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73" r:id="rId6"/>
    <p:sldId id="278" r:id="rId7"/>
    <p:sldId id="268" r:id="rId8"/>
    <p:sldId id="276" r:id="rId9"/>
    <p:sldId id="279" r:id="rId10"/>
    <p:sldId id="259" r:id="rId11"/>
    <p:sldId id="271" r:id="rId12"/>
    <p:sldId id="269" r:id="rId13"/>
    <p:sldId id="270" r:id="rId14"/>
    <p:sldId id="274" r:id="rId15"/>
    <p:sldId id="264" r:id="rId16"/>
    <p:sldId id="267"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Jones" initials="JJ" lastIdx="0" clrIdx="0">
    <p:extLst>
      <p:ext uri="{19B8F6BF-5375-455C-9EA6-DF929625EA0E}">
        <p15:presenceInfo xmlns:p15="http://schemas.microsoft.com/office/powerpoint/2012/main" userId="S::jeremy.jones@leidar.com::37de2d04-ce17-4de6-a131-ce4cc90505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550B0-52FB-A54F-90E1-3571E8ADE49B}" v="1" dt="2020-12-09T20:36:57.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23"/>
    <p:restoredTop sz="88571" autoAdjust="0"/>
  </p:normalViewPr>
  <p:slideViewPr>
    <p:cSldViewPr snapToGrid="0">
      <p:cViewPr varScale="1">
        <p:scale>
          <a:sx n="108" d="100"/>
          <a:sy n="108" d="100"/>
        </p:scale>
        <p:origin x="824" y="19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283801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191676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13</a:t>
            </a:fld>
            <a:endParaRPr lang="en-US"/>
          </a:p>
        </p:txBody>
      </p:sp>
    </p:spTree>
    <p:extLst>
      <p:ext uri="{BB962C8B-B14F-4D97-AF65-F5344CB8AC3E}">
        <p14:creationId xmlns:p14="http://schemas.microsoft.com/office/powerpoint/2010/main" val="243075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 sz="1200" b="0" i="0" strike="noStrike" cap="none" spc="0" baseline="0" dirty="0">
                <a:solidFill>
                  <a:srgbClr val="000000"/>
                </a:solidFill>
                <a:effectLst/>
                <a:latin typeface="+mn-lt"/>
                <a:ea typeface="Calibri"/>
                <a:cs typeface="Calibri"/>
              </a:rPr>
              <a:t>Overmatige blootstelling aan inhaleerbaar kristallijn silicastof kan bij werknemers leiden tot serieuze gezondheidsklachten op de lange termijn. Daarom is het belangrijk dat alle werknemers zich bewust zijn van de voorschriften die het risico op blootstelling aan silicastof zo veel mogelijk beperken of voorkomen”. </a:t>
            </a:r>
          </a:p>
          <a:p>
            <a:endParaRPr lang="en-US" sz="1200"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nl" sz="1200" b="0" i="0" strike="noStrike" cap="none" spc="0" baseline="0" dirty="0">
                <a:solidFill>
                  <a:srgbClr val="000000"/>
                </a:solidFill>
                <a:effectLst/>
                <a:latin typeface="+mn-lt"/>
                <a:ea typeface="Calibri"/>
                <a:cs typeface="Calibri"/>
              </a:rPr>
              <a:t>Deze training bevat adviezen voor het legen van klein- en grootverpakkingen van materialen die kristallijn silicastof bevatten. </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09712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51234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l" sz="1200" b="0" i="0" strike="noStrike" cap="none" spc="0" baseline="0" dirty="0">
                <a:solidFill>
                  <a:srgbClr val="000000"/>
                </a:solidFill>
                <a:effectLst/>
                <a:latin typeface="+mn-lt"/>
                <a:ea typeface="Calibri"/>
                <a:cs typeface="Calibri"/>
              </a:rPr>
              <a:t>Het legen van zakken en het onjuist omgaan met de zakken kan leiden tot een behoorlijke mate van blootstelling aan stof. Om deze reden is het belangrijk om het legen van zakken op de juiste manier te doen. Het gebruik van automatische of semi-automatische leegstations wordt aanbevolen voor het legen van kleine zakken. </a:t>
            </a: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l" sz="1200" b="0" i="0" strike="noStrike" cap="none" spc="0" baseline="0" dirty="0">
                <a:solidFill>
                  <a:srgbClr val="000000"/>
                </a:solidFill>
                <a:effectLst/>
                <a:latin typeface="+mn-lt"/>
                <a:ea typeface="Calibri"/>
                <a:cs typeface="Calibri"/>
              </a:rPr>
              <a:t>Het legen van zakken en het onjuist omgaan met de lege zakken kan leiden tot een behoorlijke mate van blootstelling aan stof. Dit is de reden dat het belangrijk is om te weten hoe je een zak op de juiste manier leegt. Het gebruik van automatische of semi-automatische leegstations wordt aangeraden voor het legen van kleine zakken. </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134019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l" sz="1200" b="0" i="0" strike="noStrike" cap="none" spc="0" baseline="0" dirty="0">
                <a:solidFill>
                  <a:srgbClr val="000000"/>
                </a:solidFill>
                <a:effectLst/>
                <a:latin typeface="+mn-lt"/>
                <a:ea typeface="Calibri"/>
                <a:cs typeface="Calibri"/>
              </a:rPr>
              <a:t>Hoewel het niet altijd nodig is, is het aan te raden om gebruik te maken van automatische of semi-automatische zakkenstort om gezondheidsklachten te voorkomen.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nl" sz="1200" b="0" i="0" strike="noStrike" cap="none" spc="0" baseline="0" dirty="0">
                <a:solidFill>
                  <a:srgbClr val="000000"/>
                </a:solidFill>
                <a:effectLst/>
                <a:latin typeface="+mn-lt"/>
                <a:ea typeface="Calibri"/>
                <a:cs typeface="Calibri"/>
              </a:rPr>
              <a:t>Een kapotte zak veroorzaakt veel stofoverlast. Werknemers moeten lege zakken oprollen binnen de extractiezone.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nl" sz="1200" b="0" i="0" strike="noStrike" cap="none" spc="0" baseline="0" dirty="0">
                <a:solidFill>
                  <a:srgbClr val="000000"/>
                </a:solidFill>
                <a:effectLst/>
                <a:latin typeface="+mn-lt"/>
                <a:ea typeface="Calibri"/>
                <a:cs typeface="Calibri"/>
              </a:rPr>
              <a:t>Wanneer een kleine zak wordt geleegd, is het belangrijk dat de open kant niet naar je toe wijst. Om stofvorming volledig te voorkomen, leeg je de zak in een grote plastic zak die opengehouden wordt door een metalen frame. </a:t>
            </a:r>
          </a:p>
          <a:p>
            <a:endParaRPr lang="en-US" dirty="0">
              <a:latin typeface="+mn-lt"/>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256088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 sz="1200" b="0" i="0" strike="noStrike" cap="none" spc="0" baseline="0" dirty="0">
                <a:solidFill>
                  <a:srgbClr val="000000"/>
                </a:solidFill>
                <a:effectLst/>
                <a:latin typeface="+mn-lt"/>
                <a:ea typeface="Calibri"/>
                <a:cs typeface="Calibri"/>
              </a:rPr>
              <a:t>Grote zakken zijn het meest kosteneffectief en zijn milieuvriendelijker dan het gebruik van meerdere kleine zakken. In een grote zak kan je net zoveel materiaal kwijt als in een volledige pallet kleine zakken. Het resultaat is dat de zakken na het vullen vaak te zwaar zijn om getild te worden zonder behulp van een machine. </a:t>
            </a:r>
          </a:p>
          <a:p>
            <a:endParaRPr lang="en-GB" sz="1200" b="0" i="0" u="none" strike="noStrike" kern="1200" dirty="0">
              <a:solidFill>
                <a:schemeClr val="tx1"/>
              </a:solidFill>
              <a:effectLst/>
              <a:latin typeface="+mn-lt"/>
              <a:ea typeface="+mn-ea"/>
              <a:cs typeface="+mn-cs"/>
            </a:endParaRPr>
          </a:p>
          <a:p>
            <a:r>
              <a:rPr lang="nl" sz="1200" b="0" i="0" strike="noStrike" cap="none" spc="0" baseline="0" dirty="0">
                <a:solidFill>
                  <a:srgbClr val="000000"/>
                </a:solidFill>
                <a:effectLst/>
                <a:latin typeface="+mn-lt"/>
                <a:ea typeface="Calibri"/>
                <a:cs typeface="Calibri"/>
              </a:rPr>
              <a:t>Wanneer een grote zak opengesneden wordt om geleegd te worden, is het dragen van persoonlijke beschermingsmiddelen zeer aan te raden. </a:t>
            </a:r>
          </a:p>
          <a:p>
            <a:endParaRPr lang="en-GB" sz="1200" b="0" i="0" u="none" strike="noStrike" kern="1200" dirty="0">
              <a:solidFill>
                <a:schemeClr val="tx1"/>
              </a:solidFill>
              <a:effectLst/>
              <a:latin typeface="+mn-lt"/>
              <a:ea typeface="+mn-ea"/>
              <a:cs typeface="+mn-cs"/>
            </a:endParaRPr>
          </a:p>
          <a:p>
            <a:endParaRPr lang="en-US" dirty="0">
              <a:latin typeface="+mn-lt"/>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529036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l" sz="1200" b="0" i="0" strike="noStrike" cap="none" spc="0" baseline="0" dirty="0">
                <a:solidFill>
                  <a:srgbClr val="000000"/>
                </a:solidFill>
                <a:effectLst/>
                <a:latin typeface="+mn-lt"/>
                <a:ea typeface="Calibri"/>
                <a:cs typeface="Calibri"/>
              </a:rPr>
              <a:t>Zorg dat je eerst controleert of de ventilatie en afzuiging goed werken voor je begint met het legen van de zak. Neem contact op met de manager als je denkt dat er sprake is van een probleem. Controleer alle externe factoren, zoals tocht. Dit kan een grote invloed hebben op ventilatiesystemen.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nl" sz="1200" b="0" i="0" strike="noStrike" cap="none" spc="0" baseline="0" dirty="0">
                <a:solidFill>
                  <a:srgbClr val="000000"/>
                </a:solidFill>
                <a:effectLst/>
                <a:latin typeface="+mn-lt"/>
                <a:ea typeface="Calibri"/>
                <a:cs typeface="Calibri"/>
              </a:rPr>
              <a:t>Maak, indien beschikbaar, gebruik van hulpmiddelen om het risico op menselijke fouten en letsel te verminderen. Doe zakken nooit té vol. Hierdoor kan de inhoud uit de zak vallen, wat kan zorgen voor gevaarlijke situaties. Als er toch materiaal naast de zak terecht komt, is het belangrijk om dit direct nat te maken of op te zuigen.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dirty="0">
              <a:latin typeface="+mn-lt"/>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2304762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2469717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5CE0D2-EE58-F143-8FC9-DE2A7199D8B8}"/>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406304" y="366936"/>
            <a:ext cx="1000630" cy="628302"/>
          </a:xfrm>
          <a:prstGeom prst="rect">
            <a:avLst/>
          </a:prstGeom>
        </p:spPr>
      </p:pic>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nl" sz="1000" b="0" i="0" strike="noStrike" cap="none" spc="0" baseline="0">
                <a:solidFill>
                  <a:srgbClr val="000000"/>
                </a:solidFill>
                <a:effectLst/>
                <a:latin typeface="Helvetica"/>
                <a:ea typeface="Helvetica"/>
                <a:cs typeface="Helvetica"/>
              </a:rPr>
              <a:t>Dit trainingspakket is onderdeel van de NEPSI Gids voor de juiste werkwijze – ga naar guide.nepsi.eu </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5A6482CC-0324-A84F-97E9-A03D3526EC1E}"/>
              </a:ext>
            </a:extLst>
          </p:cNvPr>
          <p:cNvSpPr txBox="1"/>
          <p:nvPr userDrawn="1"/>
        </p:nvSpPr>
        <p:spPr>
          <a:xfrm>
            <a:off x="9195515" y="429114"/>
            <a:ext cx="2621835"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 sz="1400" b="1" i="0" strike="noStrike" cap="none" spc="0" baseline="0" dirty="0">
                <a:solidFill>
                  <a:srgbClr val="F6A317"/>
                </a:solidFill>
                <a:effectLst/>
                <a:latin typeface="Helvetica"/>
                <a:ea typeface="Helvetica"/>
                <a:cs typeface="Helvetica"/>
              </a:rPr>
              <a:t>VOORSCHRIFTEN VOOR HET LEGEN VAN DE ZAK</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3" y="2902987"/>
            <a:ext cx="4999967" cy="850900"/>
          </a:xfrm>
        </p:spPr>
        <p:txBody>
          <a:bodyPr anchor="t"/>
          <a:lstStyle/>
          <a:p>
            <a:pPr>
              <a:lnSpc>
                <a:spcPct val="100000"/>
              </a:lnSpc>
            </a:pPr>
            <a:r>
              <a:rPr lang="nl" sz="2800" b="1" i="0" strike="noStrike" cap="none" spc="0" baseline="0" dirty="0">
                <a:solidFill>
                  <a:srgbClr val="FFFFFF"/>
                </a:solidFill>
                <a:effectLst/>
                <a:latin typeface="Helvetica"/>
                <a:ea typeface="Helvetica"/>
                <a:cs typeface="Helvetica"/>
              </a:rPr>
              <a:t>VOORSCHRIFTEN VOOR HET LEGEN VAN DE ZAK</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p:cNvSpPr/>
          <p:nvPr/>
        </p:nvSpPr>
        <p:spPr>
          <a:xfrm>
            <a:off x="9365225" y="339213"/>
            <a:ext cx="2418735" cy="70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5C532-796E-0E45-8861-6D255108102B}"/>
              </a:ext>
            </a:extLst>
          </p:cNvPr>
          <p:cNvSpPr>
            <a:spLocks noGrp="1"/>
          </p:cNvSpPr>
          <p:nvPr>
            <p:ph type="body" sz="quarter" idx="10"/>
          </p:nvPr>
        </p:nvSpPr>
        <p:spPr/>
        <p:txBody>
          <a:bodyPr anchor="t"/>
          <a:lstStyle/>
          <a:p>
            <a:pPr>
              <a:lnSpc>
                <a:spcPct val="100000"/>
              </a:lnSpc>
            </a:pPr>
            <a:r>
              <a:rPr lang="nl" sz="2800" b="1" i="0" strike="noStrike" cap="none" spc="0" baseline="0">
                <a:solidFill>
                  <a:srgbClr val="F6A317"/>
                </a:solidFill>
                <a:effectLst/>
                <a:latin typeface="Helvetica"/>
                <a:ea typeface="Helvetica"/>
                <a:cs typeface="Helvetica"/>
              </a:rPr>
              <a:t>DO’S EN DON’TS BIJ HET LEGEN VAN ZAKKEN</a:t>
            </a:r>
          </a:p>
        </p:txBody>
      </p:sp>
      <p:sp>
        <p:nvSpPr>
          <p:cNvPr id="3" name="Text Placeholder 2">
            <a:extLst>
              <a:ext uri="{FF2B5EF4-FFF2-40B4-BE49-F238E27FC236}">
                <a16:creationId xmlns:a16="http://schemas.microsoft.com/office/drawing/2014/main" id="{93220A22-4954-F04B-A3F3-F1A9A2F05281}"/>
              </a:ext>
            </a:extLst>
          </p:cNvPr>
          <p:cNvSpPr>
            <a:spLocks noGrp="1"/>
          </p:cNvSpPr>
          <p:nvPr>
            <p:ph type="body" sz="quarter" idx="11"/>
          </p:nvPr>
        </p:nvSpPr>
        <p:spPr>
          <a:xfrm>
            <a:off x="777241" y="2765284"/>
            <a:ext cx="6378607" cy="3201832"/>
          </a:xfrm>
        </p:spPr>
        <p:txBody>
          <a:bodyPr/>
          <a:lstStyle/>
          <a:p>
            <a:pPr>
              <a:lnSpc>
                <a:spcPct val="100000"/>
              </a:lnSpc>
              <a:spcBef>
                <a:spcPts val="400"/>
              </a:spcBef>
              <a:buSzPct val="85000"/>
            </a:pPr>
            <a:r>
              <a:rPr lang="nl" sz="1500" b="1" i="0" strike="noStrike" cap="none" spc="0" baseline="0" dirty="0">
                <a:solidFill>
                  <a:srgbClr val="000000"/>
                </a:solidFill>
                <a:effectLst/>
                <a:latin typeface="Helvetica"/>
                <a:ea typeface="Helvetica"/>
                <a:cs typeface="Helvetica"/>
              </a:rPr>
              <a:t>DO</a:t>
            </a:r>
          </a:p>
          <a:p>
            <a:pPr marL="342900" indent="-342900">
              <a:lnSpc>
                <a:spcPct val="100000"/>
              </a:lnSpc>
              <a:spcBef>
                <a:spcPts val="400"/>
              </a:spcBef>
              <a:buSzPct val="85000"/>
              <a:buFont typeface=".Apple Color Emoji UI"/>
              <a:buChar char="✅"/>
            </a:pPr>
            <a:r>
              <a:rPr lang="nl" sz="1500" b="0" i="0" strike="noStrike" cap="none" spc="0" baseline="0" dirty="0">
                <a:solidFill>
                  <a:srgbClr val="000000"/>
                </a:solidFill>
                <a:effectLst/>
                <a:latin typeface="Helvetica"/>
                <a:ea typeface="Helvetica"/>
                <a:cs typeface="Helvetica"/>
              </a:rPr>
              <a:t>Controleer van tevoren of de afzuigsystemen goed werken.</a:t>
            </a:r>
          </a:p>
          <a:p>
            <a:pPr marL="342900" indent="-342900">
              <a:lnSpc>
                <a:spcPct val="100000"/>
              </a:lnSpc>
              <a:spcBef>
                <a:spcPts val="400"/>
              </a:spcBef>
              <a:buSzPct val="85000"/>
              <a:buFont typeface=".Apple Color Emoji UI"/>
              <a:buChar char="✅"/>
            </a:pPr>
            <a:r>
              <a:rPr lang="nl" sz="1500" b="0" i="0" strike="noStrike" cap="none" spc="0" baseline="0" dirty="0">
                <a:solidFill>
                  <a:srgbClr val="000000"/>
                </a:solidFill>
                <a:effectLst/>
                <a:latin typeface="Helvetica"/>
                <a:ea typeface="Helvetica"/>
                <a:cs typeface="Helvetica"/>
              </a:rPr>
              <a:t>Controleer de zak op schade en controleer of deze goed afgesloten is. Rapporteer eventuele problemen. </a:t>
            </a:r>
          </a:p>
          <a:p>
            <a:pPr marL="342900" indent="-342900">
              <a:lnSpc>
                <a:spcPct val="100000"/>
              </a:lnSpc>
              <a:spcBef>
                <a:spcPts val="400"/>
              </a:spcBef>
              <a:buSzPct val="85000"/>
              <a:buFont typeface=".Apple Color Emoji UI"/>
              <a:buChar char="✅"/>
            </a:pPr>
            <a:r>
              <a:rPr lang="nl" sz="1500" b="0" i="0" strike="noStrike" cap="none" spc="0" baseline="0" dirty="0">
                <a:solidFill>
                  <a:srgbClr val="000000"/>
                </a:solidFill>
                <a:effectLst/>
                <a:latin typeface="Helvetica"/>
                <a:ea typeface="Helvetica"/>
                <a:cs typeface="Helvetica"/>
              </a:rPr>
              <a:t>Draag persoonlijke beschermingsmiddelen (waaronder een stofmasker) als andere beschermingsmiddelen niet beschikbaar zijn. </a:t>
            </a:r>
          </a:p>
          <a:p>
            <a:pPr marL="342900" indent="-342900">
              <a:lnSpc>
                <a:spcPct val="100000"/>
              </a:lnSpc>
              <a:spcBef>
                <a:spcPts val="400"/>
              </a:spcBef>
              <a:buSzPct val="85000"/>
              <a:buFont typeface=".Apple Color Emoji UI"/>
              <a:buChar char="✅"/>
            </a:pPr>
            <a:r>
              <a:rPr lang="nl" sz="1500" b="0" i="0" strike="noStrike" cap="none" spc="0" baseline="0" dirty="0">
                <a:solidFill>
                  <a:srgbClr val="000000"/>
                </a:solidFill>
                <a:effectLst/>
                <a:latin typeface="Helvetica"/>
                <a:ea typeface="Helvetica"/>
                <a:cs typeface="Helvetica"/>
              </a:rPr>
              <a:t>Ruim gemorst materiaal direct op door dit op te zuigen of met vocht weg te nemen. </a:t>
            </a:r>
          </a:p>
          <a:p>
            <a:pPr>
              <a:lnSpc>
                <a:spcPct val="100000"/>
              </a:lnSpc>
              <a:spcBef>
                <a:spcPts val="400"/>
              </a:spcBef>
            </a:pPr>
            <a:r>
              <a:rPr lang="nl" sz="1500" b="1" i="0" strike="noStrike" cap="none" spc="0" baseline="0" dirty="0">
                <a:solidFill>
                  <a:srgbClr val="000000"/>
                </a:solidFill>
                <a:effectLst/>
                <a:latin typeface="Helvetica"/>
                <a:ea typeface="Helvetica"/>
                <a:cs typeface="Helvetica"/>
              </a:rPr>
              <a:t>DON’T</a:t>
            </a:r>
          </a:p>
          <a:p>
            <a:pPr marL="285750" indent="-285750">
              <a:lnSpc>
                <a:spcPct val="100000"/>
              </a:lnSpc>
              <a:spcBef>
                <a:spcPts val="400"/>
              </a:spcBef>
              <a:buSzPct val="85000"/>
              <a:buFont typeface=".Apple Color Emoji UI"/>
              <a:buChar char="❌"/>
            </a:pPr>
            <a:r>
              <a:rPr lang="nl" sz="1500" b="0" i="0" strike="noStrike" cap="none" spc="0" baseline="0" dirty="0">
                <a:solidFill>
                  <a:srgbClr val="000000"/>
                </a:solidFill>
                <a:effectLst/>
                <a:latin typeface="Helvetica"/>
                <a:ea typeface="Helvetica"/>
                <a:cs typeface="Helvetica"/>
              </a:rPr>
              <a:t>Leeg de zakken niet te snel. </a:t>
            </a:r>
          </a:p>
          <a:p>
            <a:pPr marL="285750" indent="-285750">
              <a:lnSpc>
                <a:spcPct val="100000"/>
              </a:lnSpc>
              <a:spcBef>
                <a:spcPts val="400"/>
              </a:spcBef>
              <a:buSzPct val="85000"/>
              <a:buFont typeface=".Apple Color Emoji UI"/>
              <a:buChar char="❌"/>
            </a:pPr>
            <a:r>
              <a:rPr lang="nl" sz="1500" b="0" i="0" strike="noStrike" cap="none" spc="0" baseline="0" dirty="0">
                <a:solidFill>
                  <a:srgbClr val="000000"/>
                </a:solidFill>
                <a:effectLst/>
                <a:latin typeface="Helvetica"/>
                <a:ea typeface="Helvetica"/>
                <a:cs typeface="Helvetica"/>
              </a:rPr>
              <a:t>Doe de zakken niet te vol.</a:t>
            </a:r>
          </a:p>
          <a:p>
            <a:pPr marL="285750" indent="-285750">
              <a:lnSpc>
                <a:spcPct val="100000"/>
              </a:lnSpc>
              <a:spcBef>
                <a:spcPts val="400"/>
              </a:spcBef>
              <a:buSzPct val="85000"/>
              <a:buFont typeface=".Apple Color Emoji UI"/>
              <a:buChar char="❌"/>
            </a:pPr>
            <a:r>
              <a:rPr lang="nl" sz="1500" b="0" i="0" strike="noStrike" cap="none" spc="0" baseline="0" dirty="0">
                <a:solidFill>
                  <a:srgbClr val="000000"/>
                </a:solidFill>
                <a:effectLst/>
                <a:latin typeface="Helvetica"/>
                <a:ea typeface="Helvetica"/>
                <a:cs typeface="Helvetica"/>
              </a:rPr>
              <a:t>Maak schoon met een droge borstel of geperste lucht. </a:t>
            </a:r>
          </a:p>
          <a:p>
            <a:pPr marL="342900" indent="-342900">
              <a:lnSpc>
                <a:spcPct val="100000"/>
              </a:lnSpc>
              <a:spcBef>
                <a:spcPts val="400"/>
              </a:spcBef>
              <a:buSzPct val="85000"/>
              <a:buFont typeface=".Apple Color Emoji UI"/>
              <a:buChar char="✅"/>
            </a:pPr>
            <a:endParaRPr lang="en-GB" sz="1500" dirty="0"/>
          </a:p>
          <a:p>
            <a:pPr marL="285750" indent="-285750">
              <a:lnSpc>
                <a:spcPct val="100000"/>
              </a:lnSpc>
              <a:spcBef>
                <a:spcPts val="400"/>
              </a:spcBef>
              <a:buFont typeface="Arial" panose="020B0604020202020204" pitchFamily="34" charset="0"/>
              <a:buChar char="•"/>
            </a:pPr>
            <a:endParaRPr lang="en-US" sz="1500" dirty="0"/>
          </a:p>
        </p:txBody>
      </p:sp>
      <p:pic>
        <p:nvPicPr>
          <p:cNvPr id="5" name="Picture Placeholder 4">
            <a:extLst>
              <a:ext uri="{FF2B5EF4-FFF2-40B4-BE49-F238E27FC236}">
                <a16:creationId xmlns:a16="http://schemas.microsoft.com/office/drawing/2014/main" id="{5673BCE9-F112-484A-969D-A6FFF87628DB}"/>
              </a:ext>
            </a:extLst>
          </p:cNvPr>
          <p:cNvPicPr>
            <a:picLocks noGrp="1" noChangeAspect="1"/>
          </p:cNvPicPr>
          <p:nvPr>
            <p:ph type="pic" sz="quarter" idx="12"/>
          </p:nvPr>
        </p:nvPicPr>
        <p:blipFill>
          <a:blip r:embed="rId3"/>
          <a:srcRect t="30" b="30"/>
          <a:stretch>
            <a:fillRect/>
          </a:stretch>
        </p:blipFill>
        <p:spPr>
          <a:xfrm>
            <a:off x="7155848" y="2086252"/>
            <a:ext cx="4661502" cy="3958948"/>
          </a:xfrm>
          <a:prstGeom prst="rect">
            <a:avLst/>
          </a:prstGeom>
        </p:spPr>
      </p:pic>
    </p:spTree>
    <p:extLst>
      <p:ext uri="{BB962C8B-B14F-4D97-AF65-F5344CB8AC3E}">
        <p14:creationId xmlns:p14="http://schemas.microsoft.com/office/powerpoint/2010/main" val="6143417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LEGE SLIDE</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200"/>
              </a:lnSpc>
            </a:pPr>
            <a:r>
              <a:rPr lang="nl" sz="1700" b="0" i="0" strike="noStrike" cap="none" spc="0" baseline="0" dirty="0">
                <a:solidFill>
                  <a:srgbClr val="000000"/>
                </a:solidFill>
                <a:effectLst/>
                <a:latin typeface="Helvetica"/>
                <a:ea typeface="Helvetica"/>
                <a:cs typeface="Helvetica"/>
              </a:rPr>
              <a:t>Gebruik deze slide om zelf trainingsmateriaal toe te voegen over een specifieke werkomgeving/context. </a:t>
            </a:r>
          </a:p>
          <a:p>
            <a:pPr>
              <a:lnSpc>
                <a:spcPts val="2200"/>
              </a:lnSpc>
            </a:pPr>
            <a:r>
              <a:rPr lang="nl" sz="1700" b="0" i="0" strike="noStrike" cap="none" spc="0" baseline="0" dirty="0">
                <a:solidFill>
                  <a:srgbClr val="000000"/>
                </a:solidFill>
                <a:effectLst/>
                <a:latin typeface="Helvetica"/>
                <a:ea typeface="Helvetica"/>
                <a:cs typeface="Helvetica"/>
              </a:rPr>
              <a:t>Wil je de afbeelding veranderen? Klik met de rechtermuisknop &gt; wijzig afbeelding &gt; uit bestand. </a:t>
            </a:r>
          </a:p>
          <a:p>
            <a:pPr>
              <a:lnSpc>
                <a:spcPts val="2200"/>
              </a:lnSpc>
            </a:pPr>
            <a:r>
              <a:rPr lang="nl" sz="1700" b="0" i="0" strike="noStrike" cap="none" spc="0" baseline="0" dirty="0">
                <a:solidFill>
                  <a:srgbClr val="000000"/>
                </a:solidFill>
                <a:effectLst/>
                <a:latin typeface="Helvetica"/>
                <a:ea typeface="Helvetica"/>
                <a:cs typeface="Helvetica"/>
              </a:rPr>
              <a:t>Wil je meer slides aanmaken? Klik dan op ‘nieuwe slide’ in de taakbalk bovenaan. </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20466362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CONCLUSIE</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p:txBody>
          <a:bodyPr/>
          <a:lstStyle/>
          <a:p>
            <a:pPr>
              <a:lnSpc>
                <a:spcPts val="2200"/>
              </a:lnSpc>
            </a:pPr>
            <a:r>
              <a:rPr lang="nl" sz="1700" b="0" i="0" strike="noStrike" cap="none" spc="0" baseline="0" dirty="0">
                <a:solidFill>
                  <a:srgbClr val="000000"/>
                </a:solidFill>
                <a:effectLst/>
                <a:latin typeface="Helvetica"/>
                <a:ea typeface="Helvetica"/>
                <a:cs typeface="Helvetica"/>
              </a:rPr>
              <a:t>Het legen van zakken kan blootstelling aan inhaleerbaar kristallijn silicastof veroorzaken. Vergeet in het belang van je gezondheid niet om:</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Te controleren of de ventilatie- en afzuigsystemen aanstaan (indien van toepassing)</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Altijd gebruik te maken van toestelassistentie </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Het verwijderen van lege zakken met zorg te doen om stofvorming tot een minimum te beperken</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Eventueel gelekt/gemorst materiaal direct te verwijderen </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7404611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8538206" cy="850900"/>
          </a:xfrm>
        </p:spPr>
        <p:txBody>
          <a:bodyPr/>
          <a:lstStyle/>
          <a:p>
            <a:r>
              <a:rPr lang="nl" sz="2800" b="1" i="0" strike="noStrike" cap="none" spc="0" baseline="0">
                <a:solidFill>
                  <a:srgbClr val="F6A317"/>
                </a:solidFill>
                <a:effectLst/>
                <a:latin typeface="Helvetica"/>
                <a:ea typeface="Helvetica"/>
                <a:cs typeface="Helvetica"/>
              </a:rPr>
              <a:t>AANVULLEND LEERMATERIAAL</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a:xfrm>
            <a:off x="777243" y="2362676"/>
            <a:ext cx="5651266" cy="3682369"/>
          </a:xfrm>
        </p:spPr>
        <p:txBody>
          <a:bodyPr/>
          <a:lstStyle/>
          <a:p>
            <a:pPr marL="285750" indent="-285750">
              <a:lnSpc>
                <a:spcPts val="2300"/>
              </a:lnSpc>
              <a:spcBef>
                <a:spcPts val="600"/>
              </a:spcBef>
              <a:spcAft>
                <a:spcPts val="600"/>
              </a:spcAft>
              <a:buSzPct val="130000"/>
              <a:buFont typeface="Arial" panose="020B0604020202020204" pitchFamily="34" charset="0"/>
              <a:buChar char="•"/>
            </a:pPr>
            <a:r>
              <a:rPr lang="nl" sz="1600" b="0" i="0" strike="noStrike" cap="none" spc="0" baseline="0" dirty="0">
                <a:solidFill>
                  <a:srgbClr val="000000"/>
                </a:solidFill>
                <a:effectLst/>
                <a:latin typeface="Helvetica"/>
                <a:ea typeface="Helvetica"/>
                <a:cs typeface="Helvetica"/>
                <a:hlinkClick r:id="rId3" history="0"/>
              </a:rPr>
              <a:t>Voorschriften voor het legen van de zak – Kleine zakken (taakblad 2.2.1a)</a:t>
            </a:r>
          </a:p>
          <a:p>
            <a:pPr marL="285750" indent="-285750">
              <a:lnSpc>
                <a:spcPts val="2300"/>
              </a:lnSpc>
              <a:spcBef>
                <a:spcPts val="600"/>
              </a:spcBef>
              <a:spcAft>
                <a:spcPts val="600"/>
              </a:spcAft>
              <a:buSzPct val="130000"/>
              <a:buFont typeface="Arial" panose="020B0604020202020204" pitchFamily="34" charset="0"/>
              <a:buChar char="•"/>
            </a:pPr>
            <a:r>
              <a:rPr lang="nl" sz="1600" b="0" i="0" strike="noStrike" cap="none" spc="0" baseline="0" dirty="0">
                <a:solidFill>
                  <a:srgbClr val="000000"/>
                </a:solidFill>
                <a:effectLst/>
                <a:latin typeface="Helvetica"/>
                <a:ea typeface="Helvetica"/>
                <a:cs typeface="Helvetica"/>
                <a:hlinkClick r:id="rId3" history="0"/>
              </a:rPr>
              <a:t>Voorschriften voor het legen van de zak – Grote zakken (taakblad 2.2.1b)</a:t>
            </a:r>
          </a:p>
          <a:p>
            <a:pPr marL="285750" indent="-285750">
              <a:lnSpc>
                <a:spcPts val="2300"/>
              </a:lnSpc>
              <a:spcBef>
                <a:spcPts val="600"/>
              </a:spcBef>
              <a:spcAft>
                <a:spcPts val="600"/>
              </a:spcAft>
              <a:buSzPct val="130000"/>
              <a:buFont typeface="Arial" panose="020B0604020202020204" pitchFamily="34" charset="0"/>
              <a:buChar char="•"/>
            </a:pPr>
            <a:r>
              <a:rPr lang="nl" sz="1600" b="0" i="0" strike="noStrike" cap="none" spc="0" baseline="0" dirty="0">
                <a:solidFill>
                  <a:srgbClr val="000000"/>
                </a:solidFill>
                <a:effectLst/>
                <a:latin typeface="Helvetica"/>
                <a:ea typeface="Helvetica"/>
                <a:cs typeface="Helvetica"/>
                <a:hlinkClick r:id="rId4" history="0"/>
              </a:rPr>
              <a:t>NESPI Voorschriften</a:t>
            </a:r>
          </a:p>
          <a:p>
            <a:pPr marL="285750" indent="-285750">
              <a:lnSpc>
                <a:spcPts val="2300"/>
              </a:lnSpc>
              <a:spcBef>
                <a:spcPts val="600"/>
              </a:spcBef>
              <a:spcAft>
                <a:spcPts val="600"/>
              </a:spcAft>
              <a:buSzPct val="130000"/>
              <a:buFont typeface="Arial" panose="020B0604020202020204" pitchFamily="34" charset="0"/>
              <a:buChar char="•"/>
            </a:pPr>
            <a:r>
              <a:rPr lang="nl" sz="1600" b="0" i="0" strike="noStrike" cap="none" spc="0" baseline="0" dirty="0">
                <a:solidFill>
                  <a:srgbClr val="000000"/>
                </a:solidFill>
                <a:effectLst/>
                <a:latin typeface="Helvetica"/>
                <a:ea typeface="Helvetica"/>
                <a:cs typeface="Helvetica"/>
                <a:hlinkClick r:id="rId5" history="0"/>
              </a:rPr>
              <a:t>NEPSI Voorschriften voor het MKB</a:t>
            </a:r>
          </a:p>
        </p:txBody>
      </p:sp>
      <p:sp>
        <p:nvSpPr>
          <p:cNvPr id="7" name="Rounded Rectangle 6">
            <a:extLst>
              <a:ext uri="{FF2B5EF4-FFF2-40B4-BE49-F238E27FC236}">
                <a16:creationId xmlns:a16="http://schemas.microsoft.com/office/drawing/2014/main" id="{14E28B3C-7525-2647-8060-DF8784BB1D0E}"/>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Rectangle 7">
            <a:extLst>
              <a:ext uri="{FF2B5EF4-FFF2-40B4-BE49-F238E27FC236}">
                <a16:creationId xmlns:a16="http://schemas.microsoft.com/office/drawing/2014/main" id="{078A17F6-8702-D247-85AE-DA38BF686899}"/>
              </a:ext>
            </a:extLst>
          </p:cNvPr>
          <p:cNvSpPr/>
          <p:nvPr/>
        </p:nvSpPr>
        <p:spPr>
          <a:xfrm>
            <a:off x="1088454" y="5161085"/>
            <a:ext cx="10022946" cy="640720"/>
          </a:xfrm>
          <a:prstGeom prst="rect">
            <a:avLst/>
          </a:prstGeom>
          <a:noFill/>
          <a:ln>
            <a:noFill/>
          </a:ln>
        </p:spPr>
        <p:txBody>
          <a:bodyPr wrap="square" anchor="ctr">
            <a:spAutoFit/>
          </a:bodyPr>
          <a:lstStyle/>
          <a:p>
            <a:pPr>
              <a:spcBef>
                <a:spcPts val="1200"/>
              </a:spcBef>
              <a:spcAft>
                <a:spcPts val="1200"/>
              </a:spcAft>
              <a:buSzPct val="130000"/>
            </a:pPr>
            <a:r>
              <a:rPr lang="nl" sz="1800" b="0" i="0" strike="noStrike" cap="none" spc="0" baseline="0" dirty="0">
                <a:solidFill>
                  <a:srgbClr val="000000"/>
                </a:solidFill>
                <a:effectLst/>
                <a:latin typeface="Calibri"/>
                <a:ea typeface="Calibri"/>
                <a:cs typeface="Calibri"/>
              </a:rPr>
              <a:t>Ga naar het </a:t>
            </a:r>
            <a:r>
              <a:rPr lang="nl" sz="1800" b="1" i="0" strike="noStrike" cap="none" spc="0" baseline="0" dirty="0">
                <a:solidFill>
                  <a:srgbClr val="000000"/>
                </a:solidFill>
                <a:effectLst/>
                <a:latin typeface="Calibri"/>
                <a:ea typeface="Calibri"/>
                <a:cs typeface="Calibri"/>
              </a:rPr>
              <a:t>NEPSI E-learning platform</a:t>
            </a:r>
            <a:r>
              <a:rPr lang="nl" sz="1800" b="0" i="0" strike="noStrike" cap="none" spc="0" baseline="0" dirty="0">
                <a:solidFill>
                  <a:srgbClr val="000000"/>
                </a:solidFill>
                <a:effectLst/>
                <a:latin typeface="Calibri"/>
                <a:ea typeface="Calibri"/>
                <a:cs typeface="Calibri"/>
              </a:rPr>
              <a:t> op </a:t>
            </a:r>
            <a:r>
              <a:rPr lang="nl" sz="1800" b="0" i="0" strike="noStrike" cap="none" spc="0" baseline="0" dirty="0">
                <a:solidFill>
                  <a:srgbClr val="000000"/>
                </a:solidFill>
                <a:effectLst/>
                <a:latin typeface="Calibri"/>
                <a:ea typeface="Calibri"/>
                <a:cs typeface="Calibri"/>
                <a:hlinkClick r:id="rId6" history="0"/>
              </a:rPr>
              <a:t>training.nepsi.eu</a:t>
            </a:r>
            <a:r>
              <a:rPr lang="nl" sz="1800" b="0" i="0" strike="noStrike" cap="none" spc="0" baseline="0" dirty="0">
                <a:solidFill>
                  <a:srgbClr val="000000"/>
                </a:solidFill>
                <a:effectLst/>
                <a:latin typeface="Calibri"/>
                <a:ea typeface="Calibri"/>
                <a:cs typeface="Calibri"/>
              </a:rPr>
              <a:t> voor meer informatie over inhaleerbaar kristallijn silicastof</a:t>
            </a:r>
          </a:p>
        </p:txBody>
      </p:sp>
    </p:spTree>
    <p:extLst>
      <p:ext uri="{BB962C8B-B14F-4D97-AF65-F5344CB8AC3E}">
        <p14:creationId xmlns:p14="http://schemas.microsoft.com/office/powerpoint/2010/main" val="21119590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nl-NL" sz="2800" dirty="0">
                <a:latin typeface="Helvetica"/>
                <a:ea typeface="Helvetica"/>
                <a:cs typeface="Helvetica"/>
              </a:rPr>
              <a:t>INLEIDING (VOOR DE TRAINER)</a:t>
            </a:r>
            <a:endParaRPr lang="nl-NL" sz="2800" b="1" i="0" strike="noStrike" cap="none" spc="0" baseline="0" dirty="0">
              <a:solidFill>
                <a:srgbClr val="F6A317"/>
              </a:solidFill>
              <a:effectLst/>
              <a:latin typeface="Helvetica"/>
              <a:ea typeface="Helvetica"/>
              <a:cs typeface="Helvetica"/>
            </a:endParaRP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200"/>
              </a:lnSpc>
            </a:pPr>
            <a:r>
              <a:rPr lang="nl-NL" sz="1700" dirty="0">
                <a:solidFill>
                  <a:srgbClr val="000000"/>
                </a:solidFill>
                <a:latin typeface="Helvetica"/>
                <a:ea typeface="Helvetica"/>
                <a:cs typeface="Helvetica"/>
              </a:rPr>
              <a:t>Als onderdeel van de educatie die hoort bij het implementeren van de NEPSI voorschriften, heeft NEPSI ook diverse educatieve bronnen ontwikkeld. </a:t>
            </a:r>
          </a:p>
          <a:p>
            <a:pPr>
              <a:lnSpc>
                <a:spcPts val="2200"/>
              </a:lnSpc>
            </a:pPr>
            <a:r>
              <a:rPr lang="nl-NL" sz="1700" dirty="0">
                <a:solidFill>
                  <a:srgbClr val="000000"/>
                </a:solidFill>
                <a:latin typeface="Helvetica"/>
                <a:ea typeface="Helvetica"/>
                <a:cs typeface="Helvetica"/>
              </a:rPr>
              <a:t>In iedere PowerPointtraining vind je informatie over een onderwerp dat relevant is voor werknemers die, ongeacht de industrie waarin ze werken, werken met inhaleerbaar kristallijn silicastof. De trainingen bevatten informatie over de risico’s van blootstelling en voorschriften die je kunt opvolgen om deze risico’s zo veel mogelijk te beperken. Het doel van de training is om werknemers te informeren en op te leiden om de voorzorgsmaatregelen zo goed mogelijk op te volgen, om het risico op blootstelling aan inhaleerbaar kristallijn silicastof op de werkvloer zo veel mogelijk te beperken. </a:t>
            </a:r>
          </a:p>
          <a:p>
            <a:pPr>
              <a:lnSpc>
                <a:spcPts val="2200"/>
              </a:lnSpc>
            </a:pPr>
            <a:r>
              <a:rPr lang="nl-NL" sz="1700" dirty="0">
                <a:solidFill>
                  <a:srgbClr val="000000"/>
                </a:solidFill>
                <a:latin typeface="Helvetica"/>
                <a:ea typeface="Helvetica"/>
                <a:cs typeface="Helvetica"/>
              </a:rPr>
              <a:t>Gebruik indien gewenst het blanco template en de placeholders om aanvullende informatie aan de training toe te voegen. </a:t>
            </a:r>
          </a:p>
        </p:txBody>
      </p:sp>
    </p:spTree>
    <p:extLst>
      <p:ext uri="{BB962C8B-B14F-4D97-AF65-F5344CB8AC3E}">
        <p14:creationId xmlns:p14="http://schemas.microsoft.com/office/powerpoint/2010/main" val="1464836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nl" sz="2800" b="1" i="0" strike="noStrike" cap="none" spc="0" baseline="0">
                <a:solidFill>
                  <a:srgbClr val="F6A317"/>
                </a:solidFill>
                <a:effectLst/>
                <a:latin typeface="Helvetica"/>
                <a:ea typeface="Helvetica"/>
                <a:cs typeface="Helvetica"/>
              </a:rPr>
              <a:t>LET OP </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pPr>
            <a:r>
              <a:rPr lang="nl" sz="1700" b="0" i="0" strike="noStrike" cap="none" spc="0" baseline="0" dirty="0">
                <a:solidFill>
                  <a:srgbClr val="000000"/>
                </a:solidFill>
                <a:effectLst/>
                <a:latin typeface="Helvetica"/>
                <a:ea typeface="Helvetica"/>
                <a:cs typeface="Helvetica"/>
              </a:rPr>
              <a:t>De informatie in deze PowerPointpresentatie is adviserend van aard en bevat informatieve inhoud. Deze informatie bevat geen regelgeving of nieuwe juridische verplichtingen. De informatie zorgt ook niet voor wijzigingen in de bestaande regelgeving in de gezondheidswetgeving.</a:t>
            </a:r>
          </a:p>
        </p:txBody>
      </p:sp>
    </p:spTree>
    <p:extLst>
      <p:ext uri="{BB962C8B-B14F-4D97-AF65-F5344CB8AC3E}">
        <p14:creationId xmlns:p14="http://schemas.microsoft.com/office/powerpoint/2010/main" val="15049947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nl" sz="2800" b="1" i="0" strike="noStrike" cap="none" spc="0" baseline="0">
                <a:solidFill>
                  <a:srgbClr val="F6A317"/>
                </a:solidFill>
                <a:effectLst/>
                <a:latin typeface="Helvetica"/>
                <a:ea typeface="Helvetica"/>
                <a:cs typeface="Helvetica"/>
              </a:rPr>
              <a:t>INTRODUCTIE</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2362676"/>
            <a:ext cx="5235630" cy="3682369"/>
          </a:xfrm>
        </p:spPr>
        <p:txBody>
          <a:bodyPr/>
          <a:lstStyle/>
          <a:p>
            <a:pPr>
              <a:lnSpc>
                <a:spcPts val="2200"/>
              </a:lnSpc>
            </a:pPr>
            <a:r>
              <a:rPr lang="nl" sz="1700" b="1" i="0" strike="noStrike" cap="none" spc="0" baseline="0" dirty="0">
                <a:solidFill>
                  <a:srgbClr val="000000"/>
                </a:solidFill>
                <a:effectLst/>
                <a:latin typeface="Helvetica"/>
                <a:ea typeface="Helvetica"/>
                <a:cs typeface="Helvetica"/>
              </a:rPr>
              <a:t>Leren hoe je jezelf kunt beschermen tegen werkgerelateerde gezondheidsproblemen is zeer belangrijk.</a:t>
            </a:r>
          </a:p>
          <a:p>
            <a:pPr>
              <a:lnSpc>
                <a:spcPts val="2200"/>
              </a:lnSpc>
            </a:pPr>
            <a:r>
              <a:rPr lang="nl" sz="1700" b="0" i="0" strike="noStrike" cap="none" spc="0" baseline="0" dirty="0">
                <a:solidFill>
                  <a:srgbClr val="000000"/>
                </a:solidFill>
                <a:effectLst/>
                <a:latin typeface="Helvetica"/>
                <a:ea typeface="Helvetica"/>
                <a:cs typeface="Helvetica"/>
              </a:rPr>
              <a:t>In deze training leer je: </a:t>
            </a:r>
          </a:p>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Welke risico’s er komen kijken bij het legen van de zak </a:t>
            </a:r>
          </a:p>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Hoe je zowel klein- en grootverpakkingen op de juiste manier leegt</a:t>
            </a:r>
          </a:p>
          <a:p>
            <a:pPr marL="285750" indent="-285750">
              <a:lnSpc>
                <a:spcPts val="2200"/>
              </a:lnSpc>
              <a:buFont typeface="Arial" panose="020B0604020202020204" pitchFamily="34" charset="0"/>
              <a:buChar char="•"/>
            </a:pPr>
            <a:r>
              <a:rPr lang="nl" sz="1700" b="0" i="0" strike="noStrike" cap="none" spc="0" baseline="0" dirty="0">
                <a:solidFill>
                  <a:srgbClr val="FF0000"/>
                </a:solidFill>
                <a:effectLst/>
                <a:latin typeface="Helvetica"/>
                <a:ea typeface="Helvetica"/>
                <a:cs typeface="Helvetica"/>
              </a:rPr>
              <a:t>Tekst in te vullen door trainer – heb je zelf slides aan de presentatie toegevoegd? Maak dan een kort overzicht van de contextuele materialen </a:t>
            </a:r>
          </a:p>
          <a:p>
            <a:pPr marL="285750" indent="-285750">
              <a:lnSpc>
                <a:spcPts val="2200"/>
              </a:lnSpc>
              <a:buFont typeface="Arial" panose="020B0604020202020204" pitchFamily="34" charset="0"/>
              <a:buChar char="•"/>
            </a:pPr>
            <a:endParaRPr lang="en-US" sz="1700" dirty="0"/>
          </a:p>
        </p:txBody>
      </p:sp>
      <p:pic>
        <p:nvPicPr>
          <p:cNvPr id="1027" name="Picture 3" descr="page1image1800773776">
            <a:extLst>
              <a:ext uri="{FF2B5EF4-FFF2-40B4-BE49-F238E27FC236}">
                <a16:creationId xmlns:a16="http://schemas.microsoft.com/office/drawing/2014/main" id="{F193EC80-B5EB-7840-8854-22197ACED089}"/>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0"/>
            <a:ext cx="6858000" cy="2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4">
            <a:extLst>
              <a:ext uri="{FF2B5EF4-FFF2-40B4-BE49-F238E27FC236}">
                <a16:creationId xmlns:a16="http://schemas.microsoft.com/office/drawing/2014/main" id="{20AB2A23-D707-4FA4-B47B-5E5073EA9AF8}"/>
              </a:ext>
            </a:extLst>
          </p:cNvPr>
          <p:cNvPicPr>
            <a:picLocks noGrp="1" noChangeAspect="1"/>
          </p:cNvPicPr>
          <p:nvPr>
            <p:ph type="pic" sz="quarter" idx="12"/>
          </p:nvPr>
        </p:nvPicPr>
        <p:blipFill>
          <a:blip r:embed="rId4"/>
          <a:srcRect t="11" b="11"/>
          <a:stretch>
            <a:fillRect/>
          </a:stretch>
        </p:blipFill>
        <p:spPr>
          <a:prstGeom prst="rect">
            <a:avLst/>
          </a:prstGeom>
        </p:spPr>
      </p:pic>
    </p:spTree>
    <p:extLst>
      <p:ext uri="{BB962C8B-B14F-4D97-AF65-F5344CB8AC3E}">
        <p14:creationId xmlns:p14="http://schemas.microsoft.com/office/powerpoint/2010/main" val="40673254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4" y="1640901"/>
            <a:ext cx="4484341" cy="850900"/>
          </a:xfrm>
        </p:spPr>
        <p:txBody>
          <a:bodyPr/>
          <a:lstStyle/>
          <a:p>
            <a:pPr>
              <a:lnSpc>
                <a:spcPct val="100000"/>
              </a:lnSpc>
            </a:pPr>
            <a:r>
              <a:rPr lang="nl" sz="2800" b="1" i="0" strike="noStrike" cap="none" spc="0" baseline="0">
                <a:solidFill>
                  <a:srgbClr val="F6A317"/>
                </a:solidFill>
                <a:effectLst/>
                <a:latin typeface="Helvetica"/>
                <a:ea typeface="Helvetica"/>
                <a:cs typeface="Helvetica"/>
              </a:rPr>
              <a:t>TECHNIEKEN VOOR STOFBEHEERSING</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251957" cy="3682369"/>
          </a:xfrm>
        </p:spPr>
        <p:txBody>
          <a:bodyPr/>
          <a:lstStyle/>
          <a:p>
            <a:pPr>
              <a:lnSpc>
                <a:spcPts val="2200"/>
              </a:lnSpc>
            </a:pPr>
            <a:r>
              <a:rPr lang="nl" sz="1700" b="0" i="0" strike="noStrike" cap="none" spc="0" baseline="0" dirty="0">
                <a:solidFill>
                  <a:srgbClr val="000000"/>
                </a:solidFill>
                <a:effectLst/>
                <a:latin typeface="Helvetica"/>
                <a:ea typeface="Helvetica"/>
                <a:cs typeface="Helvetica"/>
              </a:rPr>
              <a:t>De processen die horen bij het legen van zakken worden ondersteunt door het juist sluiten van de zakken, goede afzuiging/ventilatie en persoonlijke beschermingsmiddelen. Dit zijn tevens drie van de vijf belangrijkste manieren om de werkplek stofvrij te houden. </a:t>
            </a:r>
          </a:p>
        </p:txBody>
      </p:sp>
      <p:pic>
        <p:nvPicPr>
          <p:cNvPr id="10" name="Picture 9" descr="A screenshot of a cell phone&#10;&#10;Description automatically generated">
            <a:extLst>
              <a:ext uri="{FF2B5EF4-FFF2-40B4-BE49-F238E27FC236}">
                <a16:creationId xmlns:a16="http://schemas.microsoft.com/office/drawing/2014/main" id="{0A4FF0BC-CD02-CE45-8E5D-C17478572F6C}"/>
              </a:ext>
            </a:extLst>
          </p:cNvPr>
          <p:cNvPicPr>
            <a:picLocks noChangeAspect="1"/>
          </p:cNvPicPr>
          <p:nvPr/>
        </p:nvPicPr>
        <p:blipFill>
          <a:blip r:embed="rId3"/>
          <a:srcRect l="6858" t="62670" r="77165" b="13177"/>
          <a:stretch>
            <a:fillRect/>
          </a:stretch>
        </p:blipFill>
        <p:spPr>
          <a:xfrm>
            <a:off x="8583429" y="3170865"/>
            <a:ext cx="1073251" cy="104387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0FDE9C5F-E39C-0741-A46F-6A3D5B66934B}"/>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1CB1C758-72DE-A948-B84D-6FEC264CCEF8}"/>
              </a:ext>
            </a:extLst>
          </p:cNvPr>
          <p:cNvPicPr>
            <a:picLocks noChangeAspect="1"/>
          </p:cNvPicPr>
          <p:nvPr/>
        </p:nvPicPr>
        <p:blipFill>
          <a:blip r:embed="rId3"/>
          <a:srcRect l="7057" t="9146" r="76967" b="66230"/>
          <a:stretch>
            <a:fillRect/>
          </a:stretch>
        </p:blipFill>
        <p:spPr>
          <a:xfrm>
            <a:off x="5365058" y="3255685"/>
            <a:ext cx="1073250" cy="1064204"/>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39A95D21-133A-2C4D-BED8-49444FEA5AC6}"/>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CFD2A1D9-CDEC-B845-81BA-21F68A5BC003}"/>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16" name="TextBox 15">
            <a:extLst>
              <a:ext uri="{FF2B5EF4-FFF2-40B4-BE49-F238E27FC236}">
                <a16:creationId xmlns:a16="http://schemas.microsoft.com/office/drawing/2014/main" id="{A190AA7F-7A5C-3A44-B842-7E36550CCADC}"/>
              </a:ext>
            </a:extLst>
          </p:cNvPr>
          <p:cNvSpPr txBox="1"/>
          <p:nvPr/>
        </p:nvSpPr>
        <p:spPr>
          <a:xfrm>
            <a:off x="6579515" y="1702138"/>
            <a:ext cx="2067924" cy="1823002"/>
          </a:xfrm>
          <a:prstGeom prst="rect">
            <a:avLst/>
          </a:prstGeom>
          <a:noFill/>
        </p:spPr>
        <p:txBody>
          <a:bodyPr wrap="square" rtlCol="0">
            <a:spAutoFit/>
          </a:bodyPr>
          <a:lstStyle/>
          <a:p>
            <a:pPr>
              <a:spcAft>
                <a:spcPts val="300"/>
              </a:spcAft>
            </a:pPr>
            <a:r>
              <a:rPr lang="nl" sz="1050" b="1" i="0" strike="noStrike" cap="none" spc="50" baseline="0" dirty="0">
                <a:solidFill>
                  <a:srgbClr val="EF9A2E"/>
                </a:solidFill>
                <a:effectLst/>
                <a:latin typeface="Futura Medium"/>
                <a:ea typeface="Futura Medium"/>
                <a:cs typeface="Futura Medium"/>
              </a:rPr>
              <a:t>GOEDE HYGIENE / SCHOONMAAK</a:t>
            </a:r>
          </a:p>
          <a:p>
            <a:r>
              <a:rPr lang="nl" sz="1200" b="0" i="0" strike="noStrike" cap="none" spc="0" baseline="0" dirty="0">
                <a:solidFill>
                  <a:srgbClr val="000000"/>
                </a:solidFill>
                <a:effectLst/>
                <a:latin typeface="Calibri"/>
                <a:ea typeface="Calibri"/>
                <a:cs typeface="Calibri"/>
              </a:rPr>
              <a:t>Het wassen van werkkleding en goed stofzuigen gaat stopophoping op de lange termijn tegen – een schone werkplek is een veilige werkplek</a:t>
            </a:r>
          </a:p>
          <a:p>
            <a:endParaRPr lang="en-US" dirty="0"/>
          </a:p>
        </p:txBody>
      </p:sp>
      <p:sp>
        <p:nvSpPr>
          <p:cNvPr id="17" name="TextBox 16">
            <a:extLst>
              <a:ext uri="{FF2B5EF4-FFF2-40B4-BE49-F238E27FC236}">
                <a16:creationId xmlns:a16="http://schemas.microsoft.com/office/drawing/2014/main" id="{8BB31F04-6F1B-7C44-AD58-2066BAD92F03}"/>
              </a:ext>
            </a:extLst>
          </p:cNvPr>
          <p:cNvSpPr txBox="1"/>
          <p:nvPr/>
        </p:nvSpPr>
        <p:spPr>
          <a:xfrm>
            <a:off x="6579514" y="3394767"/>
            <a:ext cx="2134063" cy="1700960"/>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BEHUIZING</a:t>
            </a:r>
          </a:p>
          <a:p>
            <a:pPr>
              <a:spcAft>
                <a:spcPts val="300"/>
              </a:spcAft>
            </a:pPr>
            <a:r>
              <a:rPr lang="nl" sz="1200" b="0" i="0" strike="noStrike" cap="none" spc="0" baseline="0">
                <a:solidFill>
                  <a:srgbClr val="000000"/>
                </a:solidFill>
                <a:effectLst/>
                <a:latin typeface="Calibri"/>
                <a:ea typeface="Calibri"/>
                <a:cs typeface="Calibri"/>
              </a:rPr>
              <a:t>Het uitvoeren van inhaleerbaar kristallijn silicastof productieprocessen in een afgesloten omgeving voorkomt blootstelling aan stof bij de bron</a:t>
            </a:r>
          </a:p>
          <a:p>
            <a:pPr>
              <a:spcAft>
                <a:spcPts val="300"/>
              </a:spcAft>
            </a:pPr>
            <a:endParaRPr lang="en-US"/>
          </a:p>
        </p:txBody>
      </p:sp>
      <p:sp>
        <p:nvSpPr>
          <p:cNvPr id="18" name="TextBox 17">
            <a:extLst>
              <a:ext uri="{FF2B5EF4-FFF2-40B4-BE49-F238E27FC236}">
                <a16:creationId xmlns:a16="http://schemas.microsoft.com/office/drawing/2014/main" id="{17252FA7-9898-C944-A4ED-422A0BBA4364}"/>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AFZUIGING / VENTILATIE</a:t>
            </a:r>
          </a:p>
          <a:p>
            <a:pPr>
              <a:spcAft>
                <a:spcPts val="300"/>
              </a:spcAft>
            </a:pPr>
            <a:r>
              <a:rPr lang="nl" sz="1200" b="0" i="0" strike="noStrike" cap="none" spc="0" baseline="0">
                <a:solidFill>
                  <a:srgbClr val="000000"/>
                </a:solidFill>
                <a:effectLst/>
                <a:latin typeface="Calibri"/>
                <a:ea typeface="Calibri"/>
                <a:cs typeface="Calibri"/>
              </a:rPr>
              <a:t>Het opvangen van inhaleerbaar kristallijn silicastof bij de bron mensen eraan blootgesteld worden en het blijven reinigen van de lucht </a:t>
            </a:r>
          </a:p>
          <a:p>
            <a:endParaRPr lang="en-US"/>
          </a:p>
        </p:txBody>
      </p:sp>
      <p:sp>
        <p:nvSpPr>
          <p:cNvPr id="19" name="TextBox 18">
            <a:extLst>
              <a:ext uri="{FF2B5EF4-FFF2-40B4-BE49-F238E27FC236}">
                <a16:creationId xmlns:a16="http://schemas.microsoft.com/office/drawing/2014/main" id="{EFBD6A7B-EEA6-9C4B-AF5E-6A76F51CF8CA}"/>
              </a:ext>
            </a:extLst>
          </p:cNvPr>
          <p:cNvSpPr txBox="1"/>
          <p:nvPr/>
        </p:nvSpPr>
        <p:spPr>
          <a:xfrm>
            <a:off x="9787266" y="3131928"/>
            <a:ext cx="2134062" cy="1845884"/>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BESCHERMINGSMIDDELEN</a:t>
            </a:r>
          </a:p>
          <a:p>
            <a:r>
              <a:rPr lang="nl" sz="1200" b="0" i="0" strike="noStrike" cap="none" spc="0" baseline="0">
                <a:solidFill>
                  <a:srgbClr val="000000"/>
                </a:solidFill>
                <a:effectLst/>
                <a:latin typeface="Calibri"/>
                <a:ea typeface="Calibri"/>
                <a:cs typeface="Calibri"/>
              </a:rPr>
              <a:t>Persoonlijke beschermingsmiddelen (zoals gezichtsmaskers) beschermen werknemers tegen stof als andere maatregelen niet voldoende zijn om de risico’s te beperken</a:t>
            </a:r>
          </a:p>
          <a:p>
            <a:endParaRPr lang="en-US"/>
          </a:p>
        </p:txBody>
      </p:sp>
      <p:sp>
        <p:nvSpPr>
          <p:cNvPr id="20" name="TextBox 19">
            <a:extLst>
              <a:ext uri="{FF2B5EF4-FFF2-40B4-BE49-F238E27FC236}">
                <a16:creationId xmlns:a16="http://schemas.microsoft.com/office/drawing/2014/main" id="{35F6BAD4-9655-6A40-A26D-474E75EDD087}"/>
              </a:ext>
            </a:extLst>
          </p:cNvPr>
          <p:cNvSpPr txBox="1"/>
          <p:nvPr/>
        </p:nvSpPr>
        <p:spPr>
          <a:xfrm>
            <a:off x="9787266" y="1679231"/>
            <a:ext cx="2134062" cy="1517896"/>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WATER</a:t>
            </a:r>
          </a:p>
          <a:p>
            <a:pPr>
              <a:spcAft>
                <a:spcPts val="300"/>
              </a:spcAft>
            </a:pPr>
            <a:r>
              <a:rPr lang="nl" sz="1200" b="0" i="0" strike="noStrike" cap="none" spc="0" baseline="0">
                <a:solidFill>
                  <a:srgbClr val="000000"/>
                </a:solidFill>
                <a:effectLst/>
                <a:latin typeface="Calibri"/>
                <a:ea typeface="Calibri"/>
                <a:cs typeface="Calibri"/>
              </a:rPr>
              <a:t>Door de processen vochtig te houden, beperken we het rondwaaien van stof. Stofdeeltjes worden als het ware gevangen door het water</a:t>
            </a:r>
          </a:p>
          <a:p>
            <a:pPr>
              <a:spcAft>
                <a:spcPts val="300"/>
              </a:spcAft>
            </a:pPr>
            <a:endParaRPr lang="en-US"/>
          </a:p>
        </p:txBody>
      </p:sp>
    </p:spTree>
    <p:extLst>
      <p:ext uri="{BB962C8B-B14F-4D97-AF65-F5344CB8AC3E}">
        <p14:creationId xmlns:p14="http://schemas.microsoft.com/office/powerpoint/2010/main" val="12669611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6" y="1616076"/>
            <a:ext cx="4019838" cy="850900"/>
          </a:xfrm>
        </p:spPr>
        <p:txBody>
          <a:bodyPr/>
          <a:lstStyle/>
          <a:p>
            <a:pPr>
              <a:lnSpc>
                <a:spcPct val="100000"/>
              </a:lnSpc>
            </a:pPr>
            <a:r>
              <a:rPr lang="nl" sz="2800" b="1" i="0" strike="noStrike" cap="none" spc="0" baseline="0">
                <a:solidFill>
                  <a:srgbClr val="F6A317"/>
                </a:solidFill>
                <a:effectLst/>
                <a:latin typeface="Helvetica"/>
                <a:ea typeface="Helvetica"/>
                <a:cs typeface="Helvetica"/>
              </a:rPr>
              <a:t>DE RISICO’S VAN DEZE ACTIVITEIT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Deze activiteit kan erg stoffig zijn </a:t>
            </a:r>
          </a:p>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Langdurige blootstelling aan grote hoeveelheden inhaleerbaar kristallijn silicastof kan longziektes veroorzaken</a:t>
            </a:r>
          </a:p>
          <a:p>
            <a:pPr>
              <a:lnSpc>
                <a:spcPts val="2200"/>
              </a:lnSpc>
            </a:pPr>
            <a:r>
              <a:rPr lang="nl" sz="1700" b="0" i="0" strike="noStrike" cap="none" spc="0" baseline="0" dirty="0">
                <a:solidFill>
                  <a:srgbClr val="000000"/>
                </a:solidFill>
                <a:effectLst/>
                <a:latin typeface="Helvetica"/>
                <a:ea typeface="Helvetica"/>
                <a:cs typeface="Helvetica"/>
              </a:rPr>
              <a:t>Het is belangrijk dat we onszelf dagelijks beschermen tegen blootstelling aan stof. </a:t>
            </a:r>
          </a:p>
          <a:p>
            <a:pPr>
              <a:lnSpc>
                <a:spcPts val="2200"/>
              </a:lnSpc>
            </a:pPr>
            <a:r>
              <a:rPr lang="nl" sz="1700" b="0" i="0" strike="noStrike" cap="none" spc="0" baseline="0" dirty="0">
                <a:solidFill>
                  <a:srgbClr val="000000"/>
                </a:solidFill>
                <a:effectLst/>
                <a:latin typeface="Helvetica"/>
                <a:ea typeface="Helvetica"/>
                <a:cs typeface="Helvetica"/>
              </a:rPr>
              <a:t>Door de juiste voorschriften op te volgen, beschermen we onze gezondheid voor de toekomst. </a:t>
            </a:r>
          </a:p>
          <a:p>
            <a:pPr>
              <a:lnSpc>
                <a:spcPts val="2200"/>
              </a:lnSpc>
            </a:pPr>
            <a:r>
              <a:rPr lang="nl" sz="1700" b="0" i="0" strike="noStrike" cap="none" spc="0" baseline="0" dirty="0">
                <a:solidFill>
                  <a:srgbClr val="000000"/>
                </a:solidFill>
                <a:effectLst/>
                <a:latin typeface="Helvetica"/>
                <a:ea typeface="Helvetica"/>
                <a:cs typeface="Helvetica"/>
              </a:rPr>
              <a:t>Hoe ga jij je pensioen doorbrengen? </a:t>
            </a:r>
          </a:p>
        </p:txBody>
      </p:sp>
      <p:pic>
        <p:nvPicPr>
          <p:cNvPr id="7" name="Picture Placeholder 6" descr="A picture containing person, indoor, bed, room&#10;&#10;Description automatically generated">
            <a:extLst>
              <a:ext uri="{FF2B5EF4-FFF2-40B4-BE49-F238E27FC236}">
                <a16:creationId xmlns:a16="http://schemas.microsoft.com/office/drawing/2014/main" id="{DF3F899B-D30C-E144-8421-4C4567D76F4E}"/>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E1BCBA96-62D3-A543-BB6F-692BFC03EE21}"/>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nl" sz="2800" b="1" i="0" strike="noStrike" cap="none" spc="0" baseline="0">
                <a:solidFill>
                  <a:srgbClr val="F6A317"/>
                </a:solidFill>
                <a:effectLst/>
                <a:latin typeface="Helvetica"/>
                <a:ea typeface="Helvetica"/>
                <a:cs typeface="Helvetica"/>
              </a:rPr>
              <a:t>HOE HET LEGEN VAN EEN ZAK STOF VERSPREIDT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2677432"/>
            <a:ext cx="5554283" cy="2938988"/>
          </a:xfrm>
        </p:spPr>
        <p:txBody>
          <a:bodyPr anchor="t"/>
          <a:lstStyle/>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Het legen van zakken zorgt ervoor dat stof in de lucht komt zodra het stof de zak verlaat</a:t>
            </a:r>
          </a:p>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Het snel legen van een zak veroorzaakt veel stof. Dit verslechtert de luchtkwaliteit en stelt werknemers mogelijk bloot aan inhaleerbaar kristallijn silicastof </a:t>
            </a:r>
          </a:p>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Fijne, droge en poedervormige materialen zorgen voor de meeste stofvorming wanneer deze worden verwerkt. </a:t>
            </a:r>
          </a:p>
          <a:p>
            <a:pPr>
              <a:lnSpc>
                <a:spcPts val="2200"/>
              </a:lnSpc>
            </a:pPr>
            <a:r>
              <a:rPr lang="nl" sz="1700" b="0" i="0" strike="noStrike" cap="none" spc="0" baseline="0" dirty="0">
                <a:solidFill>
                  <a:srgbClr val="000000"/>
                </a:solidFill>
                <a:effectLst/>
                <a:latin typeface="Helvetica"/>
                <a:ea typeface="Helvetica"/>
                <a:cs typeface="Helvetica"/>
              </a:rPr>
              <a:t>In deze training bespreken we twee soorten zakken, waarbij voor elke zak een andere manier van legen wordt aanbevolen. </a:t>
            </a:r>
          </a:p>
        </p:txBody>
      </p:sp>
      <p:pic>
        <p:nvPicPr>
          <p:cNvPr id="5" name="Picture Placeholder 4">
            <a:extLst>
              <a:ext uri="{FF2B5EF4-FFF2-40B4-BE49-F238E27FC236}">
                <a16:creationId xmlns:a16="http://schemas.microsoft.com/office/drawing/2014/main" id="{A6AD1ABC-1D28-4C4B-9A2A-798FBEEA55CC}"/>
              </a:ext>
            </a:extLst>
          </p:cNvPr>
          <p:cNvPicPr>
            <a:picLocks noGrp="1" noChangeAspect="1"/>
          </p:cNvPicPr>
          <p:nvPr>
            <p:ph type="pic" sz="quarter" idx="12"/>
          </p:nvPr>
        </p:nvPicPr>
        <p:blipFill>
          <a:blip r:embed="rId3"/>
          <a:srcRect t="11" b="11"/>
          <a:stretch>
            <a:fillRect/>
          </a:stretch>
        </p:blipFill>
        <p:spPr>
          <a:prstGeom prst="rect">
            <a:avLst/>
          </a:prstGeom>
        </p:spPr>
      </p:pic>
    </p:spTree>
    <p:extLst>
      <p:ext uri="{BB962C8B-B14F-4D97-AF65-F5344CB8AC3E}">
        <p14:creationId xmlns:p14="http://schemas.microsoft.com/office/powerpoint/2010/main" val="17512830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6B10849-2150-4DE3-AC0E-EE895C68CA58}"/>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tretch>
            <a:fillRect/>
          </a:stretch>
        </p:blipFill>
        <p:spPr>
          <a:xfrm>
            <a:off x="6969466" y="1640901"/>
            <a:ext cx="4758611" cy="4042262"/>
          </a:xfrm>
          <a:prstGeom prst="rect">
            <a:avLst/>
          </a:prstGeom>
        </p:spPr>
      </p:pic>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nl" sz="2800" b="1" i="0" strike="noStrike" cap="none" spc="0" baseline="0">
                <a:solidFill>
                  <a:srgbClr val="F6A317"/>
                </a:solidFill>
                <a:effectLst/>
                <a:latin typeface="Helvetica"/>
                <a:ea typeface="Helvetica"/>
                <a:cs typeface="Helvetica"/>
              </a:rPr>
              <a:t>KLEINE ZAKKEN</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282774"/>
            <a:ext cx="6094612" cy="4042262"/>
          </a:xfrm>
        </p:spPr>
        <p:txBody>
          <a:bodyPr anchor="t"/>
          <a:lstStyle/>
          <a:p>
            <a:pPr>
              <a:lnSpc>
                <a:spcPts val="2200"/>
              </a:lnSpc>
            </a:pPr>
            <a:r>
              <a:rPr lang="nl" sz="1700" b="0" i="0" strike="noStrike" cap="none" spc="0" baseline="0" dirty="0">
                <a:solidFill>
                  <a:srgbClr val="000000"/>
                </a:solidFill>
                <a:effectLst/>
                <a:latin typeface="Helvetica"/>
                <a:ea typeface="Helvetica"/>
                <a:cs typeface="Helvetica"/>
              </a:rPr>
              <a:t>Voorkom stofvorming bij het legen van zakken door: </a:t>
            </a:r>
          </a:p>
          <a:p>
            <a:pPr marL="285750" indent="-285750">
              <a:lnSpc>
                <a:spcPts val="2100"/>
              </a:lnSpc>
              <a:spcBef>
                <a:spcPts val="200"/>
              </a:spcBef>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Indien mogelijk gebruik te maken van automatische of semi-automatische leegstations. </a:t>
            </a:r>
          </a:p>
          <a:p>
            <a:pPr marL="285750" indent="-285750">
              <a:lnSpc>
                <a:spcPts val="2100"/>
              </a:lnSpc>
              <a:spcBef>
                <a:spcPts val="200"/>
              </a:spcBef>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Het proces in een afgesloten ruimte te laten plaatsvinden als automatisering geen optie is. Indien mogelijk gebruik te maken van een handmatig leegstation dat is voorzien van afzuigventilatie. </a:t>
            </a:r>
          </a:p>
          <a:p>
            <a:pPr marL="285750" indent="-285750">
              <a:lnSpc>
                <a:spcPts val="2100"/>
              </a:lnSpc>
              <a:spcBef>
                <a:spcPts val="200"/>
              </a:spcBef>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Leeg de zak rustig en met beleid met de open kant van je gezicht af.</a:t>
            </a:r>
          </a:p>
          <a:p>
            <a:pPr marL="285750" indent="-285750">
              <a:lnSpc>
                <a:spcPts val="2100"/>
              </a:lnSpc>
              <a:spcBef>
                <a:spcPts val="200"/>
              </a:spcBef>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Rol lege zakken op binnen de aanzuigzone. </a:t>
            </a:r>
          </a:p>
          <a:p>
            <a:pPr marL="285750" indent="-285750">
              <a:lnSpc>
                <a:spcPts val="2100"/>
              </a:lnSpc>
              <a:spcBef>
                <a:spcPts val="200"/>
              </a:spcBef>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Draag altijd persoonlijke beschermingsmiddelen als andere middelen niet beschikbaar zijn. </a:t>
            </a:r>
          </a:p>
          <a:p>
            <a:pPr marL="285750" indent="-285750">
              <a:lnSpc>
                <a:spcPts val="2100"/>
              </a:lnSpc>
              <a:spcBef>
                <a:spcPts val="200"/>
              </a:spcBef>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Lege zakken weg te gooien in een grote plastic zak. Stop de zak niet te vol. Seal de zak dicht voor je deze weggooit. </a:t>
            </a:r>
          </a:p>
        </p:txBody>
      </p:sp>
    </p:spTree>
    <p:extLst>
      <p:ext uri="{BB962C8B-B14F-4D97-AF65-F5344CB8AC3E}">
        <p14:creationId xmlns:p14="http://schemas.microsoft.com/office/powerpoint/2010/main" val="16746333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GROTE ZAKKEN </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362676"/>
            <a:ext cx="5996420" cy="3682369"/>
          </a:xfrm>
        </p:spPr>
        <p:txBody>
          <a:bodyPr/>
          <a:lstStyle/>
          <a:p>
            <a:pPr>
              <a:lnSpc>
                <a:spcPts val="2200"/>
              </a:lnSpc>
            </a:pPr>
            <a:r>
              <a:rPr lang="nl" sz="1700" b="0" i="0" strike="noStrike" cap="none" spc="0" baseline="0" dirty="0">
                <a:solidFill>
                  <a:srgbClr val="000000"/>
                </a:solidFill>
                <a:effectLst/>
                <a:latin typeface="Helvetica"/>
                <a:ea typeface="Helvetica"/>
                <a:cs typeface="Helvetica"/>
              </a:rPr>
              <a:t>Voorkom stofvorming bij het legen van zakken door:</a:t>
            </a:r>
          </a:p>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Indien mogelijk gebruik te maken van automatische of semi-automatische leegstations. Te zorgen dat zakken goed dichtgemaakt zijn om te voorkomen dat het stof zich gaat verspreiden. </a:t>
            </a:r>
          </a:p>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Gebruik te maken van persoonlijke beschermingsmiddelen bij het handmatig openmaken of opensnijden van grote zakken.</a:t>
            </a:r>
          </a:p>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Duw lege zakken niet handmatig plat. Doe deze zakken in een grote plastic zak. Zorg ervoor dat de zak niet te vol zit. Seal de zak dicht voor je deze weggooit.</a:t>
            </a:r>
          </a:p>
          <a:p>
            <a:pPr marL="342900" indent="-342900">
              <a:lnSpc>
                <a:spcPts val="2200"/>
              </a:lnSpc>
              <a:buFont typeface="Arial" panose="020B0604020202020204" pitchFamily="34" charset="0"/>
              <a:buChar char="•"/>
            </a:pPr>
            <a:endParaRPr lang="en-US" sz="1700" dirty="0"/>
          </a:p>
        </p:txBody>
      </p:sp>
      <p:pic>
        <p:nvPicPr>
          <p:cNvPr id="6" name="Picture Placeholder 5">
            <a:extLst>
              <a:ext uri="{FF2B5EF4-FFF2-40B4-BE49-F238E27FC236}">
                <a16:creationId xmlns:a16="http://schemas.microsoft.com/office/drawing/2014/main" id="{074E228A-18BC-43A0-B6E6-95FEED15FB66}"/>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tretch>
            <a:fillRect/>
          </a:stretch>
        </p:blipFill>
        <p:spPr>
          <a:xfrm>
            <a:off x="6592888" y="1609962"/>
            <a:ext cx="5224462" cy="4433413"/>
          </a:xfrm>
          <a:prstGeom prst="rect">
            <a:avLst/>
          </a:prstGeom>
        </p:spPr>
      </p:pic>
    </p:spTree>
    <p:extLst>
      <p:ext uri="{BB962C8B-B14F-4D97-AF65-F5344CB8AC3E}">
        <p14:creationId xmlns:p14="http://schemas.microsoft.com/office/powerpoint/2010/main" val="384183071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8ecf516-e360-4672-81b9-68723bedb71f" xsi:nil="true"/>
    <lcf76f155ced4ddcb4097134ff3c332f xmlns="6d9d7403-2d8c-4818-ae25-2c5629bc73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767ACE-DA90-4EBC-B41B-0ACDC1F4A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3.xml><?xml version="1.0" encoding="utf-8"?>
<ds:datastoreItem xmlns:ds="http://schemas.openxmlformats.org/officeDocument/2006/customXml" ds:itemID="{7D545FEE-AD81-4023-B6AC-5CAEA335ED97}">
  <ds:schemaRefs>
    <ds:schemaRef ds:uri="http://purl.org/dc/elements/1.1/"/>
    <ds:schemaRef ds:uri="http://purl.org/dc/dcmitype/"/>
    <ds:schemaRef ds:uri="http://www.w3.org/XML/1998/namespace"/>
    <ds:schemaRef ds:uri="6d9d7403-2d8c-4818-ae25-2c5629bc7330"/>
    <ds:schemaRef ds:uri="http://schemas.microsoft.com/office/2006/metadata/properties"/>
    <ds:schemaRef ds:uri="http://schemas.microsoft.com/office/2006/documentManagement/types"/>
    <ds:schemaRef ds:uri="http://purl.org/dc/terms/"/>
    <ds:schemaRef ds:uri="d8ecf516-e360-4672-81b9-68723bedb71f"/>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124</TotalTime>
  <Words>1509</Words>
  <Application>Microsoft Macintosh PowerPoint</Application>
  <PresentationFormat>Widescreen</PresentationFormat>
  <Paragraphs>102</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 Ferguson</dc:creator>
  <cp:lastModifiedBy>Carlo Arboit</cp:lastModifiedBy>
  <cp:revision>18</cp:revision>
  <dcterms:created xsi:type="dcterms:W3CDTF">2020-01-29T17:43:15Z</dcterms:created>
  <dcterms:modified xsi:type="dcterms:W3CDTF">2024-11-13T11:14:59Z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