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0" r:id="rId6"/>
    <p:sldId id="278" r:id="rId7"/>
    <p:sldId id="268" r:id="rId8"/>
    <p:sldId id="276" r:id="rId9"/>
    <p:sldId id="281" r:id="rId10"/>
    <p:sldId id="274" r:id="rId11"/>
    <p:sldId id="269" r:id="rId12"/>
    <p:sldId id="270" r:id="rId13"/>
    <p:sldId id="271" r:id="rId14"/>
    <p:sldId id="275"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7F51"/>
    <a:srgbClr val="F6A317"/>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835BB-C79A-5443-BDA2-E4FAE1A05E0C}" v="2" dt="2020-12-09T20:30:28.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82721"/>
  </p:normalViewPr>
  <p:slideViewPr>
    <p:cSldViewPr snapToGrid="0" snapToObjects="1">
      <p:cViewPr varScale="1">
        <p:scale>
          <a:sx n="100" d="100"/>
          <a:sy n="100" d="100"/>
        </p:scale>
        <p:origin x="1504" y="176"/>
      </p:cViewPr>
      <p:guideLst/>
    </p:cSldViewPr>
  </p:slideViewPr>
  <p:notesTextViewPr>
    <p:cViewPr>
      <p:scale>
        <a:sx n="110" d="100"/>
        <a:sy n="11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92791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10979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1" i="0" strike="noStrike" cap="none" spc="0" baseline="0" dirty="0">
                <a:solidFill>
                  <a:srgbClr val="000000"/>
                </a:solidFill>
                <a:effectLst/>
                <a:latin typeface="+mn-lt"/>
                <a:ea typeface="Calibri"/>
                <a:cs typeface="Calibri"/>
              </a:rPr>
              <a:t>*Voor de trainer*</a:t>
            </a:r>
            <a:r>
              <a:rPr lang="nl" sz="1200" b="0" i="0" strike="noStrike" cap="none" spc="0" baseline="0" dirty="0">
                <a:solidFill>
                  <a:srgbClr val="000000"/>
                </a:solidFill>
                <a:effectLst/>
                <a:latin typeface="+mn-lt"/>
                <a:ea typeface="Calibri"/>
                <a:cs typeface="Calibri"/>
              </a:rPr>
              <a:t> Je kunt nog extra informatie toevoegen over jouw eigen werkcontext.</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45235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337196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3625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425903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Overmatige blootstelling aan inhaleerbaar kristallijn silicastof kan bij werknemers leiden tot serieuze gezondheidsklachten op de lange termijn. Daarom is het belangrijk dat alle werknemers zich bewust zijn van de voorschriften die het risico op blootstelling aan silicastof zo veel mogelijk beperken of voorkomen. </a:t>
            </a:r>
          </a:p>
          <a:p>
            <a:endParaRPr lang="en-US" sz="1200" dirty="0">
              <a:latin typeface="+mn-lt"/>
            </a:endParaRPr>
          </a:p>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Deze training bevat adviezen voor het slijpen, snijden en schuren van materialen die kristallijn silicastof bevatten.</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7264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5875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Het legen van zakken en het onjuist omgaan met de zakken kan leiden tot een behoorlijke mate van blootstelling aan stof. Om deze reden is het belangrijk om het legen van zakken op de juiste manier te doen. Het gebruik van automatische of semi-automatische leegstations wordt aanbevolen voor het legen van kleine zakken. </a:t>
            </a: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603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7314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Snijden, slijpen en schuren zijn high-energy processen waarbij gevaarlijke hoeveelheden stof kunnen ontstaan.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599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 sz="1200" b="0" i="0" strike="noStrike" cap="none" spc="0" baseline="0" dirty="0">
                <a:solidFill>
                  <a:srgbClr val="000000"/>
                </a:solidFill>
                <a:effectLst/>
                <a:latin typeface="+mn-lt"/>
                <a:ea typeface="Calibri"/>
                <a:cs typeface="Calibri"/>
              </a:rPr>
              <a:t>Er zijn diverse veiligheidsmaatregelen die je kunt treffen voor je start met high-energy processen. Zo kan je blootstelling aan stofvorming en eventuele gevolgen daarvan voorkomen. </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2662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nl" sz="1200" b="0" i="0" strike="noStrike" cap="none" spc="0" baseline="0" dirty="0">
                <a:solidFill>
                  <a:srgbClr val="000000"/>
                </a:solidFill>
                <a:effectLst/>
                <a:latin typeface="+mn-lt"/>
                <a:ea typeface="Calibri"/>
                <a:cs typeface="Calibri"/>
              </a:rPr>
              <a:t>Werken met water helpt om stofverspreiding en blootstelling aan stof te minimaliseren door stof op te vangen met water. Als het apparaat geschikt is voor een waterinjectie, wordt het werken met water aanbevolen. Werken zonder vocht zorgt ervoor dat er zeer veel silicastof vrijkomt – gebruik daarom geen droge apparaten! </a:t>
            </a:r>
          </a:p>
          <a:p>
            <a:endParaRPr lang="en-US" sz="1200" dirty="0">
              <a:latin typeface="+mn-lt"/>
            </a:endParaRPr>
          </a:p>
          <a:p>
            <a:r>
              <a:rPr lang="nl" sz="1200" b="0" i="0" strike="noStrike" cap="none" spc="0" baseline="0" dirty="0">
                <a:solidFill>
                  <a:srgbClr val="000000"/>
                </a:solidFill>
                <a:effectLst/>
                <a:latin typeface="+mn-lt"/>
                <a:ea typeface="Calibri"/>
                <a:cs typeface="Calibri"/>
              </a:rPr>
              <a:t>Zorg dat je persoonlijke beschermingsmiddelen draagt, zoals aangegeven op de instructies en pictogrammen. Gebruik altijd ademhalingsbescherming bij activiteiten waarbij veel stof vrijkomt. </a:t>
            </a: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0142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nl" sz="1000" b="0" i="0" strike="noStrike" cap="none" spc="0" baseline="0">
                <a:solidFill>
                  <a:srgbClr val="000000"/>
                </a:solidFill>
                <a:effectLst/>
                <a:latin typeface="Helvetica"/>
                <a:ea typeface="Helvetica"/>
                <a:cs typeface="Helvetica"/>
              </a:rPr>
              <a:t>Dit trainingspakket is onderdeel van de NEPSI Gids voor de juiste werkwijze – ga naar guide.nepsi.eu </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F73854-FE0F-1E42-9E4E-26F8051B366B}"/>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E297F3B-A7BD-244A-AD38-C485A7B69D76}"/>
              </a:ext>
            </a:extLst>
          </p:cNvPr>
          <p:cNvSpPr txBox="1"/>
          <p:nvPr userDrawn="1"/>
        </p:nvSpPr>
        <p:spPr>
          <a:xfrm>
            <a:off x="8229599" y="429114"/>
            <a:ext cx="3587751"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ct val="0"/>
              </a:spcAft>
              <a:buClrTx/>
              <a:buSzTx/>
              <a:buFontTx/>
              <a:buNone/>
              <a:defRPr/>
            </a:pPr>
            <a:r>
              <a:rPr lang="nl" sz="1400" b="1" i="0" strike="noStrike" cap="none" spc="0" baseline="0">
                <a:solidFill>
                  <a:srgbClr val="F6A317"/>
                </a:solidFill>
                <a:effectLst/>
                <a:latin typeface="Helvetica"/>
                <a:ea typeface="Helvetica"/>
                <a:cs typeface="Helvetica"/>
              </a:rPr>
              <a:t>VOORSCHRIFTEN VOOR SNIJDEN, SLIJPEN EN SCHUREN</a:t>
            </a:r>
          </a:p>
          <a:p>
            <a:pPr>
              <a:lnSpc>
                <a:spcPct val="100000"/>
              </a:lnSpc>
            </a:pPr>
            <a:endParaRPr lang="en-GB"/>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p:txBody>
          <a:bodyPr anchor="t"/>
          <a:lstStyle/>
          <a:p>
            <a:pPr>
              <a:lnSpc>
                <a:spcPct val="100000"/>
              </a:lnSpc>
            </a:pPr>
            <a:r>
              <a:rPr lang="nl" sz="2800" b="1" i="0" strike="noStrike" cap="none" spc="0" baseline="0" dirty="0">
                <a:solidFill>
                  <a:srgbClr val="FFFFFF"/>
                </a:solidFill>
                <a:effectLst/>
                <a:latin typeface="Helvetica"/>
                <a:ea typeface="Helvetica"/>
                <a:cs typeface="Helvetica"/>
              </a:rPr>
              <a:t>VOORSCHRIFTEN VOOR SNIJDEN, SLIJPEN EN SCHUREN</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9F921508-4A8F-9D4E-ADB0-392E4D500971}"/>
              </a:ext>
            </a:extLst>
          </p:cNvPr>
          <p:cNvSpPr/>
          <p:nvPr/>
        </p:nvSpPr>
        <p:spPr>
          <a:xfrm>
            <a:off x="8056179" y="342900"/>
            <a:ext cx="3742121"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TIJDENS HET SNIJDEN, SLIJPEN EN SCHUREN</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2" y="2781300"/>
            <a:ext cx="5815645" cy="3263745"/>
          </a:xfrm>
        </p:spPr>
        <p:txBody>
          <a:bodyPr/>
          <a:lstStyle/>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000000"/>
                </a:solidFill>
                <a:effectLst/>
                <a:latin typeface="Helvetica"/>
                <a:ea typeface="Helvetica"/>
                <a:cs typeface="Helvetica"/>
              </a:rPr>
              <a:t>Maak je gebruik van water tijdens het proces? Controleer dan eerst of de watertoevoer voldoende is</a:t>
            </a:r>
          </a:p>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000000"/>
                </a:solidFill>
                <a:effectLst/>
                <a:latin typeface="Helvetica"/>
                <a:ea typeface="Helvetica"/>
                <a:cs typeface="Helvetica"/>
              </a:rPr>
              <a:t>Gebruik altijd ademhalingsbescherming bij activiteiten waarbij veel stof vrijkomt </a:t>
            </a:r>
          </a:p>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000000"/>
                </a:solidFill>
                <a:effectLst/>
                <a:latin typeface="Helvetica"/>
                <a:ea typeface="Helvetica"/>
                <a:cs typeface="Helvetica"/>
              </a:rPr>
              <a:t>Gebruikmaken van water-geïntegreerde machines en gereedschappen verminderen de hoeveelheid silicastof aanzienlijk.</a:t>
            </a:r>
          </a:p>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000000"/>
                </a:solidFill>
                <a:effectLst/>
                <a:latin typeface="Helvetica"/>
                <a:ea typeface="Helvetica"/>
                <a:cs typeface="Helvetica"/>
              </a:rPr>
              <a:t>Houd, indien mogelijk, de veiligheidsdeuren gesloten</a:t>
            </a:r>
          </a:p>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000000"/>
                </a:solidFill>
                <a:effectLst/>
                <a:latin typeface="Helvetica"/>
                <a:ea typeface="Helvetica"/>
                <a:cs typeface="Helvetica"/>
              </a:rPr>
              <a:t>Maak gebruik van plaatselijke afzuigventilatie om silicastof bij de bron op te zuigen en dit weg te halen uit het ademhalingsgebied van de werknemer </a:t>
            </a:r>
          </a:p>
          <a:p>
            <a:pPr marL="285750" indent="-285750">
              <a:lnSpc>
                <a:spcPct val="100000"/>
              </a:lnSpc>
              <a:spcBef>
                <a:spcPts val="600"/>
              </a:spcBef>
              <a:buFont typeface="Arial" panose="020B0604020202020204" pitchFamily="34" charset="0"/>
              <a:buChar char="•"/>
            </a:pPr>
            <a:r>
              <a:rPr lang="nl" sz="1400" b="0" i="0" strike="noStrike" cap="none" spc="0" baseline="0" dirty="0">
                <a:solidFill>
                  <a:srgbClr val="FF0000"/>
                </a:solidFill>
                <a:effectLst/>
                <a:latin typeface="Helvetica"/>
                <a:ea typeface="Helvetica"/>
                <a:cs typeface="Helvetica"/>
              </a:rPr>
              <a:t>Tekst voor trainer – Voeg extra informatie toe over maatregelen die getroffen kunnen worden bij het snijden, slijpen en schuren die relevant zijn voor jouw context</a:t>
            </a:r>
          </a:p>
          <a:p>
            <a:pPr>
              <a:lnSpc>
                <a:spcPct val="100000"/>
              </a:lnSpc>
              <a:spcBef>
                <a:spcPts val="600"/>
              </a:spcBef>
            </a:pPr>
            <a:endParaRPr lang="en-US" sz="1400" dirty="0"/>
          </a:p>
        </p:txBody>
      </p:sp>
      <p:pic>
        <p:nvPicPr>
          <p:cNvPr id="5" name="Picture Placeholder 4">
            <a:extLst>
              <a:ext uri="{FF2B5EF4-FFF2-40B4-BE49-F238E27FC236}">
                <a16:creationId xmlns:a16="http://schemas.microsoft.com/office/drawing/2014/main" id="{594D0DC7-DFD2-2A42-8733-F0DBC264C700}"/>
              </a:ext>
            </a:extLst>
          </p:cNvPr>
          <p:cNvPicPr>
            <a:picLocks noGrp="1" noChangeAspect="1"/>
          </p:cNvPicPr>
          <p:nvPr>
            <p:ph type="pic" sz="quarter" idx="12"/>
          </p:nvPr>
        </p:nvPicPr>
        <p:blipFill>
          <a:blip r:embed="rId3"/>
          <a:srcRect l="20564" r="20564"/>
          <a:stretch>
            <a:fillRect/>
          </a:stretch>
        </p:blipFill>
        <p:spPr>
          <a:prstGeom prst="rect">
            <a:avLst/>
          </a:prstGeom>
        </p:spPr>
      </p:pic>
    </p:spTree>
    <p:extLst>
      <p:ext uri="{BB962C8B-B14F-4D97-AF65-F5344CB8AC3E}">
        <p14:creationId xmlns:p14="http://schemas.microsoft.com/office/powerpoint/2010/main" val="1685456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0"/>
            <a:ext cx="6637969" cy="1584900"/>
          </a:xfrm>
        </p:spPr>
        <p:txBody>
          <a:bodyPr anchor="t"/>
          <a:lstStyle/>
          <a:p>
            <a:pPr>
              <a:lnSpc>
                <a:spcPct val="100000"/>
              </a:lnSpc>
            </a:pPr>
            <a:r>
              <a:rPr lang="nl" sz="2800" b="1" i="0" strike="noStrike" cap="none" spc="0" baseline="0">
                <a:solidFill>
                  <a:srgbClr val="F6A317"/>
                </a:solidFill>
                <a:effectLst/>
                <a:latin typeface="Helvetica"/>
                <a:ea typeface="Helvetica"/>
                <a:cs typeface="Helvetica"/>
              </a:rPr>
              <a:t>DO’S EN DON’TS BIJ HET SNIJDEN, SLIJPEN EN SCHUREN</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8600"/>
            <a:ext cx="10965577" cy="3230407"/>
          </a:xfrm>
        </p:spPr>
        <p:txBody>
          <a:bodyPr/>
          <a:lstStyle/>
          <a:p>
            <a:pPr>
              <a:lnSpc>
                <a:spcPct val="100000"/>
              </a:lnSpc>
              <a:spcBef>
                <a:spcPts val="800"/>
              </a:spcBef>
            </a:pPr>
            <a:r>
              <a:rPr lang="nl" sz="1600" b="1" i="0" strike="noStrike" cap="none" spc="0" baseline="0" dirty="0">
                <a:solidFill>
                  <a:srgbClr val="000000"/>
                </a:solidFill>
                <a:effectLst/>
                <a:latin typeface="Helvetica"/>
                <a:ea typeface="Helvetica"/>
                <a:cs typeface="Helvetica"/>
              </a:rPr>
              <a:t>DO</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indien beschikbaar, gebruik van een stofafzuigsysteem</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gebruik van ventilatiesystemen wanneer je werkt in een afgesloten ruimte </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Maak gebruik van water-geïntegreerde gereedschappen om de hoeveelheid stof te beperken</a:t>
            </a:r>
          </a:p>
          <a:p>
            <a:pPr marL="285750" indent="-285750">
              <a:lnSpc>
                <a:spcPct val="100000"/>
              </a:lnSpc>
              <a:spcBef>
                <a:spcPts val="800"/>
              </a:spcBef>
              <a:spcAft>
                <a:spcPts val="1000"/>
              </a:spcAft>
              <a:buSzPct val="85000"/>
              <a:buFont typeface=".Apple Color Emoji UI"/>
              <a:buChar char="✅"/>
            </a:pPr>
            <a:r>
              <a:rPr lang="nl" sz="1600" b="0" i="0" strike="noStrike" cap="none" spc="0" baseline="0" dirty="0">
                <a:solidFill>
                  <a:srgbClr val="000000"/>
                </a:solidFill>
                <a:effectLst/>
                <a:latin typeface="Helvetica"/>
                <a:ea typeface="Helvetica"/>
                <a:cs typeface="Helvetica"/>
              </a:rPr>
              <a:t>Draag persoonlijke beschermingsmiddelen op de plekken waar dat moet </a:t>
            </a:r>
          </a:p>
          <a:p>
            <a:pPr>
              <a:lnSpc>
                <a:spcPct val="100000"/>
              </a:lnSpc>
              <a:spcBef>
                <a:spcPts val="800"/>
              </a:spcBef>
            </a:pPr>
            <a:r>
              <a:rPr lang="nl" sz="1600" b="1" i="0" strike="noStrike" cap="none" spc="0" baseline="0" dirty="0">
                <a:solidFill>
                  <a:srgbClr val="000000"/>
                </a:solidFill>
                <a:effectLst/>
                <a:latin typeface="Helvetica"/>
                <a:ea typeface="Helvetica"/>
                <a:cs typeface="Helvetica"/>
              </a:rPr>
              <a:t>DON’T</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Gebruik geen apparaten die defect of beschadigd zijn </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Zorg ervoor dat afzuigbakken niet te vol raken </a:t>
            </a:r>
          </a:p>
          <a:p>
            <a:pPr marL="285750" indent="-285750">
              <a:lnSpc>
                <a:spcPct val="100000"/>
              </a:lnSpc>
              <a:spcBef>
                <a:spcPts val="800"/>
              </a:spcBef>
              <a:buSzPct val="85000"/>
              <a:buFont typeface=".Apple Color Emoji UI"/>
              <a:buChar char="❌"/>
            </a:pPr>
            <a:r>
              <a:rPr lang="nl" sz="1600" b="0" i="0" strike="noStrike" cap="none" spc="0" baseline="0" dirty="0">
                <a:solidFill>
                  <a:srgbClr val="000000"/>
                </a:solidFill>
                <a:effectLst/>
                <a:latin typeface="Helvetica"/>
                <a:ea typeface="Helvetica"/>
                <a:cs typeface="Helvetica"/>
              </a:rPr>
              <a:t>Gebruik apparaten niet in combinatie met onjuiste processen of materialen (maak bijvoorbeeld geen gebruik van water als je werkt met een apparaat dat niet voorzien is van een watersysteem)</a:t>
            </a:r>
          </a:p>
          <a:p>
            <a:pPr marL="285750" indent="-285750">
              <a:lnSpc>
                <a:spcPct val="100000"/>
              </a:lnSpc>
              <a:spcBef>
                <a:spcPts val="800"/>
              </a:spcBef>
              <a:buSzPct val="85000"/>
              <a:buFont typeface=".Apple Color Emoji UI"/>
              <a:buChar char="✅"/>
            </a:pPr>
            <a:endParaRPr lang="en-US" dirty="0"/>
          </a:p>
        </p:txBody>
      </p:sp>
    </p:spTree>
    <p:extLst>
      <p:ext uri="{BB962C8B-B14F-4D97-AF65-F5344CB8AC3E}">
        <p14:creationId xmlns:p14="http://schemas.microsoft.com/office/powerpoint/2010/main" val="8926780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LEGE SLIDE</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ts val="2200"/>
              </a:lnSpc>
            </a:pPr>
            <a:r>
              <a:rPr lang="nl" sz="1700" b="0" i="0" strike="noStrike" cap="none" spc="0" baseline="0" dirty="0">
                <a:solidFill>
                  <a:srgbClr val="000000"/>
                </a:solidFill>
                <a:effectLst/>
                <a:latin typeface="Helvetica"/>
                <a:ea typeface="Helvetica"/>
                <a:cs typeface="Helvetica"/>
              </a:rPr>
              <a:t>Gebruik deze slide om zelf trainingsmateriaal toe te voegen over een specifieke werkomgeving/context. </a:t>
            </a:r>
          </a:p>
          <a:p>
            <a:pPr>
              <a:lnSpc>
                <a:spcPts val="2200"/>
              </a:lnSpc>
            </a:pPr>
            <a:r>
              <a:rPr lang="nl" sz="1700" b="0" i="0" strike="noStrike" cap="none" spc="0" baseline="0" dirty="0">
                <a:solidFill>
                  <a:srgbClr val="000000"/>
                </a:solidFill>
                <a:effectLst/>
                <a:latin typeface="Helvetica"/>
                <a:ea typeface="Helvetica"/>
                <a:cs typeface="Helvetica"/>
              </a:rPr>
              <a:t>Wil je de afbeelding veranderen? Klik met de rechtermuisknop &gt; wijzig afbeelding &gt; uit bestand. </a:t>
            </a:r>
          </a:p>
          <a:p>
            <a:pPr>
              <a:lnSpc>
                <a:spcPts val="2200"/>
              </a:lnSpc>
            </a:pPr>
            <a:r>
              <a:rPr lang="nl" sz="1700" b="0" i="0" strike="noStrike" cap="none" spc="0" baseline="0" dirty="0">
                <a:solidFill>
                  <a:srgbClr val="000000"/>
                </a:solidFill>
                <a:effectLst/>
                <a:latin typeface="Helvetica"/>
                <a:ea typeface="Helvetica"/>
                <a:cs typeface="Helvetica"/>
              </a:rPr>
              <a:t>Wil je meer slides aanmaken? Klik dan op ‘nieuwe slide’ in de taakbalk bovenaan. </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4400172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CONCLUSIE</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p:txBody>
          <a:bodyPr anchor="t"/>
          <a:lstStyle/>
          <a:p>
            <a:pPr>
              <a:lnSpc>
                <a:spcPts val="2200"/>
              </a:lnSpc>
            </a:pPr>
            <a:r>
              <a:rPr lang="nl" sz="1700" b="0" i="0" strike="noStrike" cap="none" spc="0" baseline="0" dirty="0">
                <a:solidFill>
                  <a:srgbClr val="000000"/>
                </a:solidFill>
                <a:effectLst/>
                <a:latin typeface="Helvetica"/>
                <a:ea typeface="Helvetica"/>
                <a:cs typeface="Helvetica"/>
              </a:rPr>
              <a:t>Snijden, slijpen en schuren zijn high-energy processen waarbij veel stof vrijkomt. </a:t>
            </a:r>
          </a:p>
          <a:p>
            <a:pPr>
              <a:lnSpc>
                <a:spcPts val="2200"/>
              </a:lnSpc>
            </a:pPr>
            <a:r>
              <a:rPr lang="nl" sz="1700" b="0" i="0" strike="noStrike" cap="none" spc="0" baseline="0" dirty="0">
                <a:solidFill>
                  <a:srgbClr val="000000"/>
                </a:solidFill>
                <a:effectLst/>
                <a:latin typeface="Helvetica"/>
                <a:ea typeface="Helvetica"/>
                <a:cs typeface="Helvetica"/>
              </a:rPr>
              <a:t>Onthoud: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Zorg dat er sprake is van goede ventilatie</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Maak, indien mogelijk, gebruik van water geïntegreerde gereedschappen </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000000"/>
                </a:solidFill>
                <a:effectLst/>
                <a:latin typeface="Helvetica"/>
                <a:ea typeface="Helvetica"/>
                <a:cs typeface="Helvetica"/>
              </a:rPr>
              <a:t>Controleer je materiaal op schade</a:t>
            </a:r>
          </a:p>
          <a:p>
            <a:pPr marL="285750" indent="-285750">
              <a:lnSpc>
                <a:spcPts val="2200"/>
              </a:lnSpc>
              <a:buClr>
                <a:srgbClr val="F1B600"/>
              </a:buClr>
              <a:buSzPct val="120000"/>
              <a:buFont typeface="Wingdings" pitchFamily="2" charset="2"/>
              <a:buChar char="q"/>
            </a:pPr>
            <a:r>
              <a:rPr lang="nl" sz="1700" b="0" i="0" strike="noStrike" cap="none" spc="0" baseline="0" dirty="0">
                <a:solidFill>
                  <a:srgbClr val="FF0000"/>
                </a:solidFill>
                <a:effectLst/>
                <a:latin typeface="Helvetica"/>
                <a:ea typeface="Helvetica"/>
                <a:cs typeface="Helvetica"/>
              </a:rPr>
              <a:t>Trainer kan zelf contextuele conclusies toevoegen </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267491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a:xfrm>
            <a:off x="777244" y="1640901"/>
            <a:ext cx="11046894" cy="850900"/>
          </a:xfrm>
        </p:spPr>
        <p:txBody>
          <a:bodyPr/>
          <a:lstStyle/>
          <a:p>
            <a:pPr>
              <a:lnSpc>
                <a:spcPct val="100000"/>
              </a:lnSpc>
            </a:pPr>
            <a:r>
              <a:rPr lang="nl" sz="2800" b="1" i="0" strike="noStrike" cap="none" spc="0" baseline="0" dirty="0">
                <a:solidFill>
                  <a:srgbClr val="F6A317"/>
                </a:solidFill>
                <a:effectLst/>
                <a:latin typeface="Helvetica"/>
                <a:ea typeface="Helvetica"/>
                <a:cs typeface="Helvetica"/>
              </a:rPr>
              <a:t>AANVULLEND LEERMATERIAAL</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7"/>
            <a:ext cx="5453624" cy="2003524"/>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3" history="0"/>
              </a:rPr>
              <a:t>Voorschriften voor droog snijden met gebruik van handbediende hoek-snijmachines of elektrische muurfrezen (taakblad 2.1.14a)</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3" history="0"/>
              </a:rPr>
              <a:t>Voorschriften voor het snijden en polijsten van keramische- en steenmaterialen (taakblad 2.2.7) </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4" history="0"/>
              </a:rPr>
              <a:t>NESPI Voorschriften</a:t>
            </a:r>
          </a:p>
          <a:p>
            <a:pPr marL="285750" indent="-285750">
              <a:lnSpc>
                <a:spcPts val="2300"/>
              </a:lnSpc>
              <a:spcBef>
                <a:spcPts val="600"/>
              </a:spcBef>
              <a:spcAft>
                <a:spcPts val="600"/>
              </a:spcAft>
              <a:buSzPct val="130000"/>
              <a:buFont typeface="Arial" panose="020B0604020202020204" pitchFamily="34" charset="0"/>
              <a:buChar char="•"/>
            </a:pPr>
            <a:r>
              <a:rPr lang="nl" sz="1600" b="0" i="0" strike="noStrike" cap="none" spc="0" baseline="0" dirty="0">
                <a:solidFill>
                  <a:srgbClr val="000000"/>
                </a:solidFill>
                <a:effectLst/>
                <a:latin typeface="Helvetica"/>
                <a:ea typeface="Helvetica"/>
                <a:cs typeface="Helvetica"/>
                <a:hlinkClick r:id="rId5" history="0"/>
              </a:rPr>
              <a:t>NEPSI Voorschriften voor het MKB</a:t>
            </a:r>
          </a:p>
        </p:txBody>
      </p:sp>
      <p:sp>
        <p:nvSpPr>
          <p:cNvPr id="4" name="Rounded Rectangle 3">
            <a:extLst>
              <a:ext uri="{FF2B5EF4-FFF2-40B4-BE49-F238E27FC236}">
                <a16:creationId xmlns:a16="http://schemas.microsoft.com/office/drawing/2014/main" id="{F9F6C2B3-C478-8640-8DC5-5FE0011FBCC7}"/>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A26426C-73DF-7F44-9E81-93F6BA595F94}"/>
              </a:ext>
            </a:extLst>
          </p:cNvPr>
          <p:cNvSpPr/>
          <p:nvPr/>
        </p:nvSpPr>
        <p:spPr>
          <a:xfrm>
            <a:off x="1088454" y="5158279"/>
            <a:ext cx="10022946" cy="646331"/>
          </a:xfrm>
          <a:prstGeom prst="rect">
            <a:avLst/>
          </a:prstGeom>
          <a:noFill/>
          <a:ln>
            <a:noFill/>
          </a:ln>
        </p:spPr>
        <p:txBody>
          <a:bodyPr wrap="square" anchor="ctr">
            <a:spAutoFit/>
          </a:bodyPr>
          <a:lstStyle/>
          <a:p>
            <a:pPr>
              <a:spcBef>
                <a:spcPts val="1200"/>
              </a:spcBef>
              <a:spcAft>
                <a:spcPts val="1200"/>
              </a:spcAft>
              <a:buSzPct val="130000"/>
            </a:pPr>
            <a:r>
              <a:rPr lang="nl" b="0" i="0" strike="noStrike" cap="none" spc="0" baseline="0" dirty="0">
                <a:solidFill>
                  <a:srgbClr val="000000"/>
                </a:solidFill>
                <a:effectLst/>
                <a:latin typeface="Calibri"/>
                <a:ea typeface="Calibri"/>
                <a:cs typeface="Calibri"/>
              </a:rPr>
              <a:t>Ga naar het </a:t>
            </a:r>
            <a:r>
              <a:rPr lang="nl" b="1" i="0" strike="noStrike" cap="none" spc="0" baseline="0" dirty="0">
                <a:solidFill>
                  <a:srgbClr val="000000"/>
                </a:solidFill>
                <a:effectLst/>
                <a:latin typeface="Calibri"/>
                <a:ea typeface="Calibri"/>
                <a:cs typeface="Calibri"/>
              </a:rPr>
              <a:t>NEPSI E-learning platform</a:t>
            </a:r>
            <a:r>
              <a:rPr lang="nl" b="0" i="0" strike="noStrike" cap="none" spc="0" baseline="0" dirty="0">
                <a:solidFill>
                  <a:srgbClr val="000000"/>
                </a:solidFill>
                <a:effectLst/>
                <a:latin typeface="Calibri"/>
                <a:ea typeface="Calibri"/>
                <a:cs typeface="Calibri"/>
              </a:rPr>
              <a:t> op </a:t>
            </a:r>
            <a:r>
              <a:rPr lang="nl" b="0" i="0" strike="noStrike" cap="none" spc="0" baseline="0" dirty="0">
                <a:solidFill>
                  <a:srgbClr val="000000"/>
                </a:solidFill>
                <a:effectLst/>
                <a:latin typeface="Calibri"/>
                <a:ea typeface="Calibri"/>
                <a:cs typeface="Calibri"/>
                <a:hlinkClick r:id="rId6" history="0"/>
              </a:rPr>
              <a:t>training.nepsi.eu</a:t>
            </a:r>
            <a:r>
              <a:rPr lang="nl" b="0" i="0" strike="noStrike" cap="none" spc="0" baseline="0" dirty="0">
                <a:solidFill>
                  <a:srgbClr val="000000"/>
                </a:solidFill>
                <a:effectLst/>
                <a:latin typeface="Calibri"/>
                <a:ea typeface="Calibri"/>
                <a:cs typeface="Calibri"/>
              </a:rPr>
              <a:t> voor meer informatie over inhaleerbaar kristallijn silicastof</a:t>
            </a:r>
          </a:p>
        </p:txBody>
      </p:sp>
    </p:spTree>
    <p:extLst>
      <p:ext uri="{BB962C8B-B14F-4D97-AF65-F5344CB8AC3E}">
        <p14:creationId xmlns:p14="http://schemas.microsoft.com/office/powerpoint/2010/main" val="9210200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NL" sz="2800" dirty="0"/>
              <a:t>INLEIDING (VOOR DE TRAINER)</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200"/>
              </a:lnSpc>
            </a:pPr>
            <a:r>
              <a:rPr lang="nl-NL" sz="1700" dirty="0">
                <a:latin typeface="Helvetica"/>
                <a:cs typeface="Helvetica"/>
              </a:rPr>
              <a:t>Als onderdeel van de educatie die hoort bij het implementeren van de NEPSI voorschriften, heeft NEPSI ook diverse educatieve bronnen ontwikkeld. </a:t>
            </a:r>
          </a:p>
          <a:p>
            <a:pPr>
              <a:lnSpc>
                <a:spcPts val="2200"/>
              </a:lnSpc>
            </a:pPr>
            <a:r>
              <a:rPr lang="nl-NL" sz="1700" dirty="0">
                <a:latin typeface="Helvetica"/>
                <a:cs typeface="Helvetica"/>
              </a:rPr>
              <a:t>In iedere PowerPointtraining vind je informatie over een onderwerp dat relevant is voor werknemers die, ongeacht de industrie waarin ze werken, werken met inhaleerbaar kristallijn silicastof. De trainingen bevatten informatie over de risico’s van blootstelling en voorschriften die je kunt opvolgen om deze risico’s zo veel mogelijk te beperken. Het doel van de training is om werknemers te informeren en op te leiden om de voorzorgsmaatregelen zo goed mogelijk op te volgen, om het risico op blootstelling aan inhaleerbaar kristallijn silicastof op de werkvloer zo veel mogelijk te beperken. </a:t>
            </a:r>
          </a:p>
          <a:p>
            <a:pPr>
              <a:lnSpc>
                <a:spcPts val="2200"/>
              </a:lnSpc>
            </a:pPr>
            <a:r>
              <a:rPr lang="nl-NL" sz="1700" dirty="0">
                <a:latin typeface="Helvetica"/>
                <a:cs typeface="Helvetica"/>
              </a:rPr>
              <a:t>Gebruik indien gewenst het blanco template en de placeholders om aanvullende informatie aan de training toe te voegen. </a:t>
            </a:r>
          </a:p>
        </p:txBody>
      </p:sp>
    </p:spTree>
    <p:extLst>
      <p:ext uri="{BB962C8B-B14F-4D97-AF65-F5344CB8AC3E}">
        <p14:creationId xmlns:p14="http://schemas.microsoft.com/office/powerpoint/2010/main" val="976768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LET OP</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00"/>
              </a:lnSpc>
            </a:pPr>
            <a:r>
              <a:rPr lang="nl" sz="1700" b="0" i="0" strike="noStrike" cap="none" spc="0" baseline="0" dirty="0">
                <a:solidFill>
                  <a:srgbClr val="000000"/>
                </a:solidFill>
                <a:effectLst/>
                <a:latin typeface="Helvetica"/>
                <a:ea typeface="Helvetica"/>
                <a:cs typeface="Helvetica"/>
              </a:rPr>
              <a:t>De informatie in deze PowerPointpresentatie is adviserend van aard en bevat informatieve inhoud. Deze informatie bevat geen regelgeving of nieuwe juridische verplichtingen. De informatie zorgt ook niet voor wijzigingen in de bestaande regelgeving in de gezondheidswetgeving.</a:t>
            </a:r>
          </a:p>
        </p:txBody>
      </p:sp>
    </p:spTree>
    <p:extLst>
      <p:ext uri="{BB962C8B-B14F-4D97-AF65-F5344CB8AC3E}">
        <p14:creationId xmlns:p14="http://schemas.microsoft.com/office/powerpoint/2010/main" val="1714423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INTRODUCTIE</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6001930" cy="3682369"/>
          </a:xfrm>
        </p:spPr>
        <p:txBody>
          <a:bodyPr/>
          <a:lstStyle/>
          <a:p>
            <a:pPr>
              <a:lnSpc>
                <a:spcPts val="2200"/>
              </a:lnSpc>
            </a:pPr>
            <a:r>
              <a:rPr lang="nl" sz="1700" b="1" i="0" strike="noStrike" cap="none" spc="0" baseline="0" dirty="0">
                <a:solidFill>
                  <a:srgbClr val="000000"/>
                </a:solidFill>
                <a:effectLst/>
                <a:latin typeface="Helvetica"/>
                <a:ea typeface="Helvetica"/>
                <a:cs typeface="Helvetica"/>
              </a:rPr>
              <a:t>Leren hoe je jezelf kunt beschermen tegen werkgerelateerde gezondheidsproblemen is zeer belangrijk.</a:t>
            </a:r>
          </a:p>
          <a:p>
            <a:pPr>
              <a:lnSpc>
                <a:spcPts val="2200"/>
              </a:lnSpc>
            </a:pPr>
            <a:r>
              <a:rPr lang="nl" sz="1700" b="0" i="0" strike="noStrike" cap="none" spc="0" baseline="0" dirty="0">
                <a:solidFill>
                  <a:srgbClr val="000000"/>
                </a:solidFill>
                <a:effectLst/>
                <a:latin typeface="Helvetica"/>
                <a:ea typeface="Helvetica"/>
                <a:cs typeface="Helvetica"/>
              </a:rPr>
              <a:t>In deze PowerPointtraining leer je meer over: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 gezondheidsrisico’s die verbonden zijn aan industriële high-energy processen kan een risico op blootstelling aan inhaleerbaar kristallijn silicastof met zich meebrengen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Goede voorschriften om te volgen bij het snijden, slijpen en schuren </a:t>
            </a:r>
          </a:p>
          <a:p>
            <a:pPr marL="285750" indent="-285750">
              <a:lnSpc>
                <a:spcPts val="2200"/>
              </a:lnSpc>
              <a:buFont typeface="Arial" panose="020B0604020202020204" pitchFamily="34" charset="0"/>
              <a:buChar char="•"/>
            </a:pPr>
            <a:r>
              <a:rPr lang="nl" sz="1700" b="0" i="0" strike="noStrike" cap="none" spc="0" baseline="0" dirty="0">
                <a:solidFill>
                  <a:srgbClr val="FF0000"/>
                </a:solidFill>
                <a:effectLst/>
                <a:latin typeface="Helvetica"/>
                <a:ea typeface="Helvetica"/>
                <a:cs typeface="Helvetica"/>
              </a:rPr>
              <a:t>Tekst in te vullen door trainer – heb je zelf slides aan de presentatie toegevoegd? Maak dan een kort overzicht van de contextuele materialen </a:t>
            </a:r>
          </a:p>
          <a:p>
            <a:pPr marL="285750" indent="-285750">
              <a:lnSpc>
                <a:spcPts val="2200"/>
              </a:lnSpc>
              <a:buFont typeface="Arial" panose="020B0604020202020204" pitchFamily="34" charset="0"/>
              <a:buChar char="•"/>
            </a:pPr>
            <a:endParaRPr lang="en-US" sz="1700" dirty="0"/>
          </a:p>
        </p:txBody>
      </p:sp>
      <p:pic>
        <p:nvPicPr>
          <p:cNvPr id="7" name="Picture Placeholder 6">
            <a:extLst>
              <a:ext uri="{FF2B5EF4-FFF2-40B4-BE49-F238E27FC236}">
                <a16:creationId xmlns:a16="http://schemas.microsoft.com/office/drawing/2014/main" id="{E162198D-79DB-734C-87A2-ABD95B552A4E}"/>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l="11946" r="5869"/>
          <a:stretch/>
        </p:blipFill>
        <p:spPr>
          <a:xfrm>
            <a:off x="6952592" y="1608138"/>
            <a:ext cx="4864757" cy="4437062"/>
          </a:xfrm>
          <a:prstGeom prst="rect">
            <a:avLst/>
          </a:prstGeom>
        </p:spPr>
      </p:pic>
    </p:spTree>
    <p:extLst>
      <p:ext uri="{BB962C8B-B14F-4D97-AF65-F5344CB8AC3E}">
        <p14:creationId xmlns:p14="http://schemas.microsoft.com/office/powerpoint/2010/main" val="3893234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64204"/>
          </a:xfrm>
        </p:spPr>
        <p:txBody>
          <a:bodyPr/>
          <a:lstStyle/>
          <a:p>
            <a:pPr>
              <a:lnSpc>
                <a:spcPct val="100000"/>
              </a:lnSpc>
            </a:pPr>
            <a:r>
              <a:rPr lang="nl" sz="2800" b="1" i="0" strike="noStrike" cap="none" spc="0" baseline="0">
                <a:solidFill>
                  <a:srgbClr val="F6A317"/>
                </a:solidFill>
                <a:effectLst/>
                <a:latin typeface="Helvetica"/>
                <a:ea typeface="Helvetica"/>
                <a:cs typeface="Helvetica"/>
              </a:rPr>
              <a:t>TECHNIEKEN VOOR STOFBEHEERSING</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Het snijden, slijpen en schuren kan op veilige wijze gedaan worden door de volgende vijf manieren van stofbeheersing. </a:t>
            </a:r>
          </a:p>
        </p:txBody>
      </p:sp>
      <p:pic>
        <p:nvPicPr>
          <p:cNvPr id="22" name="Picture 21" descr="A screenshot of a cell phone&#10;&#10;Description automatically generated">
            <a:extLst>
              <a:ext uri="{FF2B5EF4-FFF2-40B4-BE49-F238E27FC236}">
                <a16:creationId xmlns:a16="http://schemas.microsoft.com/office/drawing/2014/main" id="{0C3E95A4-9A8B-C446-91F2-E49E43E8E5E4}"/>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B7D87F1-9332-954A-A5D9-C33622B8DADE}"/>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A8A33C-FD5E-B444-8C1C-47CBB24481C4}"/>
              </a:ext>
            </a:extLst>
          </p:cNvPr>
          <p:cNvPicPr>
            <a:picLocks noChangeAspect="1"/>
          </p:cNvPicPr>
          <p:nvPr/>
        </p:nvPicPr>
        <p:blipFill>
          <a:blip r:embed="rId3"/>
          <a:srcRect l="7057" t="9146" r="76967" b="66230"/>
          <a:stretch>
            <a:fillRect/>
          </a:stretch>
        </p:blipFill>
        <p:spPr>
          <a:xfrm>
            <a:off x="5365058" y="3255685"/>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D3CBCD3-466E-3941-AEC0-CA76380AA81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26DD331-3F86-474B-8334-16415F3C1E2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A69E7720-2E41-7D45-853A-A06F5B694215}"/>
              </a:ext>
            </a:extLst>
          </p:cNvPr>
          <p:cNvSpPr txBox="1"/>
          <p:nvPr/>
        </p:nvSpPr>
        <p:spPr>
          <a:xfrm>
            <a:off x="6579515" y="1702138"/>
            <a:ext cx="2001346" cy="1823002"/>
          </a:xfrm>
          <a:prstGeom prst="rect">
            <a:avLst/>
          </a:prstGeom>
          <a:noFill/>
        </p:spPr>
        <p:txBody>
          <a:bodyPr wrap="square" rtlCol="0">
            <a:spAutoFit/>
          </a:bodyPr>
          <a:lstStyle/>
          <a:p>
            <a:pPr>
              <a:spcAft>
                <a:spcPts val="300"/>
              </a:spcAft>
            </a:pPr>
            <a:r>
              <a:rPr lang="nl" sz="1050" b="1" i="0" strike="noStrike" cap="none" spc="50" baseline="0" dirty="0">
                <a:solidFill>
                  <a:srgbClr val="EF9A2E"/>
                </a:solidFill>
                <a:effectLst/>
                <a:latin typeface="Futura Medium"/>
                <a:ea typeface="Futura Medium"/>
                <a:cs typeface="Futura Medium"/>
              </a:rPr>
              <a:t>GOEDE HYGIENE / SCHOONMAAK</a:t>
            </a:r>
          </a:p>
          <a:p>
            <a:r>
              <a:rPr lang="nl" sz="1200" b="0" i="0" strike="noStrike" cap="none" spc="0" baseline="0" dirty="0">
                <a:solidFill>
                  <a:srgbClr val="000000"/>
                </a:solidFill>
                <a:effectLst/>
                <a:latin typeface="Calibri"/>
                <a:ea typeface="Calibri"/>
                <a:cs typeface="Calibri"/>
              </a:rPr>
              <a:t>Het wassen van werkkleding en goed stofzuigen gaat stopophoping op de lange termijn tegen – een schone werkplek is een veilige werkplek</a:t>
            </a:r>
          </a:p>
          <a:p>
            <a:endParaRPr lang="en-US" dirty="0"/>
          </a:p>
        </p:txBody>
      </p:sp>
      <p:sp>
        <p:nvSpPr>
          <p:cNvPr id="28" name="TextBox 27">
            <a:extLst>
              <a:ext uri="{FF2B5EF4-FFF2-40B4-BE49-F238E27FC236}">
                <a16:creationId xmlns:a16="http://schemas.microsoft.com/office/drawing/2014/main" id="{3FE44123-8ABF-2E4F-9FE1-EFCB72E5C393}"/>
              </a:ext>
            </a:extLst>
          </p:cNvPr>
          <p:cNvSpPr txBox="1"/>
          <p:nvPr/>
        </p:nvSpPr>
        <p:spPr>
          <a:xfrm>
            <a:off x="6579514" y="3394767"/>
            <a:ext cx="2134063" cy="1700960"/>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BEHUIZING</a:t>
            </a:r>
          </a:p>
          <a:p>
            <a:pPr>
              <a:spcAft>
                <a:spcPts val="300"/>
              </a:spcAft>
            </a:pPr>
            <a:r>
              <a:rPr lang="nl" sz="1200" b="0" i="0" strike="noStrike" cap="none" spc="0" baseline="0">
                <a:solidFill>
                  <a:srgbClr val="000000"/>
                </a:solidFill>
                <a:effectLst/>
                <a:latin typeface="Calibri"/>
                <a:ea typeface="Calibri"/>
                <a:cs typeface="Calibri"/>
              </a:rPr>
              <a:t>Het uitvoeren van inhaleerbaar kristallijn silicastof productieprocessen in een afgesloten omgeving voorkomt blootstelling aan stof bij de bron</a:t>
            </a:r>
          </a:p>
          <a:p>
            <a:pPr>
              <a:spcAft>
                <a:spcPts val="300"/>
              </a:spcAft>
            </a:pPr>
            <a:endParaRPr lang="en-US"/>
          </a:p>
        </p:txBody>
      </p:sp>
      <p:sp>
        <p:nvSpPr>
          <p:cNvPr id="29" name="TextBox 28">
            <a:extLst>
              <a:ext uri="{FF2B5EF4-FFF2-40B4-BE49-F238E27FC236}">
                <a16:creationId xmlns:a16="http://schemas.microsoft.com/office/drawing/2014/main" id="{4CE28E2B-582D-844D-B4B1-C0DEBFF6DE89}"/>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AFZUIGING / VENTILATIE</a:t>
            </a:r>
          </a:p>
          <a:p>
            <a:pPr>
              <a:spcAft>
                <a:spcPts val="300"/>
              </a:spcAft>
            </a:pPr>
            <a:r>
              <a:rPr lang="nl" sz="1200" b="0" i="0" strike="noStrike" cap="none" spc="0" baseline="0">
                <a:solidFill>
                  <a:srgbClr val="000000"/>
                </a:solidFill>
                <a:effectLst/>
                <a:latin typeface="Calibri"/>
                <a:ea typeface="Calibri"/>
                <a:cs typeface="Calibri"/>
              </a:rPr>
              <a:t>Het opvangen van inhaleerbaar kristallijn silicastof bij de bron mensen eraan blootgesteld worden en het blijven reinigen van de lucht </a:t>
            </a:r>
          </a:p>
          <a:p>
            <a:endParaRPr lang="en-US"/>
          </a:p>
        </p:txBody>
      </p:sp>
      <p:sp>
        <p:nvSpPr>
          <p:cNvPr id="30" name="TextBox 29">
            <a:extLst>
              <a:ext uri="{FF2B5EF4-FFF2-40B4-BE49-F238E27FC236}">
                <a16:creationId xmlns:a16="http://schemas.microsoft.com/office/drawing/2014/main" id="{D52B33F1-1E77-A14B-80D0-0990CE15EC23}"/>
              </a:ext>
            </a:extLst>
          </p:cNvPr>
          <p:cNvSpPr txBox="1"/>
          <p:nvPr/>
        </p:nvSpPr>
        <p:spPr>
          <a:xfrm>
            <a:off x="9787266" y="3131928"/>
            <a:ext cx="2134062" cy="1845884"/>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BESCHERMINGSMIDDELEN</a:t>
            </a:r>
          </a:p>
          <a:p>
            <a:r>
              <a:rPr lang="nl" sz="1200" b="0" i="0" strike="noStrike" cap="none" spc="0" baseline="0">
                <a:solidFill>
                  <a:srgbClr val="000000"/>
                </a:solidFill>
                <a:effectLst/>
                <a:latin typeface="Calibri"/>
                <a:ea typeface="Calibri"/>
                <a:cs typeface="Calibri"/>
              </a:rPr>
              <a:t>Persoonlijke beschermingsmiddelen (zoals gezichtsmaskers) beschermen werknemers tegen stof als andere maatregelen niet voldoende zijn om de risico’s te beperken</a:t>
            </a:r>
          </a:p>
          <a:p>
            <a:endParaRPr lang="en-US"/>
          </a:p>
        </p:txBody>
      </p:sp>
      <p:sp>
        <p:nvSpPr>
          <p:cNvPr id="31" name="TextBox 30">
            <a:extLst>
              <a:ext uri="{FF2B5EF4-FFF2-40B4-BE49-F238E27FC236}">
                <a16:creationId xmlns:a16="http://schemas.microsoft.com/office/drawing/2014/main" id="{C01142F5-C396-4C4A-89C4-3CDB4B95FD27}"/>
              </a:ext>
            </a:extLst>
          </p:cNvPr>
          <p:cNvSpPr txBox="1"/>
          <p:nvPr/>
        </p:nvSpPr>
        <p:spPr>
          <a:xfrm>
            <a:off x="9787266" y="1679231"/>
            <a:ext cx="2134062" cy="1517896"/>
          </a:xfrm>
          <a:prstGeom prst="rect">
            <a:avLst/>
          </a:prstGeom>
          <a:noFill/>
        </p:spPr>
        <p:txBody>
          <a:bodyPr wrap="square" rtlCol="0">
            <a:spAutoFit/>
          </a:bodyPr>
          <a:lstStyle/>
          <a:p>
            <a:pPr>
              <a:spcAft>
                <a:spcPts val="300"/>
              </a:spcAft>
            </a:pPr>
            <a:r>
              <a:rPr lang="nl" sz="1050" b="1" i="0" strike="noStrike" cap="none" spc="50" baseline="0">
                <a:solidFill>
                  <a:srgbClr val="EF9A2E"/>
                </a:solidFill>
                <a:effectLst/>
                <a:latin typeface="Futura Medium"/>
                <a:ea typeface="Futura Medium"/>
                <a:cs typeface="Futura Medium"/>
              </a:rPr>
              <a:t>WATER</a:t>
            </a:r>
          </a:p>
          <a:p>
            <a:pPr>
              <a:spcAft>
                <a:spcPts val="300"/>
              </a:spcAft>
            </a:pPr>
            <a:r>
              <a:rPr lang="nl" sz="1200" b="0" i="0" strike="noStrike" cap="none" spc="0" baseline="0">
                <a:solidFill>
                  <a:srgbClr val="000000"/>
                </a:solidFill>
                <a:effectLst/>
                <a:latin typeface="Calibri"/>
                <a:ea typeface="Calibri"/>
                <a:cs typeface="Calibri"/>
              </a:rPr>
              <a:t>Door de processen vochtig te houden, beperken we het rondwaaien van stof. Stofdeeltjes worden als het ware gevangen door het water</a:t>
            </a:r>
          </a:p>
          <a:p>
            <a:pPr>
              <a:spcAft>
                <a:spcPts val="300"/>
              </a:spcAft>
            </a:pPr>
            <a:endParaRPr lang="en-US"/>
          </a:p>
        </p:txBody>
      </p:sp>
    </p:spTree>
    <p:extLst>
      <p:ext uri="{BB962C8B-B14F-4D97-AF65-F5344CB8AC3E}">
        <p14:creationId xmlns:p14="http://schemas.microsoft.com/office/powerpoint/2010/main" val="85249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nl" sz="2800" b="1" i="0" strike="noStrike" cap="none" spc="0" baseline="0">
                <a:solidFill>
                  <a:srgbClr val="F6A317"/>
                </a:solidFill>
                <a:effectLst/>
                <a:latin typeface="Helvetica"/>
                <a:ea typeface="Helvetica"/>
                <a:cs typeface="Helvetica"/>
              </a:rPr>
              <a:t>DE RISICO’S VAN DEZE ACTIVITEIT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Deze activiteit kan erg stoffig zijn </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Langdurige blootstelling aan grote hoeveelheden inhaleerbaar kristallijn silicastof kan longziektes veroorzaken</a:t>
            </a:r>
          </a:p>
          <a:p>
            <a:pPr>
              <a:lnSpc>
                <a:spcPts val="2200"/>
              </a:lnSpc>
            </a:pPr>
            <a:r>
              <a:rPr lang="nl" sz="1700" b="0" i="0" strike="noStrike" cap="none" spc="0" baseline="0" dirty="0">
                <a:solidFill>
                  <a:srgbClr val="000000"/>
                </a:solidFill>
                <a:effectLst/>
                <a:latin typeface="Helvetica"/>
                <a:ea typeface="Helvetica"/>
                <a:cs typeface="Helvetica"/>
              </a:rPr>
              <a:t>Het is belangrijk dat we onszelf dagelijks beschermen tegen blootstelling aan stof. </a:t>
            </a:r>
          </a:p>
          <a:p>
            <a:pPr>
              <a:lnSpc>
                <a:spcPts val="2200"/>
              </a:lnSpc>
            </a:pPr>
            <a:r>
              <a:rPr lang="nl" sz="1700" b="0" i="0" strike="noStrike" cap="none" spc="0" baseline="0" dirty="0">
                <a:solidFill>
                  <a:srgbClr val="000000"/>
                </a:solidFill>
                <a:effectLst/>
                <a:latin typeface="Helvetica"/>
                <a:ea typeface="Helvetica"/>
                <a:cs typeface="Helvetica"/>
              </a:rPr>
              <a:t>Door de juiste voorschriften op te volgen, beschermen we onze gezondheid voor de toekomst. </a:t>
            </a:r>
          </a:p>
          <a:p>
            <a:pPr>
              <a:lnSpc>
                <a:spcPts val="2200"/>
              </a:lnSpc>
            </a:pPr>
            <a:r>
              <a:rPr lang="nl" sz="1700" b="0" i="0" strike="noStrike" cap="none" spc="0" baseline="0" dirty="0">
                <a:solidFill>
                  <a:srgbClr val="000000"/>
                </a:solidFill>
                <a:effectLst/>
                <a:latin typeface="Helvetica"/>
                <a:ea typeface="Helvetica"/>
                <a:cs typeface="Helvetica"/>
              </a:rPr>
              <a:t>Hoe ga jij je pensioen doorbrengen? </a:t>
            </a:r>
          </a:p>
        </p:txBody>
      </p:sp>
      <p:pic>
        <p:nvPicPr>
          <p:cNvPr id="7" name="Picture Placeholder 6" descr="A picture containing person, indoor, bed, room&#10;&#10;Description automatically generated">
            <a:extLst>
              <a:ext uri="{FF2B5EF4-FFF2-40B4-BE49-F238E27FC236}">
                <a16:creationId xmlns:a16="http://schemas.microsoft.com/office/drawing/2014/main" id="{DF3F899B-D30C-E144-8421-4C4567D76F4E}"/>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E1BCBA96-62D3-A543-BB6F-692BFC03EE21}"/>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3918061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HOE HIGH-ENERGY PROCESSEN ZORGEN VOOR STOFVERSPREIDING</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721600"/>
            <a:ext cx="11078426" cy="3601153"/>
          </a:xfrm>
        </p:spPr>
        <p:txBody>
          <a:bodyPr/>
          <a:lstStyle/>
          <a:p>
            <a:pPr>
              <a:lnSpc>
                <a:spcPts val="2200"/>
              </a:lnSpc>
            </a:pPr>
            <a:r>
              <a:rPr lang="nl" sz="1700" b="0" i="0" strike="noStrike" cap="none" spc="0" baseline="0" dirty="0">
                <a:solidFill>
                  <a:srgbClr val="000000"/>
                </a:solidFill>
                <a:effectLst/>
                <a:latin typeface="Helvetica"/>
                <a:ea typeface="Helvetica"/>
                <a:cs typeface="Helvetica"/>
              </a:rPr>
              <a:t>Snijden, slijpen en schuren zijn high-energy processen waarbij bij bepaalde materialen veel stof kan vrijkomen:</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stof dat vrijkomt bij het bewerken van veel industriële materialen (zoals zandsteen) is gevaarlijk. Het is noodzakelijk om maatregelen te treffen om te voorkomen dat je hier te veel aan wordt blootgesteld. </a:t>
            </a:r>
          </a:p>
          <a:p>
            <a:pPr marL="342900" indent="-34290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Het stof dat vrijkomt kan mogelijk inhaleerbaar kristallijn silicastof bevatten. Als dit met regelmaat wordt ingeademd, kan dit silicose (stoflongen) veroorzaken. </a:t>
            </a:r>
          </a:p>
        </p:txBody>
      </p:sp>
    </p:spTree>
    <p:extLst>
      <p:ext uri="{BB962C8B-B14F-4D97-AF65-F5344CB8AC3E}">
        <p14:creationId xmlns:p14="http://schemas.microsoft.com/office/powerpoint/2010/main" val="42100387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GEREEDSCHAPPEN DIE STOF VERSPREIDEN</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nchor="t"/>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Haakse slijpmachines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Hoeksnijders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Doorslijpmachines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Muurfrezen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Boormachines </a:t>
            </a:r>
          </a:p>
          <a:p>
            <a:pPr>
              <a:lnSpc>
                <a:spcPts val="2200"/>
              </a:lnSpc>
            </a:pPr>
            <a:endParaRPr lang="en-US" sz="1700" dirty="0">
              <a:latin typeface="Helvetica"/>
              <a:cs typeface="Helvetica"/>
            </a:endParaRPr>
          </a:p>
        </p:txBody>
      </p:sp>
      <p:pic>
        <p:nvPicPr>
          <p:cNvPr id="7" name="Picture Placeholder 6">
            <a:extLst>
              <a:ext uri="{FF2B5EF4-FFF2-40B4-BE49-F238E27FC236}">
                <a16:creationId xmlns:a16="http://schemas.microsoft.com/office/drawing/2014/main" id="{CB735493-A51E-DF43-87EC-B5F05AD312B9}"/>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844762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nl" sz="2800" b="1" i="0" strike="noStrike" cap="none" spc="0" baseline="0">
                <a:solidFill>
                  <a:srgbClr val="F6A317"/>
                </a:solidFill>
                <a:effectLst/>
                <a:latin typeface="Helvetica"/>
                <a:ea typeface="Helvetica"/>
                <a:cs typeface="Helvetica"/>
              </a:rPr>
              <a:t>VOOR JE GAAT SNIJDEN, SLIJPEN EN SCHUREN</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Zorg ervoor dat de ruimte goed geventileerd is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Controleer je gereedschap op eventuele schade en gebreken</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Maak je gebruik van een afzuigsysteem? Controleer dan eerst of deze werkt </a:t>
            </a:r>
          </a:p>
          <a:p>
            <a:pPr marL="285750" indent="-285750">
              <a:lnSpc>
                <a:spcPts val="2200"/>
              </a:lnSpc>
              <a:buFont typeface="Arial" panose="020B0604020202020204" pitchFamily="34" charset="0"/>
              <a:buChar char="•"/>
            </a:pPr>
            <a:r>
              <a:rPr lang="nl" sz="1700" b="0" i="0" strike="noStrike" cap="none" spc="0" baseline="0" dirty="0">
                <a:solidFill>
                  <a:srgbClr val="000000"/>
                </a:solidFill>
                <a:effectLst/>
                <a:latin typeface="Helvetica"/>
                <a:ea typeface="Helvetica"/>
                <a:cs typeface="Helvetica"/>
              </a:rPr>
              <a:t>Maak platen en machines schoon met stromend water </a:t>
            </a:r>
          </a:p>
          <a:p>
            <a:pPr>
              <a:lnSpc>
                <a:spcPts val="2200"/>
              </a:lnSpc>
            </a:pPr>
            <a:endParaRPr lang="en-US" sz="1700" dirty="0"/>
          </a:p>
        </p:txBody>
      </p:sp>
      <p:pic>
        <p:nvPicPr>
          <p:cNvPr id="8" name="Picture Placeholder 7">
            <a:extLst>
              <a:ext uri="{FF2B5EF4-FFF2-40B4-BE49-F238E27FC236}">
                <a16:creationId xmlns:a16="http://schemas.microsoft.com/office/drawing/2014/main" id="{D4945BFB-A30B-6C43-8E3C-484DA302B2D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45" r="5845"/>
          <a:stretch>
            <a:fillRect/>
          </a:stretch>
        </p:blipFill>
        <p:spPr>
          <a:prstGeom prst="rect">
            <a:avLst/>
          </a:prstGeom>
        </p:spPr>
      </p:pic>
    </p:spTree>
    <p:extLst>
      <p:ext uri="{BB962C8B-B14F-4D97-AF65-F5344CB8AC3E}">
        <p14:creationId xmlns:p14="http://schemas.microsoft.com/office/powerpoint/2010/main" val="30649003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8ecf516-e360-4672-81b9-68723bedb71f" xsi:nil="true"/>
    <lcf76f155ced4ddcb4097134ff3c332f xmlns="6d9d7403-2d8c-4818-ae25-2c5629bc733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schemas.microsoft.com/office/infopath/2007/PartnerControls"/>
    <ds:schemaRef ds:uri="http://schemas.microsoft.com/office/2006/documentManagement/types"/>
    <ds:schemaRef ds:uri="http://purl.org/dc/dcmitype/"/>
    <ds:schemaRef ds:uri="http://purl.org/dc/elements/1.1/"/>
    <ds:schemaRef ds:uri="d8ecf516-e360-4672-81b9-68723bedb71f"/>
    <ds:schemaRef ds:uri="http://purl.org/dc/terms/"/>
    <ds:schemaRef ds:uri="http://schemas.microsoft.com/office/2006/metadata/properties"/>
    <ds:schemaRef ds:uri="http://schemas.openxmlformats.org/package/2006/metadata/core-properties"/>
    <ds:schemaRef ds:uri="6d9d7403-2d8c-4818-ae25-2c5629bc7330"/>
    <ds:schemaRef ds:uri="http://www.w3.org/XML/1998/namespace"/>
  </ds:schemaRefs>
</ds:datastoreItem>
</file>

<file path=customXml/itemProps3.xml><?xml version="1.0" encoding="utf-8"?>
<ds:datastoreItem xmlns:ds="http://schemas.openxmlformats.org/officeDocument/2006/customXml" ds:itemID="{8A728573-100E-4C7B-8504-51ADC3BA3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83</TotalTime>
  <Words>1235</Words>
  <Application>Microsoft Macintosh PowerPoint</Application>
  <PresentationFormat>Widescreen</PresentationFormat>
  <Paragraphs>103</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39</cp:revision>
  <dcterms:created xsi:type="dcterms:W3CDTF">2020-06-26T09:56:53Z</dcterms:created>
  <dcterms:modified xsi:type="dcterms:W3CDTF">2024-11-13T11:15:24Z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