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80" r:id="rId6"/>
    <p:sldId id="278" r:id="rId7"/>
    <p:sldId id="268" r:id="rId8"/>
    <p:sldId id="276" r:id="rId9"/>
    <p:sldId id="279" r:id="rId10"/>
    <p:sldId id="269" r:id="rId11"/>
    <p:sldId id="270" r:id="rId12"/>
    <p:sldId id="274" r:id="rId13"/>
    <p:sldId id="266" r:id="rId14"/>
    <p:sldId id="264" r:id="rId15"/>
    <p:sldId id="267"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317"/>
    <a:srgbClr val="A57F51"/>
    <a:srgbClr val="F1B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FEF2E-6062-D243-B386-10672D1C40B7}" v="2" dt="2020-12-09T20:29:03.7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0204"/>
  </p:normalViewPr>
  <p:slideViewPr>
    <p:cSldViewPr snapToGrid="0" snapToObjects="1">
      <p:cViewPr varScale="1">
        <p:scale>
          <a:sx n="110" d="100"/>
          <a:sy n="110" d="100"/>
        </p:scale>
        <p:origin x="1344" y="184"/>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539EE-E249-D947-BF75-D3D422C0A1F6}" type="datetimeFigureOut">
              <a:rPr lang="en-US" smtClean="0"/>
              <a:t>11/13/24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3ED091-FD52-6845-85FF-5BF434D968E3}" type="slidenum">
              <a:rPr lang="en-US" smtClean="0"/>
              <a:t>‹#›</a:t>
            </a:fld>
            <a:endParaRPr lang="en-US"/>
          </a:p>
        </p:txBody>
      </p:sp>
    </p:spTree>
    <p:extLst>
      <p:ext uri="{BB962C8B-B14F-4D97-AF65-F5344CB8AC3E}">
        <p14:creationId xmlns:p14="http://schemas.microsoft.com/office/powerpoint/2010/main" val="91940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3</a:t>
            </a:fld>
            <a:endParaRPr lang="en-US"/>
          </a:p>
        </p:txBody>
      </p:sp>
    </p:spTree>
    <p:extLst>
      <p:ext uri="{BB962C8B-B14F-4D97-AF65-F5344CB8AC3E}">
        <p14:creationId xmlns:p14="http://schemas.microsoft.com/office/powerpoint/2010/main" val="4120235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2300"/>
              </a:lnSpc>
              <a:spcBef>
                <a:spcPts val="600"/>
              </a:spcBef>
              <a:spcAft>
                <a:spcPts val="600"/>
              </a:spcAft>
              <a:buClrTx/>
              <a:buSzTx/>
              <a:buFontTx/>
              <a:buNone/>
              <a:defRPr/>
            </a:pPr>
            <a:endParaRPr lang="en-GB" sz="1200" b="0" i="0" kern="1200">
              <a:solidFill>
                <a:schemeClr val="tx1"/>
              </a:solidFill>
              <a:effectLst/>
              <a:latin typeface="Helvetica" pitchFamily="2" charset="0"/>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12</a:t>
            </a:fld>
            <a:endParaRPr lang="en-US"/>
          </a:p>
        </p:txBody>
      </p:sp>
    </p:spTree>
    <p:extLst>
      <p:ext uri="{BB962C8B-B14F-4D97-AF65-F5344CB8AC3E}">
        <p14:creationId xmlns:p14="http://schemas.microsoft.com/office/powerpoint/2010/main" val="285633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Overmatige blootstelling aan inhaleerbaar kristallijn silicastof kan bij werknemers leiden tot serieuze gezondheidsklachten op de lange termijn. Daarom is het belangrijk dat alle werknemers zich bewust zijn van de voorschriften die het risico op blootstelling aan silicastof zo veel mogelijk beperken of voorkomen. </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dirty="0">
              <a:latin typeface="+mn-lt"/>
            </a:endParaRPr>
          </a:p>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Deze training bevat adviezen voor het werken met verschillende mechanische en pneumatische handling- en transportsystemen voor de interne verplaatsing van producten die kristallijn silicastof bevatten, met name wanneer deze droog zijn. </a:t>
            </a:r>
          </a:p>
          <a:p>
            <a:pPr marL="0" marR="0" lvl="0" indent="0" algn="l" defTabSz="914400" rtl="0" eaLnBrk="1" fontAlgn="auto" latinLnBrk="0" hangingPunct="1">
              <a:lnSpc>
                <a:spcPct val="100000"/>
              </a:lnSpc>
              <a:spcBef>
                <a:spcPct val="0"/>
              </a:spcBef>
              <a:spcAft>
                <a:spcPct val="0"/>
              </a:spcAft>
              <a:buClrTx/>
              <a:buSzTx/>
              <a:buFontTx/>
              <a:buNone/>
              <a:defRPr/>
            </a:pPr>
            <a:endParaRPr lang="en-GB"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4</a:t>
            </a:fld>
            <a:endParaRPr lang="en-US"/>
          </a:p>
        </p:txBody>
      </p:sp>
    </p:spTree>
    <p:extLst>
      <p:ext uri="{BB962C8B-B14F-4D97-AF65-F5344CB8AC3E}">
        <p14:creationId xmlns:p14="http://schemas.microsoft.com/office/powerpoint/2010/main" val="393462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5</a:t>
            </a:fld>
            <a:endParaRPr lang="en-US"/>
          </a:p>
        </p:txBody>
      </p:sp>
    </p:spTree>
    <p:extLst>
      <p:ext uri="{BB962C8B-B14F-4D97-AF65-F5344CB8AC3E}">
        <p14:creationId xmlns:p14="http://schemas.microsoft.com/office/powerpoint/2010/main" val="304568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3ED091-FD52-6845-85FF-5BF434D968E3}" type="slidenum">
              <a:rPr lang="en-US" smtClean="0"/>
              <a:t>6</a:t>
            </a:fld>
            <a:endParaRPr lang="en-US"/>
          </a:p>
        </p:txBody>
      </p:sp>
    </p:spTree>
    <p:extLst>
      <p:ext uri="{BB962C8B-B14F-4D97-AF65-F5344CB8AC3E}">
        <p14:creationId xmlns:p14="http://schemas.microsoft.com/office/powerpoint/2010/main" val="46888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Het transporteren van materialen die inhaleerbaar kristallijn silicastof bevatten kan ervoor zorgen dat stof zich gaat verspreiden De meest effectieve technische maatregel voor stofbeheersing is het werken met afgesloten systemen (inkapseling, behuizing). </a:t>
            </a:r>
          </a:p>
        </p:txBody>
      </p:sp>
      <p:sp>
        <p:nvSpPr>
          <p:cNvPr id="4" name="Slide Number Placeholder 3"/>
          <p:cNvSpPr>
            <a:spLocks noGrp="1"/>
          </p:cNvSpPr>
          <p:nvPr>
            <p:ph type="sldNum" sz="quarter" idx="5"/>
          </p:nvPr>
        </p:nvSpPr>
        <p:spPr/>
        <p:txBody>
          <a:bodyPr/>
          <a:lstStyle/>
          <a:p>
            <a:fld id="{333ED091-FD52-6845-85FF-5BF434D968E3}" type="slidenum">
              <a:rPr lang="en-US" smtClean="0"/>
              <a:t>7</a:t>
            </a:fld>
            <a:endParaRPr lang="en-US"/>
          </a:p>
        </p:txBody>
      </p:sp>
    </p:spTree>
    <p:extLst>
      <p:ext uri="{BB962C8B-B14F-4D97-AF65-F5344CB8AC3E}">
        <p14:creationId xmlns:p14="http://schemas.microsoft.com/office/powerpoint/2010/main" val="397212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Transportsystemen zijn meestal pneumatisch (dat houdt in dat deze gas of lucht onder hoge druk bevatten). Deze systemen zijn namelijk efficiënter. </a:t>
            </a:r>
          </a:p>
          <a:p>
            <a:pPr marL="0" marR="0" lvl="0" indent="0" algn="l" defTabSz="914400" rtl="0" eaLnBrk="1" fontAlgn="auto" latinLnBrk="0" hangingPunct="1">
              <a:lnSpc>
                <a:spcPct val="100000"/>
              </a:lnSpc>
              <a:spcBef>
                <a:spcPct val="0"/>
              </a:spcBef>
              <a:spcAft>
                <a:spcPct val="0"/>
              </a:spcAft>
              <a:buClrTx/>
              <a:buSzTx/>
              <a:buFontTx/>
              <a:buNone/>
              <a:defRPr/>
            </a:pPr>
            <a:r>
              <a:rPr lang="nl" sz="1200" b="0" i="0" strike="noStrike" cap="none" spc="0" baseline="0" dirty="0">
                <a:solidFill>
                  <a:srgbClr val="000000"/>
                </a:solidFill>
                <a:effectLst/>
                <a:latin typeface="+mn-lt"/>
                <a:ea typeface="Calibri"/>
                <a:cs typeface="Calibri"/>
              </a:rPr>
              <a:t>Als een afgesloten transportsysteem niet beschikbaar is, kan het natmaken van droge materialen een alternatief zijn. </a:t>
            </a:r>
          </a:p>
        </p:txBody>
      </p:sp>
      <p:sp>
        <p:nvSpPr>
          <p:cNvPr id="4" name="Slide Number Placeholder 3"/>
          <p:cNvSpPr>
            <a:spLocks noGrp="1"/>
          </p:cNvSpPr>
          <p:nvPr>
            <p:ph type="sldNum" sz="quarter" idx="5"/>
          </p:nvPr>
        </p:nvSpPr>
        <p:spPr/>
        <p:txBody>
          <a:bodyPr/>
          <a:lstStyle/>
          <a:p>
            <a:fld id="{333ED091-FD52-6845-85FF-5BF434D968E3}" type="slidenum">
              <a:rPr lang="en-US" smtClean="0"/>
              <a:t>8</a:t>
            </a:fld>
            <a:endParaRPr lang="en-US"/>
          </a:p>
        </p:txBody>
      </p:sp>
    </p:spTree>
    <p:extLst>
      <p:ext uri="{BB962C8B-B14F-4D97-AF65-F5344CB8AC3E}">
        <p14:creationId xmlns:p14="http://schemas.microsoft.com/office/powerpoint/2010/main" val="140648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9</a:t>
            </a:fld>
            <a:endParaRPr lang="en-US"/>
          </a:p>
        </p:txBody>
      </p:sp>
    </p:spTree>
    <p:extLst>
      <p:ext uri="{BB962C8B-B14F-4D97-AF65-F5344CB8AC3E}">
        <p14:creationId xmlns:p14="http://schemas.microsoft.com/office/powerpoint/2010/main" val="215221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10</a:t>
            </a:fld>
            <a:endParaRPr lang="en-US"/>
          </a:p>
        </p:txBody>
      </p:sp>
    </p:spTree>
    <p:extLst>
      <p:ext uri="{BB962C8B-B14F-4D97-AF65-F5344CB8AC3E}">
        <p14:creationId xmlns:p14="http://schemas.microsoft.com/office/powerpoint/2010/main" val="3625287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3ED091-FD52-6845-85FF-5BF434D968E3}" type="slidenum">
              <a:rPr lang="en-US" smtClean="0"/>
              <a:t>11</a:t>
            </a:fld>
            <a:endParaRPr lang="en-US"/>
          </a:p>
        </p:txBody>
      </p:sp>
    </p:spTree>
    <p:extLst>
      <p:ext uri="{BB962C8B-B14F-4D97-AF65-F5344CB8AC3E}">
        <p14:creationId xmlns:p14="http://schemas.microsoft.com/office/powerpoint/2010/main" val="3349505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34EC76-F13F-9E44-B53C-FA6C908E4372}"/>
              </a:ext>
            </a:extLst>
          </p:cNvPr>
          <p:cNvSpPr/>
          <p:nvPr userDrawn="1"/>
        </p:nvSpPr>
        <p:spPr>
          <a:xfrm>
            <a:off x="406304" y="1275644"/>
            <a:ext cx="11411322" cy="4763912"/>
          </a:xfrm>
          <a:prstGeom prst="rect">
            <a:avLst/>
          </a:prstGeom>
          <a:solidFill>
            <a:srgbClr val="F6A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0087D4E1-2B13-D24C-95C9-A2A32A704CE1}"/>
              </a:ext>
            </a:extLst>
          </p:cNvPr>
          <p:cNvPicPr>
            <a:picLocks noChangeAspect="1"/>
          </p:cNvPicPr>
          <p:nvPr userDrawn="1"/>
        </p:nvPicPr>
        <p:blipFill>
          <a:blip r:embed="rId2"/>
          <a:stretch>
            <a:fillRect/>
          </a:stretch>
        </p:blipFill>
        <p:spPr>
          <a:xfrm>
            <a:off x="11256975" y="6184495"/>
            <a:ext cx="570035" cy="324787"/>
          </a:xfrm>
          <a:prstGeom prst="rect">
            <a:avLst/>
          </a:prstGeom>
        </p:spPr>
      </p:pic>
      <p:sp>
        <p:nvSpPr>
          <p:cNvPr id="5" name="Text Placeholder 4">
            <a:extLst>
              <a:ext uri="{FF2B5EF4-FFF2-40B4-BE49-F238E27FC236}">
                <a16:creationId xmlns:a16="http://schemas.microsoft.com/office/drawing/2014/main" id="{FEBB0CC3-3343-434A-92B9-70FC47D209E5}"/>
              </a:ext>
            </a:extLst>
          </p:cNvPr>
          <p:cNvSpPr>
            <a:spLocks noGrp="1"/>
          </p:cNvSpPr>
          <p:nvPr>
            <p:ph type="body" sz="quarter" idx="10" hasCustomPrompt="1"/>
          </p:nvPr>
        </p:nvSpPr>
        <p:spPr>
          <a:xfrm>
            <a:off x="1096032" y="2902987"/>
            <a:ext cx="7534275" cy="850900"/>
          </a:xfrm>
          <a:prstGeom prst="rect">
            <a:avLst/>
          </a:prstGeom>
        </p:spPr>
        <p:txBody>
          <a:bodyPr/>
          <a:lstStyle>
            <a:lvl1pPr marL="0" indent="0">
              <a:buFontTx/>
              <a:buNone/>
              <a:defRPr sz="3200" b="1" i="0">
                <a:solidFill>
                  <a:schemeClr val="bg1"/>
                </a:solidFill>
                <a:latin typeface="Helvetica" pitchFamily="2" charset="0"/>
              </a:defRPr>
            </a:lvl1pPr>
          </a:lstStyle>
          <a:p>
            <a:pPr lvl="0"/>
            <a:r>
              <a:rPr lang="en-GB"/>
              <a:t>GOOD PRACTICES TRAINING </a:t>
            </a:r>
            <a:br>
              <a:rPr lang="en-GB"/>
            </a:br>
            <a:r>
              <a:rPr lang="en-GB"/>
              <a:t>FOR TOPIC HEADING</a:t>
            </a:r>
            <a:endParaRPr lang="en-US"/>
          </a:p>
        </p:txBody>
      </p:sp>
      <p:sp>
        <p:nvSpPr>
          <p:cNvPr id="9" name="Text Placeholder 4">
            <a:extLst>
              <a:ext uri="{FF2B5EF4-FFF2-40B4-BE49-F238E27FC236}">
                <a16:creationId xmlns:a16="http://schemas.microsoft.com/office/drawing/2014/main" id="{14CA27C6-C209-A845-B8E3-193A5E6CE9E0}"/>
              </a:ext>
            </a:extLst>
          </p:cNvPr>
          <p:cNvSpPr>
            <a:spLocks noGrp="1"/>
          </p:cNvSpPr>
          <p:nvPr>
            <p:ph type="body" sz="quarter" idx="11" hasCustomPrompt="1"/>
          </p:nvPr>
        </p:nvSpPr>
        <p:spPr>
          <a:xfrm>
            <a:off x="1096032" y="4045821"/>
            <a:ext cx="7534275" cy="850900"/>
          </a:xfrm>
          <a:prstGeom prst="rect">
            <a:avLst/>
          </a:prstGeom>
        </p:spPr>
        <p:txBody>
          <a:bodyPr/>
          <a:lstStyle>
            <a:lvl1pPr marL="0" indent="0">
              <a:buFontTx/>
              <a:buNone/>
              <a:defRPr sz="1400" b="0" i="0">
                <a:solidFill>
                  <a:schemeClr val="bg1"/>
                </a:solidFill>
                <a:latin typeface="Helvetica" pitchFamily="2" charset="0"/>
              </a:defRPr>
            </a:lvl1pPr>
          </a:lstStyle>
          <a:p>
            <a:pPr lvl="0"/>
            <a:r>
              <a:rPr lang="en-GB"/>
              <a:t>Date:</a:t>
            </a:r>
          </a:p>
          <a:p>
            <a:pPr lvl="0"/>
            <a:r>
              <a:rPr lang="en-GB"/>
              <a:t>Details:</a:t>
            </a:r>
            <a:endParaRPr lang="en-US"/>
          </a:p>
        </p:txBody>
      </p:sp>
    </p:spTree>
    <p:extLst>
      <p:ext uri="{BB962C8B-B14F-4D97-AF65-F5344CB8AC3E}">
        <p14:creationId xmlns:p14="http://schemas.microsoft.com/office/powerpoint/2010/main" val="48779586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E748082C-CC9B-AB48-BD61-920B28F2A329}"/>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5" name="Text Placeholder 4">
            <a:extLst>
              <a:ext uri="{FF2B5EF4-FFF2-40B4-BE49-F238E27FC236}">
                <a16:creationId xmlns:a16="http://schemas.microsoft.com/office/drawing/2014/main" id="{DE6844B5-C065-754D-B429-AFE9E68D70D8}"/>
              </a:ext>
            </a:extLst>
          </p:cNvPr>
          <p:cNvSpPr>
            <a:spLocks noGrp="1"/>
          </p:cNvSpPr>
          <p:nvPr>
            <p:ph type="body" sz="quarter" idx="11" hasCustomPrompt="1"/>
          </p:nvPr>
        </p:nvSpPr>
        <p:spPr>
          <a:xfrm>
            <a:off x="777243" y="2362676"/>
            <a:ext cx="10333122" cy="3601153"/>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95941485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BF2A751-0B5F-074C-91B2-A74C8E7AB09D}"/>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HEADING</a:t>
            </a:r>
            <a:endParaRPr lang="en-US"/>
          </a:p>
        </p:txBody>
      </p:sp>
      <p:sp>
        <p:nvSpPr>
          <p:cNvPr id="6" name="Text Placeholder 4">
            <a:extLst>
              <a:ext uri="{FF2B5EF4-FFF2-40B4-BE49-F238E27FC236}">
                <a16:creationId xmlns:a16="http://schemas.microsoft.com/office/drawing/2014/main" id="{B06366EC-2B28-8C4D-98A6-805C70162820}"/>
              </a:ext>
            </a:extLst>
          </p:cNvPr>
          <p:cNvSpPr>
            <a:spLocks noGrp="1"/>
          </p:cNvSpPr>
          <p:nvPr>
            <p:ph type="body" sz="quarter" idx="11" hasCustomPrompt="1"/>
          </p:nvPr>
        </p:nvSpPr>
        <p:spPr>
          <a:xfrm>
            <a:off x="777243" y="2362676"/>
            <a:ext cx="5453624"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
        <p:nvSpPr>
          <p:cNvPr id="3" name="Picture Placeholder 2">
            <a:extLst>
              <a:ext uri="{FF2B5EF4-FFF2-40B4-BE49-F238E27FC236}">
                <a16:creationId xmlns:a16="http://schemas.microsoft.com/office/drawing/2014/main" id="{95AE49C1-4763-1D46-86E6-7FA4962E9CFC}"/>
              </a:ext>
            </a:extLst>
          </p:cNvPr>
          <p:cNvSpPr>
            <a:spLocks noGrp="1"/>
          </p:cNvSpPr>
          <p:nvPr>
            <p:ph type="pic" sz="quarter" idx="12"/>
          </p:nvPr>
        </p:nvSpPr>
        <p:spPr>
          <a:xfrm>
            <a:off x="6592888" y="1608138"/>
            <a:ext cx="5224462"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10916678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C382C2BB-E259-FB47-9A52-B495131B9653}"/>
              </a:ext>
            </a:extLst>
          </p:cNvPr>
          <p:cNvSpPr>
            <a:spLocks noGrp="1"/>
          </p:cNvSpPr>
          <p:nvPr>
            <p:ph type="body" sz="quarter" idx="10" hasCustomPrompt="1"/>
          </p:nvPr>
        </p:nvSpPr>
        <p:spPr>
          <a:xfrm>
            <a:off x="777244" y="1640901"/>
            <a:ext cx="5453623"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BULLET POINTS</a:t>
            </a:r>
            <a:endParaRPr lang="en-US"/>
          </a:p>
        </p:txBody>
      </p:sp>
      <p:sp>
        <p:nvSpPr>
          <p:cNvPr id="5" name="Text Placeholder 4">
            <a:extLst>
              <a:ext uri="{FF2B5EF4-FFF2-40B4-BE49-F238E27FC236}">
                <a16:creationId xmlns:a16="http://schemas.microsoft.com/office/drawing/2014/main" id="{13B58B15-7863-8542-BFF3-B0337ED51ED3}"/>
              </a:ext>
            </a:extLst>
          </p:cNvPr>
          <p:cNvSpPr>
            <a:spLocks noGrp="1"/>
          </p:cNvSpPr>
          <p:nvPr>
            <p:ph type="body" sz="quarter" idx="11" hasCustomPrompt="1"/>
          </p:nvPr>
        </p:nvSpPr>
        <p:spPr>
          <a:xfrm>
            <a:off x="777242" y="2362677"/>
            <a:ext cx="10745815" cy="3568786"/>
          </a:xfrm>
          <a:prstGeom prst="rect">
            <a:avLst/>
          </a:prstGeom>
        </p:spPr>
        <p:txBody>
          <a:bodyPr numCol="2"/>
          <a:lstStyle>
            <a:lvl1pPr marL="285750" indent="-285750">
              <a:buFont typeface="Arial" panose="020B0604020202020204" pitchFamily="34" charset="0"/>
              <a:buChar char="•"/>
              <a:defRPr sz="1600" b="0" i="0">
                <a:solidFill>
                  <a:schemeClr val="tx1"/>
                </a:solidFill>
                <a:latin typeface="Helvetica" pitchFamily="2" charset="0"/>
              </a:defRPr>
            </a:lvl1pPr>
          </a:lstStyle>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r>
              <a:rPr lang="en-GB"/>
              <a:t>Bullet</a:t>
            </a:r>
          </a:p>
          <a:p>
            <a:pPr lvl="0"/>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r>
              <a:rPr lang="en-GB"/>
              <a:t>Bullet</a:t>
            </a:r>
          </a:p>
          <a:p>
            <a:pPr lvl="0"/>
            <a:r>
              <a:rPr lang="en-GB"/>
              <a:t>Bullet</a:t>
            </a:r>
          </a:p>
          <a:p>
            <a:pPr lvl="0"/>
            <a:r>
              <a:rPr lang="en-GB"/>
              <a:t>Bullet</a:t>
            </a:r>
          </a:p>
          <a:p>
            <a:pPr lvl="0"/>
            <a:r>
              <a:rPr lang="en-GB"/>
              <a:t>Bullet</a:t>
            </a:r>
          </a:p>
          <a:p>
            <a:pPr lvl="0"/>
            <a:r>
              <a:rPr lang="en-GB"/>
              <a:t>Bullet</a:t>
            </a:r>
            <a:endParaRPr lang="en-US"/>
          </a:p>
          <a:p>
            <a:pPr lvl="0"/>
            <a:endParaRPr lang="en-US"/>
          </a:p>
        </p:txBody>
      </p:sp>
    </p:spTree>
    <p:extLst>
      <p:ext uri="{BB962C8B-B14F-4D97-AF65-F5344CB8AC3E}">
        <p14:creationId xmlns:p14="http://schemas.microsoft.com/office/powerpoint/2010/main" val="6850027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85A97084-C1EA-B74C-8BAC-F1401D6091F1}"/>
              </a:ext>
            </a:extLst>
          </p:cNvPr>
          <p:cNvSpPr>
            <a:spLocks noGrp="1"/>
          </p:cNvSpPr>
          <p:nvPr>
            <p:ph type="body" sz="quarter" idx="10" hasCustomPrompt="1"/>
          </p:nvPr>
        </p:nvSpPr>
        <p:spPr>
          <a:xfrm>
            <a:off x="777244" y="1640901"/>
            <a:ext cx="10333121"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CHECKLIST</a:t>
            </a:r>
            <a:endParaRPr lang="en-US"/>
          </a:p>
        </p:txBody>
      </p:sp>
      <p:sp>
        <p:nvSpPr>
          <p:cNvPr id="5" name="Text Placeholder 4">
            <a:extLst>
              <a:ext uri="{FF2B5EF4-FFF2-40B4-BE49-F238E27FC236}">
                <a16:creationId xmlns:a16="http://schemas.microsoft.com/office/drawing/2014/main" id="{9AFE9360-42D4-C049-A636-9B760981C6AF}"/>
              </a:ext>
            </a:extLst>
          </p:cNvPr>
          <p:cNvSpPr>
            <a:spLocks noGrp="1"/>
          </p:cNvSpPr>
          <p:nvPr>
            <p:ph type="body" sz="quarter" idx="11" hasCustomPrompt="1"/>
          </p:nvPr>
        </p:nvSpPr>
        <p:spPr>
          <a:xfrm>
            <a:off x="777243" y="2362676"/>
            <a:ext cx="10333122" cy="3601153"/>
          </a:xfrm>
          <a:prstGeom prst="rect">
            <a:avLst/>
          </a:prstGeom>
        </p:spPr>
        <p:txBody>
          <a:bodyPr/>
          <a:lstStyle>
            <a:lvl1pPr marL="285750" indent="-285750" algn="l">
              <a:lnSpc>
                <a:spcPts val="2300"/>
              </a:lnSpc>
              <a:spcBef>
                <a:spcPts val="600"/>
              </a:spcBef>
              <a:spcAft>
                <a:spcPts val="600"/>
              </a:spcAft>
              <a:buClr>
                <a:srgbClr val="A57F51"/>
              </a:buClr>
              <a:buSzPct val="120000"/>
              <a:buFont typeface="Wingdings" pitchFamily="2" charset="2"/>
              <a:buChar char="q"/>
              <a:defRPr sz="1600" b="0" i="0">
                <a:solidFill>
                  <a:schemeClr val="tx1"/>
                </a:solidFill>
                <a:latin typeface="Helvetica" pitchFamily="2" charset="0"/>
              </a:defRPr>
            </a:lvl1pPr>
          </a:lstStyle>
          <a:p>
            <a:pPr algn="l">
              <a:lnSpc>
                <a:spcPts val="2300"/>
              </a:lnSpc>
              <a:spcBef>
                <a:spcPts val="600"/>
              </a:spcBef>
              <a:spcAft>
                <a:spcPts val="600"/>
              </a:spcAft>
            </a:pPr>
            <a:r>
              <a:rPr lang="en-GB" sz="1600" b="0" i="0" kern="1200">
                <a:solidFill>
                  <a:schemeClr val="tx1"/>
                </a:solidFill>
                <a:effectLst/>
                <a:latin typeface="Helvetica" pitchFamily="2" charset="0"/>
                <a:ea typeface="+mn-ea"/>
                <a:cs typeface="+mn-cs"/>
              </a:rPr>
              <a:t>Lorem ipsum dolor sit amet, consectetur adipiscing elit:</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Sed do eiusmod tempor incididunt ut labore et dolore magna aliqua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Uternas enim ad minim veniam, quis nostrud nisi ut aliquip ex earterste art commododare consequat. Duis aute irure dolor in reprehenderit in voluptate velit esse cillum dolore eu fugiat nulla pariatur. </a:t>
            </a:r>
          </a:p>
          <a:p>
            <a:pPr marL="285750" indent="-285750" algn="l">
              <a:lnSpc>
                <a:spcPts val="2300"/>
              </a:lnSpc>
              <a:spcBef>
                <a:spcPts val="600"/>
              </a:spcBef>
              <a:spcAft>
                <a:spcPts val="600"/>
              </a:spcAft>
              <a:buClr>
                <a:srgbClr val="A57F51"/>
              </a:buClr>
              <a:buSzPct val="120000"/>
              <a:buFont typeface="Wingdings" pitchFamily="2" charset="2"/>
              <a:buChar char="q"/>
            </a:pPr>
            <a:r>
              <a:rPr lang="en-GB" sz="1600" b="0" i="0" kern="1200" err="1">
                <a:solidFill>
                  <a:schemeClr val="tx1"/>
                </a:solidFill>
                <a:effectLst/>
                <a:latin typeface="Helvetica" pitchFamily="2" charset="0"/>
                <a:ea typeface="+mn-ea"/>
                <a:cs typeface="+mn-cs"/>
              </a:rPr>
              <a:t>Excepteur sint occaecat cupidatat non proident, sunt in culpa qui officia deserunt mollit anim.</a:t>
            </a:r>
          </a:p>
        </p:txBody>
      </p:sp>
    </p:spTree>
    <p:extLst>
      <p:ext uri="{BB962C8B-B14F-4D97-AF65-F5344CB8AC3E}">
        <p14:creationId xmlns:p14="http://schemas.microsoft.com/office/powerpoint/2010/main" val="823952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ble image">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D62AFA78-38F7-EC42-9DE4-B2D7308DC139}"/>
              </a:ext>
            </a:extLst>
          </p:cNvPr>
          <p:cNvSpPr>
            <a:spLocks noGrp="1"/>
          </p:cNvSpPr>
          <p:nvPr>
            <p:ph type="pic" sz="quarter" idx="12"/>
          </p:nvPr>
        </p:nvSpPr>
        <p:spPr>
          <a:xfrm>
            <a:off x="408774"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
        <p:nvSpPr>
          <p:cNvPr id="5" name="Picture Placeholder 2">
            <a:extLst>
              <a:ext uri="{FF2B5EF4-FFF2-40B4-BE49-F238E27FC236}">
                <a16:creationId xmlns:a16="http://schemas.microsoft.com/office/drawing/2014/main" id="{36A2846B-5A8B-2B4B-B7BA-42C86CE123CE}"/>
              </a:ext>
            </a:extLst>
          </p:cNvPr>
          <p:cNvSpPr>
            <a:spLocks noGrp="1"/>
          </p:cNvSpPr>
          <p:nvPr>
            <p:ph type="pic" sz="quarter" idx="13"/>
          </p:nvPr>
        </p:nvSpPr>
        <p:spPr>
          <a:xfrm>
            <a:off x="6202672" y="1608138"/>
            <a:ext cx="5608205" cy="4437062"/>
          </a:xfrm>
          <a:prstGeom prst="rect">
            <a:avLst/>
          </a:prstGeom>
        </p:spPr>
        <p:txBody>
          <a:bodyPr/>
          <a:lstStyle>
            <a:lvl1pPr>
              <a:defRPr sz="1600">
                <a:latin typeface="Helvetica" pitchFamily="2" charset="0"/>
              </a:defRPr>
            </a:lvl1pPr>
          </a:lstStyle>
          <a:p>
            <a:r>
              <a:rPr lang="en-GB"/>
              <a:t>Click icon to add picture</a:t>
            </a:r>
            <a:endParaRPr lang="en-US"/>
          </a:p>
        </p:txBody>
      </p:sp>
    </p:spTree>
    <p:extLst>
      <p:ext uri="{BB962C8B-B14F-4D97-AF65-F5344CB8AC3E}">
        <p14:creationId xmlns:p14="http://schemas.microsoft.com/office/powerpoint/2010/main" val="4713604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5B1DF181-0294-304E-AE4A-33D8B535E42B}"/>
              </a:ext>
            </a:extLst>
          </p:cNvPr>
          <p:cNvSpPr>
            <a:spLocks noGrp="1"/>
          </p:cNvSpPr>
          <p:nvPr>
            <p:ph type="media" sz="quarter" idx="10" hasCustomPrompt="1"/>
          </p:nvPr>
        </p:nvSpPr>
        <p:spPr>
          <a:xfrm>
            <a:off x="3927475" y="1608138"/>
            <a:ext cx="7875588" cy="4437062"/>
          </a:xfrm>
          <a:prstGeom prst="rect">
            <a:avLst/>
          </a:prstGeom>
        </p:spPr>
        <p:txBody>
          <a:bodyPr/>
          <a:lstStyle>
            <a:lvl1pPr>
              <a:defRPr sz="1600">
                <a:latin typeface="Helvetica" pitchFamily="2" charset="0"/>
              </a:defRPr>
            </a:lvl1pPr>
          </a:lstStyle>
          <a:p>
            <a:r>
              <a:rPr lang="en-US"/>
              <a:t>Media/video</a:t>
            </a:r>
          </a:p>
        </p:txBody>
      </p:sp>
      <p:sp>
        <p:nvSpPr>
          <p:cNvPr id="10" name="Text Placeholder 4">
            <a:extLst>
              <a:ext uri="{FF2B5EF4-FFF2-40B4-BE49-F238E27FC236}">
                <a16:creationId xmlns:a16="http://schemas.microsoft.com/office/drawing/2014/main" id="{933159BB-8CEB-D54F-8C98-3AB22A594DCF}"/>
              </a:ext>
            </a:extLst>
          </p:cNvPr>
          <p:cNvSpPr>
            <a:spLocks noGrp="1"/>
          </p:cNvSpPr>
          <p:nvPr>
            <p:ph type="body" sz="quarter" idx="11" hasCustomPrompt="1"/>
          </p:nvPr>
        </p:nvSpPr>
        <p:spPr>
          <a:xfrm>
            <a:off x="777245" y="1640901"/>
            <a:ext cx="2928908"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VIDEO</a:t>
            </a:r>
            <a:endParaRPr lang="en-US"/>
          </a:p>
        </p:txBody>
      </p:sp>
      <p:sp>
        <p:nvSpPr>
          <p:cNvPr id="11" name="Text Placeholder 4">
            <a:extLst>
              <a:ext uri="{FF2B5EF4-FFF2-40B4-BE49-F238E27FC236}">
                <a16:creationId xmlns:a16="http://schemas.microsoft.com/office/drawing/2014/main" id="{D91A637F-9B88-9A4A-9225-F8DAB3254AD8}"/>
              </a:ext>
            </a:extLst>
          </p:cNvPr>
          <p:cNvSpPr>
            <a:spLocks noGrp="1"/>
          </p:cNvSpPr>
          <p:nvPr>
            <p:ph type="body" sz="quarter" idx="12" hasCustomPrompt="1"/>
          </p:nvPr>
        </p:nvSpPr>
        <p:spPr>
          <a:xfrm>
            <a:off x="777243" y="2362676"/>
            <a:ext cx="2928909" cy="3682369"/>
          </a:xfrm>
          <a:prstGeom prst="rect">
            <a:avLst/>
          </a:prstGeom>
        </p:spPr>
        <p:txBody>
          <a:bodyPr/>
          <a:lstStyle>
            <a:lvl1pPr marL="0" indent="0">
              <a:buFontTx/>
              <a:buNone/>
              <a:defRPr sz="1600" b="0" i="0">
                <a:solidFill>
                  <a:schemeClr val="tx1"/>
                </a:solidFill>
                <a:latin typeface="Helvetica" pitchFamily="2" charset="0"/>
              </a:defRPr>
            </a:lvl1pPr>
          </a:lstStyle>
          <a:p>
            <a:pPr lvl="0"/>
            <a:r>
              <a:rPr lang="en-GB"/>
              <a:t>Copy goes here</a:t>
            </a:r>
            <a:endParaRPr lang="en-US"/>
          </a:p>
        </p:txBody>
      </p:sp>
    </p:spTree>
    <p:extLst>
      <p:ext uri="{BB962C8B-B14F-4D97-AF65-F5344CB8AC3E}">
        <p14:creationId xmlns:p14="http://schemas.microsoft.com/office/powerpoint/2010/main" val="36709794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relevant task sheet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B1FCB6BD-7FDE-174C-87C5-231D460885D2}"/>
              </a:ext>
            </a:extLst>
          </p:cNvPr>
          <p:cNvSpPr>
            <a:spLocks noGrp="1"/>
          </p:cNvSpPr>
          <p:nvPr>
            <p:ph type="body" sz="quarter" idx="10" hasCustomPrompt="1"/>
          </p:nvPr>
        </p:nvSpPr>
        <p:spPr>
          <a:xfrm>
            <a:off x="777244" y="1640901"/>
            <a:ext cx="9483457" cy="850900"/>
          </a:xfrm>
          <a:prstGeom prst="rect">
            <a:avLst/>
          </a:prstGeom>
        </p:spPr>
        <p:txBody>
          <a:bodyPr/>
          <a:lstStyle>
            <a:lvl1pPr marL="0" indent="0">
              <a:buFontTx/>
              <a:buNone/>
              <a:defRPr sz="3200" b="1" i="0">
                <a:solidFill>
                  <a:srgbClr val="F6A317"/>
                </a:solidFill>
                <a:latin typeface="Helvetica" pitchFamily="2" charset="0"/>
              </a:defRPr>
            </a:lvl1pPr>
          </a:lstStyle>
          <a:p>
            <a:pPr lvl="0"/>
            <a:r>
              <a:rPr lang="en-GB"/>
              <a:t>LIST RELEVANT TASK SHEETS</a:t>
            </a:r>
            <a:endParaRPr lang="en-US"/>
          </a:p>
        </p:txBody>
      </p:sp>
      <p:sp>
        <p:nvSpPr>
          <p:cNvPr id="4" name="Text Placeholder 4">
            <a:extLst>
              <a:ext uri="{FF2B5EF4-FFF2-40B4-BE49-F238E27FC236}">
                <a16:creationId xmlns:a16="http://schemas.microsoft.com/office/drawing/2014/main" id="{E3BB6AF1-D396-8648-BB4B-66EC2E5BD9BC}"/>
              </a:ext>
            </a:extLst>
          </p:cNvPr>
          <p:cNvSpPr>
            <a:spLocks noGrp="1"/>
          </p:cNvSpPr>
          <p:nvPr>
            <p:ph type="body" sz="quarter" idx="11" hasCustomPrompt="1"/>
          </p:nvPr>
        </p:nvSpPr>
        <p:spPr>
          <a:xfrm>
            <a:off x="777242" y="2362677"/>
            <a:ext cx="10745815" cy="3568786"/>
          </a:xfrm>
          <a:prstGeom prst="rect">
            <a:avLst/>
          </a:prstGeom>
        </p:spPr>
        <p:txBody>
          <a:bodyPr numCol="1"/>
          <a:lstStyle>
            <a:lvl1pPr marL="285750" indent="-285750">
              <a:buFont typeface="Arial" panose="020B0604020202020204" pitchFamily="34" charset="0"/>
              <a:buChar char="•"/>
              <a:defRPr sz="1600" b="0" i="0">
                <a:solidFill>
                  <a:schemeClr val="tx1"/>
                </a:solidFill>
                <a:latin typeface="Helvetica" pitchFamily="2" charset="0"/>
              </a:defRPr>
            </a:lvl1pPr>
          </a:lstStyle>
          <a:p>
            <a:r>
              <a:rPr lang="en-US"/>
              <a:t>List relevant task sheets and link to download bundle</a:t>
            </a:r>
          </a:p>
        </p:txBody>
      </p:sp>
    </p:spTree>
    <p:extLst>
      <p:ext uri="{BB962C8B-B14F-4D97-AF65-F5344CB8AC3E}">
        <p14:creationId xmlns:p14="http://schemas.microsoft.com/office/powerpoint/2010/main" val="370418937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123B6-0F67-0E48-895E-734B361B1F57}"/>
              </a:ext>
            </a:extLst>
          </p:cNvPr>
          <p:cNvSpPr txBox="1"/>
          <p:nvPr userDrawn="1"/>
        </p:nvSpPr>
        <p:spPr>
          <a:xfrm>
            <a:off x="319834" y="6327115"/>
            <a:ext cx="9489186" cy="244084"/>
          </a:xfrm>
          <a:prstGeom prst="rect">
            <a:avLst/>
          </a:prstGeom>
          <a:noFill/>
        </p:spPr>
        <p:txBody>
          <a:bodyPr wrap="square" rtlCol="0" anchor="b">
            <a:spAutoFit/>
          </a:bodyPr>
          <a:lstStyle/>
          <a:p>
            <a:pPr algn="l"/>
            <a:r>
              <a:rPr lang="nl" sz="1000" b="0" i="0" strike="noStrike" cap="none" spc="0" baseline="0">
                <a:solidFill>
                  <a:srgbClr val="000000"/>
                </a:solidFill>
                <a:effectLst/>
                <a:latin typeface="Helvetica"/>
                <a:ea typeface="Helvetica"/>
                <a:cs typeface="Helvetica"/>
              </a:rPr>
              <a:t>Dit trainingspakket is onderdeel van de NEPSI Gids voor de juiste werkwijze – ga naar guide.nepsi.eu</a:t>
            </a:r>
          </a:p>
        </p:txBody>
      </p:sp>
      <p:cxnSp>
        <p:nvCxnSpPr>
          <p:cNvPr id="6" name="Straight Connector 5">
            <a:extLst>
              <a:ext uri="{FF2B5EF4-FFF2-40B4-BE49-F238E27FC236}">
                <a16:creationId xmlns:a16="http://schemas.microsoft.com/office/drawing/2014/main" id="{EEF89B71-CE49-9241-9006-BD45EFB60699}"/>
              </a:ext>
            </a:extLst>
          </p:cNvPr>
          <p:cNvCxnSpPr/>
          <p:nvPr userDrawn="1"/>
        </p:nvCxnSpPr>
        <p:spPr>
          <a:xfrm>
            <a:off x="395111" y="1275645"/>
            <a:ext cx="11413067" cy="0"/>
          </a:xfrm>
          <a:prstGeom prst="line">
            <a:avLst/>
          </a:prstGeom>
          <a:ln w="19050">
            <a:solidFill>
              <a:srgbClr val="F6A31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B6BECF5-E711-4A41-90A0-83748CFD9D2D}"/>
              </a:ext>
            </a:extLst>
          </p:cNvPr>
          <p:cNvPicPr>
            <a:picLocks noChangeAspect="1"/>
          </p:cNvPicPr>
          <p:nvPr userDrawn="1"/>
        </p:nvPicPr>
        <p:blipFill>
          <a:blip r:embed="rId10"/>
          <a:stretch>
            <a:fillRect/>
          </a:stretch>
        </p:blipFill>
        <p:spPr>
          <a:xfrm>
            <a:off x="406346" y="366936"/>
            <a:ext cx="1000588" cy="630000"/>
          </a:xfrm>
          <a:prstGeom prst="rect">
            <a:avLst/>
          </a:prstGeom>
        </p:spPr>
      </p:pic>
      <p:sp>
        <p:nvSpPr>
          <p:cNvPr id="8" name="Text Placeholder 4">
            <a:extLst>
              <a:ext uri="{FF2B5EF4-FFF2-40B4-BE49-F238E27FC236}">
                <a16:creationId xmlns:a16="http://schemas.microsoft.com/office/drawing/2014/main" id="{1647DD66-F956-0642-838D-1CF4B57DF25C}"/>
              </a:ext>
            </a:extLst>
          </p:cNvPr>
          <p:cNvSpPr txBox="1"/>
          <p:nvPr userDrawn="1"/>
        </p:nvSpPr>
        <p:spPr>
          <a:xfrm>
            <a:off x="7959145" y="429114"/>
            <a:ext cx="3858206" cy="850900"/>
          </a:xfrm>
          <a:prstGeom prst="rect">
            <a:avLst/>
          </a:prstGeom>
        </p:spPr>
        <p:txBody>
          <a:bodyPr/>
          <a:lstStyle>
            <a:lvl1pPr marL="0" indent="0" algn="r" defTabSz="914400" rtl="0" eaLnBrk="1" latinLnBrk="0" hangingPunct="1">
              <a:lnSpc>
                <a:spcPct val="90000"/>
              </a:lnSpc>
              <a:spcBef>
                <a:spcPts val="1000"/>
              </a:spcBef>
              <a:buFontTx/>
              <a:buNone/>
              <a:defRPr sz="1400" b="1" i="0" kern="1200">
                <a:solidFill>
                  <a:srgbClr val="F6A317"/>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 sz="1400" b="1" i="0" strike="noStrike" cap="none" spc="0" baseline="0">
                <a:solidFill>
                  <a:srgbClr val="F6A317"/>
                </a:solidFill>
                <a:effectLst/>
                <a:latin typeface="Helvetica"/>
                <a:ea typeface="Helvetica"/>
                <a:cs typeface="Helvetica"/>
              </a:rPr>
              <a:t>VOORSCHRIFTEN VOOR GESLOTEN HANDLING- EN TRANSPORTSYSTEMEN</a:t>
            </a:r>
          </a:p>
        </p:txBody>
      </p:sp>
    </p:spTree>
    <p:extLst>
      <p:ext uri="{BB962C8B-B14F-4D97-AF65-F5344CB8AC3E}">
        <p14:creationId xmlns:p14="http://schemas.microsoft.com/office/powerpoint/2010/main" val="332063867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 id="2147483658" r:id="rId7"/>
    <p:sldLayoutId id="2147483655" r:id="rId8"/>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uide.nepsi.eu/sheet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https://training.nepsi.eu/" TargetMode="External"/><Relationship Id="rId5" Type="http://schemas.openxmlformats.org/officeDocument/2006/relationships/hyperlink" Target="https://toolkit.nepsi.eu/" TargetMode="External"/><Relationship Id="rId4" Type="http://schemas.openxmlformats.org/officeDocument/2006/relationships/hyperlink" Target="https://guide.nepsi.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302E89-B061-3248-A4DD-EEC96D8F9285}"/>
              </a:ext>
            </a:extLst>
          </p:cNvPr>
          <p:cNvSpPr>
            <a:spLocks noGrp="1"/>
          </p:cNvSpPr>
          <p:nvPr>
            <p:ph type="body" sz="quarter" idx="10"/>
          </p:nvPr>
        </p:nvSpPr>
        <p:spPr>
          <a:xfrm>
            <a:off x="1096032" y="2708728"/>
            <a:ext cx="7534275" cy="1483849"/>
          </a:xfrm>
        </p:spPr>
        <p:txBody>
          <a:bodyPr anchor="t"/>
          <a:lstStyle/>
          <a:p>
            <a:pPr>
              <a:lnSpc>
                <a:spcPct val="100000"/>
              </a:lnSpc>
            </a:pPr>
            <a:r>
              <a:rPr lang="nl" sz="2800" b="1" i="0" strike="noStrike" cap="none" spc="0" baseline="0">
                <a:solidFill>
                  <a:srgbClr val="FFFFFF"/>
                </a:solidFill>
                <a:effectLst/>
                <a:latin typeface="Helvetica"/>
                <a:ea typeface="Helvetica"/>
                <a:cs typeface="Helvetica"/>
              </a:rPr>
              <a:t>VOORSCHRIFTEN VOOR GESLOTEN HANDLING- EN TRANSPORTSYSTEMEN</a:t>
            </a:r>
          </a:p>
        </p:txBody>
      </p:sp>
      <p:sp>
        <p:nvSpPr>
          <p:cNvPr id="4" name="Text Placeholder 3">
            <a:extLst>
              <a:ext uri="{FF2B5EF4-FFF2-40B4-BE49-F238E27FC236}">
                <a16:creationId xmlns:a16="http://schemas.microsoft.com/office/drawing/2014/main" id="{99B3863F-47E7-0946-AB9D-9520355AE3B7}"/>
              </a:ext>
            </a:extLst>
          </p:cNvPr>
          <p:cNvSpPr>
            <a:spLocks noGrp="1"/>
          </p:cNvSpPr>
          <p:nvPr>
            <p:ph type="body" sz="quarter" idx="11"/>
          </p:nvPr>
        </p:nvSpPr>
        <p:spPr>
          <a:xfrm>
            <a:off x="1096032" y="4192578"/>
            <a:ext cx="7534275" cy="850900"/>
          </a:xfrm>
        </p:spPr>
        <p:txBody>
          <a:bodyPr/>
          <a:lstStyle/>
          <a:p>
            <a:endParaRPr lang="en-US"/>
          </a:p>
        </p:txBody>
      </p:sp>
      <p:sp>
        <p:nvSpPr>
          <p:cNvPr id="2" name="Rectangle 1">
            <a:extLst>
              <a:ext uri="{FF2B5EF4-FFF2-40B4-BE49-F238E27FC236}">
                <a16:creationId xmlns:a16="http://schemas.microsoft.com/office/drawing/2014/main" id="{3B9DF93F-52BF-984E-87DB-4429E1B65535}"/>
              </a:ext>
            </a:extLst>
          </p:cNvPr>
          <p:cNvSpPr/>
          <p:nvPr/>
        </p:nvSpPr>
        <p:spPr>
          <a:xfrm>
            <a:off x="7794171" y="358815"/>
            <a:ext cx="3977283" cy="601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96468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LEGE SLIDE</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p:txBody>
          <a:bodyPr/>
          <a:lstStyle/>
          <a:p>
            <a:pPr>
              <a:lnSpc>
                <a:spcPts val="2200"/>
              </a:lnSpc>
            </a:pPr>
            <a:r>
              <a:rPr lang="nl" sz="1700" b="0" i="0" strike="noStrike" cap="none" spc="0" baseline="0" dirty="0">
                <a:solidFill>
                  <a:srgbClr val="000000"/>
                </a:solidFill>
                <a:effectLst/>
                <a:latin typeface="Helvetica"/>
                <a:ea typeface="Helvetica"/>
                <a:cs typeface="Helvetica"/>
              </a:rPr>
              <a:t>Gebruik deze slide om zelf trainingsmateriaal toe te voegen over een specifieke werkomgeving/context. </a:t>
            </a:r>
          </a:p>
          <a:p>
            <a:pPr>
              <a:lnSpc>
                <a:spcPts val="2200"/>
              </a:lnSpc>
            </a:pPr>
            <a:r>
              <a:rPr lang="nl" sz="1700" b="0" i="0" strike="noStrike" cap="none" spc="0" baseline="0" dirty="0">
                <a:solidFill>
                  <a:srgbClr val="000000"/>
                </a:solidFill>
                <a:effectLst/>
                <a:latin typeface="Helvetica"/>
                <a:ea typeface="Helvetica"/>
                <a:cs typeface="Helvetica"/>
              </a:rPr>
              <a:t>Wil je de afbeelding veranderen? Klik met de rechtermuisknop &gt; wijzig afbeelding &gt; uit bestand. </a:t>
            </a:r>
          </a:p>
          <a:p>
            <a:pPr>
              <a:lnSpc>
                <a:spcPts val="2200"/>
              </a:lnSpc>
            </a:pPr>
            <a:r>
              <a:rPr lang="nl" sz="1700" b="0" i="0" strike="noStrike" cap="none" spc="0" baseline="0" dirty="0">
                <a:solidFill>
                  <a:srgbClr val="000000"/>
                </a:solidFill>
                <a:effectLst/>
                <a:latin typeface="Helvetica"/>
                <a:ea typeface="Helvetica"/>
                <a:cs typeface="Helvetica"/>
              </a:rPr>
              <a:t>Wil je meer slides aanmaken? Klik dan op ‘nieuwe slide’ in de taakbalk bovenaan. </a:t>
            </a:r>
          </a:p>
        </p:txBody>
      </p:sp>
      <p:pic>
        <p:nvPicPr>
          <p:cNvPr id="5" name="Picture 4">
            <a:extLst>
              <a:ext uri="{FF2B5EF4-FFF2-40B4-BE49-F238E27FC236}">
                <a16:creationId xmlns:a16="http://schemas.microsoft.com/office/drawing/2014/main" id="{CCBA8D20-98C2-1040-9A50-289B5FCF0FF1}"/>
              </a:ext>
            </a:extLst>
          </p:cNvPr>
          <p:cNvPicPr>
            <a:picLocks noChangeAspect="1"/>
          </p:cNvPicPr>
          <p:nvPr/>
        </p:nvPicPr>
        <p:blipFill>
          <a:blip r:embed="rId3"/>
          <a:srcRect l="5438" r="16056"/>
          <a:stretch>
            <a:fillRect/>
          </a:stretch>
        </p:blipFill>
        <p:spPr>
          <a:xfrm>
            <a:off x="6592708" y="1608531"/>
            <a:ext cx="5224384" cy="4436510"/>
          </a:xfrm>
          <a:prstGeom prst="rect">
            <a:avLst/>
          </a:prstGeom>
        </p:spPr>
      </p:pic>
    </p:spTree>
    <p:extLst>
      <p:ext uri="{BB962C8B-B14F-4D97-AF65-F5344CB8AC3E}">
        <p14:creationId xmlns:p14="http://schemas.microsoft.com/office/powerpoint/2010/main" val="2270566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755A8C-0491-4D4D-B0C0-03C52FE6100C}"/>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CONCLUSIE</a:t>
            </a:r>
          </a:p>
        </p:txBody>
      </p:sp>
      <p:sp>
        <p:nvSpPr>
          <p:cNvPr id="3" name="Text Placeholder 2">
            <a:extLst>
              <a:ext uri="{FF2B5EF4-FFF2-40B4-BE49-F238E27FC236}">
                <a16:creationId xmlns:a16="http://schemas.microsoft.com/office/drawing/2014/main" id="{8D1981DF-FF6D-334E-A61C-977A636291F3}"/>
              </a:ext>
            </a:extLst>
          </p:cNvPr>
          <p:cNvSpPr>
            <a:spLocks noGrp="1"/>
          </p:cNvSpPr>
          <p:nvPr>
            <p:ph type="body" sz="quarter" idx="11"/>
          </p:nvPr>
        </p:nvSpPr>
        <p:spPr>
          <a:xfrm>
            <a:off x="777243" y="2362676"/>
            <a:ext cx="5754186" cy="3682369"/>
          </a:xfrm>
        </p:spPr>
        <p:txBody>
          <a:bodyPr/>
          <a:lstStyle/>
          <a:p>
            <a:pPr>
              <a:lnSpc>
                <a:spcPts val="2200"/>
              </a:lnSpc>
            </a:pPr>
            <a:r>
              <a:rPr lang="nl" sz="1700" b="0" i="0" strike="noStrike" cap="none" spc="0" baseline="0" dirty="0">
                <a:solidFill>
                  <a:srgbClr val="000000"/>
                </a:solidFill>
                <a:effectLst/>
                <a:latin typeface="Helvetica"/>
                <a:ea typeface="Helvetica"/>
                <a:cs typeface="Helvetica"/>
              </a:rPr>
              <a:t>Werken met afgesloten transportsystemen is de beste manier om stofverspreiding te voorkomen wanneer bulkmaterialen vervoerd moeten worden.</a:t>
            </a:r>
          </a:p>
          <a:p>
            <a:pPr>
              <a:lnSpc>
                <a:spcPts val="2200"/>
              </a:lnSpc>
            </a:pPr>
            <a:r>
              <a:rPr lang="nl" sz="1700" b="0" i="0" strike="noStrike" cap="none" spc="0" baseline="0" dirty="0">
                <a:solidFill>
                  <a:srgbClr val="000000"/>
                </a:solidFill>
                <a:effectLst/>
                <a:latin typeface="Helvetica"/>
                <a:ea typeface="Helvetica"/>
                <a:cs typeface="Helvetica"/>
              </a:rPr>
              <a:t>Onthoud: </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Maak, indien mogelijk, altijd gebruik van een afgesloten systeem</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Controleer het systeem altijd op zichtbare sporen van schade</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Rapporteer problemen aan je leidinggevende </a:t>
            </a:r>
          </a:p>
          <a:p>
            <a:pPr marL="285750" indent="-285750">
              <a:lnSpc>
                <a:spcPts val="2200"/>
              </a:lnSpc>
              <a:buClr>
                <a:srgbClr val="F1B600"/>
              </a:buClr>
              <a:buSzPct val="120000"/>
              <a:buFont typeface="Wingdings" pitchFamily="2" charset="2"/>
              <a:buChar char="q"/>
            </a:pPr>
            <a:r>
              <a:rPr lang="nl" sz="1700" b="0" i="0" strike="noStrike" cap="none" spc="0" baseline="0" dirty="0">
                <a:solidFill>
                  <a:srgbClr val="000000"/>
                </a:solidFill>
                <a:effectLst/>
                <a:latin typeface="Helvetica"/>
                <a:ea typeface="Helvetica"/>
                <a:cs typeface="Helvetica"/>
              </a:rPr>
              <a:t>Trainer kan altijd contextuele conclusies toevoegen</a:t>
            </a:r>
          </a:p>
          <a:p>
            <a:pPr>
              <a:lnSpc>
                <a:spcPts val="2200"/>
              </a:lnSpc>
            </a:pPr>
            <a:endParaRPr lang="en-US" sz="1700" dirty="0"/>
          </a:p>
        </p:txBody>
      </p:sp>
      <p:pic>
        <p:nvPicPr>
          <p:cNvPr id="5" name="Picture 4">
            <a:extLst>
              <a:ext uri="{FF2B5EF4-FFF2-40B4-BE49-F238E27FC236}">
                <a16:creationId xmlns:a16="http://schemas.microsoft.com/office/drawing/2014/main" id="{0B390723-ECD8-4745-934F-06F7A23C5080}"/>
              </a:ext>
            </a:extLst>
          </p:cNvPr>
          <p:cNvPicPr>
            <a:picLocks noChangeAspect="1"/>
          </p:cNvPicPr>
          <p:nvPr/>
        </p:nvPicPr>
        <p:blipFill>
          <a:blip r:embed="rId3"/>
          <a:stretch>
            <a:fillRect/>
          </a:stretch>
        </p:blipFill>
        <p:spPr>
          <a:xfrm>
            <a:off x="7287256" y="1917545"/>
            <a:ext cx="4127500" cy="4127500"/>
          </a:xfrm>
          <a:prstGeom prst="rect">
            <a:avLst/>
          </a:prstGeom>
        </p:spPr>
      </p:pic>
    </p:spTree>
    <p:extLst>
      <p:ext uri="{BB962C8B-B14F-4D97-AF65-F5344CB8AC3E}">
        <p14:creationId xmlns:p14="http://schemas.microsoft.com/office/powerpoint/2010/main" val="36181350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40799-38CC-024D-885F-40D009CA9E71}"/>
              </a:ext>
            </a:extLst>
          </p:cNvPr>
          <p:cNvSpPr>
            <a:spLocks noGrp="1"/>
          </p:cNvSpPr>
          <p:nvPr>
            <p:ph type="body" sz="quarter" idx="10"/>
          </p:nvPr>
        </p:nvSpPr>
        <p:spPr>
          <a:xfrm>
            <a:off x="777244" y="1640901"/>
            <a:ext cx="7902299" cy="850900"/>
          </a:xfrm>
        </p:spPr>
        <p:txBody>
          <a:bodyPr/>
          <a:lstStyle/>
          <a:p>
            <a:pPr>
              <a:lnSpc>
                <a:spcPct val="100000"/>
              </a:lnSpc>
            </a:pPr>
            <a:r>
              <a:rPr lang="nl" sz="2800" b="1" i="0" strike="noStrike" cap="none" spc="0" baseline="0" dirty="0">
                <a:solidFill>
                  <a:srgbClr val="F6A317"/>
                </a:solidFill>
                <a:effectLst/>
                <a:latin typeface="Helvetica"/>
                <a:ea typeface="Helvetica"/>
                <a:cs typeface="Helvetica"/>
              </a:rPr>
              <a:t>AANVULLEND LEERMATERIAAL</a:t>
            </a:r>
          </a:p>
        </p:txBody>
      </p:sp>
      <p:sp>
        <p:nvSpPr>
          <p:cNvPr id="3" name="Text Placeholder 2">
            <a:extLst>
              <a:ext uri="{FF2B5EF4-FFF2-40B4-BE49-F238E27FC236}">
                <a16:creationId xmlns:a16="http://schemas.microsoft.com/office/drawing/2014/main" id="{E4F07BA6-6CD5-BD44-A586-339407333047}"/>
              </a:ext>
            </a:extLst>
          </p:cNvPr>
          <p:cNvSpPr>
            <a:spLocks noGrp="1"/>
          </p:cNvSpPr>
          <p:nvPr>
            <p:ph type="body" sz="quarter" idx="11"/>
          </p:nvPr>
        </p:nvSpPr>
        <p:spPr/>
        <p:txBody>
          <a:bodyPr/>
          <a:lstStyle/>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a:solidFill>
                  <a:srgbClr val="000000"/>
                </a:solidFill>
                <a:effectLst/>
                <a:latin typeface="Helvetica"/>
                <a:ea typeface="Helvetica"/>
                <a:cs typeface="Helvetica"/>
                <a:hlinkClick r:id="rId3" history="0"/>
              </a:rPr>
              <a:t>Voorschriften voor handling- en transportsystemen (taakblad 2.1.11)</a:t>
            </a:r>
          </a:p>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a:solidFill>
                  <a:srgbClr val="000000"/>
                </a:solidFill>
                <a:effectLst/>
                <a:latin typeface="Helvetica"/>
                <a:ea typeface="Helvetica"/>
                <a:cs typeface="Helvetica"/>
                <a:hlinkClick r:id="rId4" history="0"/>
              </a:rPr>
              <a:t>NESPI Voorschriften</a:t>
            </a:r>
          </a:p>
          <a:p>
            <a:pPr marL="285750" indent="-285750">
              <a:lnSpc>
                <a:spcPts val="2300"/>
              </a:lnSpc>
              <a:spcBef>
                <a:spcPts val="600"/>
              </a:spcBef>
              <a:spcAft>
                <a:spcPts val="600"/>
              </a:spcAft>
              <a:buSzPct val="130000"/>
              <a:buFont typeface="Arial" panose="020B0604020202020204" pitchFamily="34" charset="0"/>
              <a:buChar char="•"/>
            </a:pPr>
            <a:r>
              <a:rPr lang="nl" sz="1600" b="0" i="0" strike="noStrike" cap="none" spc="0" baseline="0">
                <a:solidFill>
                  <a:srgbClr val="000000"/>
                </a:solidFill>
                <a:effectLst/>
                <a:latin typeface="Helvetica"/>
                <a:ea typeface="Helvetica"/>
                <a:cs typeface="Helvetica"/>
                <a:hlinkClick r:id="rId5" history="0"/>
              </a:rPr>
              <a:t>NEPSI Voorschriften voor het MKB</a:t>
            </a:r>
          </a:p>
        </p:txBody>
      </p:sp>
      <p:sp>
        <p:nvSpPr>
          <p:cNvPr id="4" name="Rounded Rectangle 3">
            <a:extLst>
              <a:ext uri="{FF2B5EF4-FFF2-40B4-BE49-F238E27FC236}">
                <a16:creationId xmlns:a16="http://schemas.microsoft.com/office/drawing/2014/main" id="{764DEA05-CEC8-114D-9466-DA27F995374E}"/>
              </a:ext>
            </a:extLst>
          </p:cNvPr>
          <p:cNvSpPr/>
          <p:nvPr/>
        </p:nvSpPr>
        <p:spPr>
          <a:xfrm>
            <a:off x="957262" y="5159235"/>
            <a:ext cx="10144125" cy="655778"/>
          </a:xfrm>
          <a:prstGeom prst="roundRect">
            <a:avLst/>
          </a:prstGeom>
          <a:noFill/>
          <a:ln>
            <a:solidFill>
              <a:srgbClr val="F6A3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5" name="Rectangle 4">
            <a:extLst>
              <a:ext uri="{FF2B5EF4-FFF2-40B4-BE49-F238E27FC236}">
                <a16:creationId xmlns:a16="http://schemas.microsoft.com/office/drawing/2014/main" id="{910C9DFF-9476-7545-977E-CFC2EE51C5ED}"/>
              </a:ext>
            </a:extLst>
          </p:cNvPr>
          <p:cNvSpPr/>
          <p:nvPr/>
        </p:nvSpPr>
        <p:spPr>
          <a:xfrm>
            <a:off x="1088454" y="5158279"/>
            <a:ext cx="10022946" cy="646331"/>
          </a:xfrm>
          <a:prstGeom prst="rect">
            <a:avLst/>
          </a:prstGeom>
          <a:noFill/>
          <a:ln>
            <a:noFill/>
          </a:ln>
        </p:spPr>
        <p:txBody>
          <a:bodyPr wrap="square" anchor="ctr">
            <a:spAutoFit/>
          </a:bodyPr>
          <a:lstStyle/>
          <a:p>
            <a:pPr>
              <a:spcBef>
                <a:spcPts val="1200"/>
              </a:spcBef>
              <a:spcAft>
                <a:spcPts val="1200"/>
              </a:spcAft>
              <a:buSzPct val="130000"/>
            </a:pPr>
            <a:r>
              <a:rPr lang="nl" b="0" i="0" strike="noStrike" cap="none" spc="0" baseline="0" dirty="0">
                <a:solidFill>
                  <a:srgbClr val="000000"/>
                </a:solidFill>
                <a:effectLst/>
                <a:latin typeface="Calibri"/>
                <a:ea typeface="Calibri"/>
                <a:cs typeface="Calibri"/>
              </a:rPr>
              <a:t>Ga naar het </a:t>
            </a:r>
            <a:r>
              <a:rPr lang="nl" b="1" i="0" strike="noStrike" cap="none" spc="0" baseline="0" dirty="0">
                <a:solidFill>
                  <a:srgbClr val="000000"/>
                </a:solidFill>
                <a:effectLst/>
                <a:latin typeface="Calibri"/>
                <a:ea typeface="Calibri"/>
                <a:cs typeface="Calibri"/>
              </a:rPr>
              <a:t>NEPSI E-learning platform</a:t>
            </a:r>
            <a:r>
              <a:rPr lang="nl" b="0" i="0" strike="noStrike" cap="none" spc="0" baseline="0" dirty="0">
                <a:solidFill>
                  <a:srgbClr val="000000"/>
                </a:solidFill>
                <a:effectLst/>
                <a:latin typeface="Calibri"/>
                <a:ea typeface="Calibri"/>
                <a:cs typeface="Calibri"/>
              </a:rPr>
              <a:t> op </a:t>
            </a:r>
            <a:r>
              <a:rPr lang="nl" b="0" i="0" strike="noStrike" cap="none" spc="0" baseline="0" dirty="0">
                <a:solidFill>
                  <a:srgbClr val="000000"/>
                </a:solidFill>
                <a:effectLst/>
                <a:latin typeface="Calibri"/>
                <a:ea typeface="Calibri"/>
                <a:cs typeface="Calibri"/>
                <a:hlinkClick r:id="rId6" history="0"/>
              </a:rPr>
              <a:t>training.nepsi.eu</a:t>
            </a:r>
            <a:r>
              <a:rPr lang="nl" b="0" i="0" strike="noStrike" cap="none" spc="0" baseline="0" dirty="0">
                <a:solidFill>
                  <a:srgbClr val="000000"/>
                </a:solidFill>
                <a:effectLst/>
                <a:latin typeface="Calibri"/>
                <a:ea typeface="Calibri"/>
                <a:cs typeface="Calibri"/>
              </a:rPr>
              <a:t> voor meer informatie over inhaleerbaar kristallijn silicastof</a:t>
            </a:r>
          </a:p>
        </p:txBody>
      </p:sp>
    </p:spTree>
    <p:extLst>
      <p:ext uri="{BB962C8B-B14F-4D97-AF65-F5344CB8AC3E}">
        <p14:creationId xmlns:p14="http://schemas.microsoft.com/office/powerpoint/2010/main" val="7954319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nl-NL" sz="2800" dirty="0"/>
              <a:t>INLEIDING (VOOR DE TRAINER)</a:t>
            </a:r>
          </a:p>
        </p:txBody>
      </p:sp>
      <p:sp>
        <p:nvSpPr>
          <p:cNvPr id="3" name="Text Placeholder 2">
            <a:extLst>
              <a:ext uri="{FF2B5EF4-FFF2-40B4-BE49-F238E27FC236}">
                <a16:creationId xmlns:a16="http://schemas.microsoft.com/office/drawing/2014/main" id="{778F63C9-1C70-4F4D-9234-7DEE4FC33B21}"/>
              </a:ext>
            </a:extLst>
          </p:cNvPr>
          <p:cNvSpPr>
            <a:spLocks noGrp="1"/>
          </p:cNvSpPr>
          <p:nvPr>
            <p:ph type="body" sz="quarter" idx="11"/>
          </p:nvPr>
        </p:nvSpPr>
        <p:spPr/>
        <p:txBody>
          <a:bodyPr anchor="t"/>
          <a:lstStyle/>
          <a:p>
            <a:pPr>
              <a:lnSpc>
                <a:spcPts val="2200"/>
              </a:lnSpc>
            </a:pPr>
            <a:r>
              <a:rPr lang="nl-NL" sz="1700" dirty="0">
                <a:latin typeface="Helvetica"/>
                <a:cs typeface="Helvetica"/>
              </a:rPr>
              <a:t>Als onderdeel van de educatie die hoort bij het implementeren van de NEPSI voorschriften, heeft NEPSI ook diverse educatieve bronnen ontwikkeld. </a:t>
            </a:r>
          </a:p>
          <a:p>
            <a:pPr>
              <a:lnSpc>
                <a:spcPts val="2200"/>
              </a:lnSpc>
            </a:pPr>
            <a:r>
              <a:rPr lang="nl-NL" sz="1700" dirty="0">
                <a:latin typeface="Helvetica"/>
                <a:cs typeface="Helvetica"/>
              </a:rPr>
              <a:t>In iedere PowerPointtraining vind je informatie over een onderwerp dat relevant is voor werknemers die, ongeacht de industrie waarin ze werken, werken met inhaleerbaar kristallijn silicastof. De trainingen bevatten informatie over de risico’s van blootstelling en voorschriften die je kunt opvolgen om deze risico’s zo veel mogelijk te beperken. Het doel van de training is om werknemers te informeren en op te leiden om de voorzorgsmaatregelen zo goed mogelijk op te volgen, om het risico op blootstelling aan inhaleerbaar kristallijn silicastof op de werkvloer zo veel mogelijk te beperken. </a:t>
            </a:r>
          </a:p>
          <a:p>
            <a:pPr>
              <a:lnSpc>
                <a:spcPts val="2200"/>
              </a:lnSpc>
            </a:pPr>
            <a:r>
              <a:rPr lang="nl-NL" sz="1700" dirty="0">
                <a:latin typeface="Helvetica"/>
                <a:cs typeface="Helvetica"/>
              </a:rPr>
              <a:t>Gebruik indien gewenst het blanco template en de placeholders om aanvullende informatie aan de training toe te voegen. </a:t>
            </a:r>
          </a:p>
        </p:txBody>
      </p:sp>
    </p:spTree>
    <p:extLst>
      <p:ext uri="{BB962C8B-B14F-4D97-AF65-F5344CB8AC3E}">
        <p14:creationId xmlns:p14="http://schemas.microsoft.com/office/powerpoint/2010/main" val="2480403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EA709F-2BB7-4845-8773-7B61985F5DB2}"/>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LET OP</a:t>
            </a:r>
          </a:p>
        </p:txBody>
      </p:sp>
      <p:sp>
        <p:nvSpPr>
          <p:cNvPr id="7" name="Text Placeholder 2">
            <a:extLst>
              <a:ext uri="{FF2B5EF4-FFF2-40B4-BE49-F238E27FC236}">
                <a16:creationId xmlns:a16="http://schemas.microsoft.com/office/drawing/2014/main" id="{11EB7C82-4052-B846-89A4-42945DBEBA56}"/>
              </a:ext>
            </a:extLst>
          </p:cNvPr>
          <p:cNvSpPr txBox="1">
            <a:spLocks noGrp="1"/>
          </p:cNvSpPr>
          <p:nvPr>
            <p:ph type="body" sz="quarter" idx="11"/>
          </p:nvPr>
        </p:nvSpPr>
        <p:spPr>
          <a:prstGeom prst="rect">
            <a:avLst/>
          </a:prstGeom>
        </p:spPr>
        <p:txBody>
          <a:bodyPr/>
          <a:lstStyle>
            <a:lvl1pPr marL="0" indent="0" algn="l" defTabSz="914400" rtl="0" eaLnBrk="1" latinLnBrk="0" hangingPunct="1">
              <a:lnSpc>
                <a:spcPct val="90000"/>
              </a:lnSpc>
              <a:spcBef>
                <a:spcPts val="1000"/>
              </a:spcBef>
              <a:buFontTx/>
              <a:buNone/>
              <a:defRPr sz="1400" b="0" i="0" kern="1200">
                <a:solidFill>
                  <a:schemeClr val="bg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200"/>
              </a:lnSpc>
            </a:pPr>
            <a:r>
              <a:rPr lang="nl" sz="1700" b="0" i="0" strike="noStrike" cap="none" spc="0" baseline="0" dirty="0">
                <a:solidFill>
                  <a:srgbClr val="000000"/>
                </a:solidFill>
                <a:effectLst/>
                <a:latin typeface="Helvetica"/>
                <a:ea typeface="Helvetica"/>
                <a:cs typeface="Helvetica"/>
              </a:rPr>
              <a:t>De informatie in deze PowerPointpresentatie is adviserend van aard en bevat informatieve inhoud. Deze informatie bevat geen regelgeving of nieuwe juridische verplichtingen. De informatie zorgt ook niet voor wijzigingen in de bestaande regelgeving in de gezondheidswetgeving.</a:t>
            </a:r>
          </a:p>
        </p:txBody>
      </p:sp>
    </p:spTree>
    <p:extLst>
      <p:ext uri="{BB962C8B-B14F-4D97-AF65-F5344CB8AC3E}">
        <p14:creationId xmlns:p14="http://schemas.microsoft.com/office/powerpoint/2010/main" val="34060471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INTRODUCTIE</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2" y="2362676"/>
            <a:ext cx="5638305" cy="3682369"/>
          </a:xfrm>
        </p:spPr>
        <p:txBody>
          <a:bodyPr/>
          <a:lstStyle/>
          <a:p>
            <a:pPr>
              <a:lnSpc>
                <a:spcPts val="2200"/>
              </a:lnSpc>
            </a:pPr>
            <a:r>
              <a:rPr lang="nl" sz="1700" b="1" i="0" strike="noStrike" cap="none" spc="0" baseline="0" dirty="0">
                <a:solidFill>
                  <a:srgbClr val="000000"/>
                </a:solidFill>
                <a:effectLst/>
                <a:latin typeface="Helvetica"/>
                <a:ea typeface="Helvetica"/>
                <a:cs typeface="Helvetica"/>
              </a:rPr>
              <a:t>Leren hoe je jezelf kunt beschermen tegen werkgerelateerde gezondheidsproblemen is zeer belangrijk.</a:t>
            </a:r>
          </a:p>
          <a:p>
            <a:pPr>
              <a:lnSpc>
                <a:spcPts val="2200"/>
              </a:lnSpc>
            </a:pPr>
            <a:r>
              <a:rPr lang="nl" sz="1700" b="0" i="0" strike="noStrike" cap="none" spc="0" baseline="0" dirty="0">
                <a:solidFill>
                  <a:srgbClr val="000000"/>
                </a:solidFill>
                <a:effectLst/>
                <a:latin typeface="Helvetica"/>
                <a:ea typeface="Helvetica"/>
                <a:cs typeface="Helvetica"/>
              </a:rPr>
              <a:t>In deze PowerPointtraining leer je meer over: </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Hoe handling- en transportsystemen ontworpen zijn en hoe ze volledig afgesloten zijn om te voorkomen dat er inhaleerbaar kristallijn silicastof op de werkvloer vrijkomt </a:t>
            </a:r>
          </a:p>
          <a:p>
            <a:pPr marL="285750" indent="-285750">
              <a:lnSpc>
                <a:spcPts val="2200"/>
              </a:lnSpc>
              <a:buFont typeface="Arial" panose="020B0604020202020204" pitchFamily="34" charset="0"/>
              <a:buChar char="•"/>
            </a:pPr>
            <a:r>
              <a:rPr lang="nl" sz="1700" b="0" i="0" strike="noStrike" cap="none" spc="0" baseline="0" dirty="0">
                <a:solidFill>
                  <a:srgbClr val="FF0000"/>
                </a:solidFill>
                <a:effectLst/>
                <a:latin typeface="Helvetica"/>
                <a:ea typeface="Helvetica"/>
                <a:cs typeface="Helvetica"/>
              </a:rPr>
              <a:t>Tekst in te vullen door trainer – heb je zelf slides aan de presentatie toegevoegd? Maak dan een kort overzicht van de contextuele materialen</a:t>
            </a:r>
          </a:p>
          <a:p>
            <a:pPr marL="285750" indent="-285750">
              <a:lnSpc>
                <a:spcPts val="2200"/>
              </a:lnSpc>
              <a:buFont typeface="Arial" panose="020B0604020202020204" pitchFamily="34" charset="0"/>
              <a:buChar char="•"/>
            </a:pPr>
            <a:endParaRPr lang="en-US" sz="1700" dirty="0">
              <a:solidFill>
                <a:srgbClr val="FF0000"/>
              </a:solidFill>
            </a:endParaRPr>
          </a:p>
          <a:p>
            <a:pPr marL="285750" indent="-285750">
              <a:lnSpc>
                <a:spcPts val="2200"/>
              </a:lnSpc>
              <a:buFont typeface="Arial" panose="020B0604020202020204" pitchFamily="34" charset="0"/>
              <a:buChar char="•"/>
            </a:pPr>
            <a:endParaRPr lang="en-US" sz="1700" dirty="0"/>
          </a:p>
        </p:txBody>
      </p:sp>
      <p:pic>
        <p:nvPicPr>
          <p:cNvPr id="6" name="Picture Placeholder 5">
            <a:extLst>
              <a:ext uri="{FF2B5EF4-FFF2-40B4-BE49-F238E27FC236}">
                <a16:creationId xmlns:a16="http://schemas.microsoft.com/office/drawing/2014/main" id="{4A3A0FCF-3A9E-3E4F-818D-83B5613D1B2E}"/>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l="10880" r="10880"/>
          <a:stretch>
            <a:fillRect/>
          </a:stretch>
        </p:blipFill>
        <p:spPr>
          <a:prstGeom prst="rect">
            <a:avLst/>
          </a:prstGeom>
        </p:spPr>
      </p:pic>
    </p:spTree>
    <p:extLst>
      <p:ext uri="{BB962C8B-B14F-4D97-AF65-F5344CB8AC3E}">
        <p14:creationId xmlns:p14="http://schemas.microsoft.com/office/powerpoint/2010/main" val="22878924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65DD5F-04E6-6D4E-A885-E2746522BBFE}"/>
              </a:ext>
            </a:extLst>
          </p:cNvPr>
          <p:cNvSpPr>
            <a:spLocks noGrp="1"/>
          </p:cNvSpPr>
          <p:nvPr>
            <p:ph type="body" sz="quarter" idx="10"/>
          </p:nvPr>
        </p:nvSpPr>
        <p:spPr>
          <a:xfrm>
            <a:off x="777244" y="1702137"/>
            <a:ext cx="4484341" cy="789663"/>
          </a:xfrm>
        </p:spPr>
        <p:txBody>
          <a:bodyPr/>
          <a:lstStyle/>
          <a:p>
            <a:pPr>
              <a:lnSpc>
                <a:spcPct val="100000"/>
              </a:lnSpc>
            </a:pPr>
            <a:r>
              <a:rPr lang="nl" sz="2800" b="1" i="0" strike="noStrike" cap="none" spc="0" baseline="0">
                <a:solidFill>
                  <a:srgbClr val="F6A317"/>
                </a:solidFill>
                <a:effectLst/>
                <a:latin typeface="Helvetica"/>
                <a:ea typeface="Helvetica"/>
                <a:cs typeface="Helvetica"/>
              </a:rPr>
              <a:t>TECHNIEKEN VOOR STOFBEHEERSING</a:t>
            </a:r>
          </a:p>
        </p:txBody>
      </p:sp>
      <p:sp>
        <p:nvSpPr>
          <p:cNvPr id="3" name="Text Placeholder 2">
            <a:extLst>
              <a:ext uri="{FF2B5EF4-FFF2-40B4-BE49-F238E27FC236}">
                <a16:creationId xmlns:a16="http://schemas.microsoft.com/office/drawing/2014/main" id="{A7CCF503-854B-AB4F-95DE-9FA9D3D5EB19}"/>
              </a:ext>
            </a:extLst>
          </p:cNvPr>
          <p:cNvSpPr>
            <a:spLocks noGrp="1"/>
          </p:cNvSpPr>
          <p:nvPr>
            <p:ph type="body" sz="quarter" idx="11"/>
          </p:nvPr>
        </p:nvSpPr>
        <p:spPr>
          <a:xfrm>
            <a:off x="777243" y="2719864"/>
            <a:ext cx="4594857" cy="3682369"/>
          </a:xfrm>
        </p:spPr>
        <p:txBody>
          <a:bodyPr/>
          <a:lstStyle/>
          <a:p>
            <a:pPr>
              <a:lnSpc>
                <a:spcPts val="2200"/>
              </a:lnSpc>
            </a:pPr>
            <a:r>
              <a:rPr lang="nl" sz="1700" b="0" i="0" strike="noStrike" cap="none" spc="0" baseline="0" dirty="0">
                <a:solidFill>
                  <a:srgbClr val="000000"/>
                </a:solidFill>
                <a:effectLst/>
                <a:latin typeface="Helvetica"/>
                <a:ea typeface="Helvetica"/>
                <a:cs typeface="Helvetica"/>
              </a:rPr>
              <a:t>Bij handling- en transportsystemen wordt er gebruikgemaakt van behuizing om het verspreiden van stof tegen te gaan. Dit is één van de vijf technieken voor stofbeheersing.</a:t>
            </a:r>
          </a:p>
          <a:p>
            <a:pPr marL="342900" indent="-342900">
              <a:lnSpc>
                <a:spcPts val="2200"/>
              </a:lnSpc>
              <a:buFontTx/>
              <a:buChar char="-"/>
            </a:pPr>
            <a:endParaRPr lang="en-US" sz="1700" dirty="0"/>
          </a:p>
        </p:txBody>
      </p:sp>
      <p:pic>
        <p:nvPicPr>
          <p:cNvPr id="22" name="Picture 21" descr="A screenshot of a cell phone&#10;&#10;Description automatically generated">
            <a:extLst>
              <a:ext uri="{FF2B5EF4-FFF2-40B4-BE49-F238E27FC236}">
                <a16:creationId xmlns:a16="http://schemas.microsoft.com/office/drawing/2014/main" id="{56A9ED7A-897F-C344-9D0B-D8BE65CDB772}"/>
              </a:ext>
            </a:extLst>
          </p:cNvPr>
          <p:cNvPicPr>
            <a:picLocks noChangeAspect="1"/>
          </p:cNvPicPr>
          <p:nvPr/>
        </p:nvPicPr>
        <p:blipFill>
          <a:blip r:embed="rId3"/>
          <a:srcRect l="6858" t="62670" r="77165" b="13177"/>
          <a:stretch>
            <a:fillRect/>
          </a:stretch>
        </p:blipFill>
        <p:spPr>
          <a:xfrm>
            <a:off x="8583429" y="3170865"/>
            <a:ext cx="1073251" cy="1043870"/>
          </a:xfrm>
          <a:prstGeom prst="rect">
            <a:avLst/>
          </a:prstGeom>
        </p:spPr>
      </p:pic>
      <p:pic>
        <p:nvPicPr>
          <p:cNvPr id="23" name="Picture 22" descr="A screenshot of a cell phone&#10;&#10;Description automatically generated">
            <a:extLst>
              <a:ext uri="{FF2B5EF4-FFF2-40B4-BE49-F238E27FC236}">
                <a16:creationId xmlns:a16="http://schemas.microsoft.com/office/drawing/2014/main" id="{0F185279-7B8C-7D46-94F2-74B67977D26C}"/>
              </a:ext>
            </a:extLst>
          </p:cNvPr>
          <p:cNvPicPr>
            <a:picLocks noChangeAspect="1"/>
          </p:cNvPicPr>
          <p:nvPr/>
        </p:nvPicPr>
        <p:blipFill>
          <a:blip r:embed="rId3"/>
          <a:srcRect l="32512" t="34616" r="51513" b="40760"/>
          <a:stretch>
            <a:fillRect/>
          </a:stretch>
        </p:blipFill>
        <p:spPr>
          <a:xfrm>
            <a:off x="8647438" y="1640901"/>
            <a:ext cx="1073250" cy="1064204"/>
          </a:xfrm>
          <a:prstGeom prst="rect">
            <a:avLst/>
          </a:prstGeom>
        </p:spPr>
      </p:pic>
      <p:pic>
        <p:nvPicPr>
          <p:cNvPr id="24" name="Picture 23" descr="A screenshot of a cell phone&#10;&#10;Description automatically generated">
            <a:extLst>
              <a:ext uri="{FF2B5EF4-FFF2-40B4-BE49-F238E27FC236}">
                <a16:creationId xmlns:a16="http://schemas.microsoft.com/office/drawing/2014/main" id="{43211EB1-7956-8F43-99F1-AC2F32F9D3AA}"/>
              </a:ext>
            </a:extLst>
          </p:cNvPr>
          <p:cNvPicPr>
            <a:picLocks noChangeAspect="1"/>
          </p:cNvPicPr>
          <p:nvPr/>
        </p:nvPicPr>
        <p:blipFill>
          <a:blip r:embed="rId3"/>
          <a:srcRect l="7057" t="9146" r="76967" b="66230"/>
          <a:stretch>
            <a:fillRect/>
          </a:stretch>
        </p:blipFill>
        <p:spPr>
          <a:xfrm>
            <a:off x="5365058" y="3255685"/>
            <a:ext cx="1073250" cy="1064204"/>
          </a:xfrm>
          <a:prstGeom prst="rect">
            <a:avLst/>
          </a:prstGeom>
        </p:spPr>
      </p:pic>
      <p:pic>
        <p:nvPicPr>
          <p:cNvPr id="25" name="Picture 24" descr="A screenshot of a cell phone&#10;&#10;Description automatically generated">
            <a:extLst>
              <a:ext uri="{FF2B5EF4-FFF2-40B4-BE49-F238E27FC236}">
                <a16:creationId xmlns:a16="http://schemas.microsoft.com/office/drawing/2014/main" id="{9D971B22-82DB-1949-AA9F-0BE09BCCB2C9}"/>
              </a:ext>
            </a:extLst>
          </p:cNvPr>
          <p:cNvPicPr>
            <a:picLocks noChangeAspect="1"/>
          </p:cNvPicPr>
          <p:nvPr/>
        </p:nvPicPr>
        <p:blipFill>
          <a:blip r:embed="rId3">
            <a:alphaModFix/>
          </a:blip>
          <a:srcRect l="57729" t="62602" r="26295" b="13245"/>
          <a:stretch>
            <a:fillRect/>
          </a:stretch>
        </p:blipFill>
        <p:spPr>
          <a:xfrm>
            <a:off x="5383925" y="1679231"/>
            <a:ext cx="1073250" cy="1043870"/>
          </a:xfrm>
          <a:prstGeom prst="rect">
            <a:avLst/>
          </a:prstGeom>
        </p:spPr>
      </p:pic>
      <p:pic>
        <p:nvPicPr>
          <p:cNvPr id="26" name="Picture 25" descr="A screenshot of a cell phone&#10;&#10;Description automatically generated">
            <a:extLst>
              <a:ext uri="{FF2B5EF4-FFF2-40B4-BE49-F238E27FC236}">
                <a16:creationId xmlns:a16="http://schemas.microsoft.com/office/drawing/2014/main" id="{23E32322-8D9B-A140-B695-8BF7045CDF84}"/>
              </a:ext>
            </a:extLst>
          </p:cNvPr>
          <p:cNvPicPr>
            <a:picLocks noChangeAspect="1"/>
          </p:cNvPicPr>
          <p:nvPr/>
        </p:nvPicPr>
        <p:blipFill>
          <a:blip r:embed="rId3"/>
          <a:srcRect l="58184" t="9878" r="26749" b="66739"/>
          <a:stretch>
            <a:fillRect/>
          </a:stretch>
        </p:blipFill>
        <p:spPr>
          <a:xfrm>
            <a:off x="5395588" y="4852473"/>
            <a:ext cx="1012189" cy="1010607"/>
          </a:xfrm>
          <a:prstGeom prst="rect">
            <a:avLst/>
          </a:prstGeom>
        </p:spPr>
      </p:pic>
      <p:sp>
        <p:nvSpPr>
          <p:cNvPr id="27" name="TextBox 26">
            <a:extLst>
              <a:ext uri="{FF2B5EF4-FFF2-40B4-BE49-F238E27FC236}">
                <a16:creationId xmlns:a16="http://schemas.microsoft.com/office/drawing/2014/main" id="{D2092575-FD56-0743-82BA-51CFDCEAB6A2}"/>
              </a:ext>
            </a:extLst>
          </p:cNvPr>
          <p:cNvSpPr txBox="1"/>
          <p:nvPr/>
        </p:nvSpPr>
        <p:spPr>
          <a:xfrm>
            <a:off x="6579515" y="1702138"/>
            <a:ext cx="2001346" cy="1823002"/>
          </a:xfrm>
          <a:prstGeom prst="rect">
            <a:avLst/>
          </a:prstGeom>
          <a:noFill/>
        </p:spPr>
        <p:txBody>
          <a:bodyPr wrap="square" rtlCol="0">
            <a:spAutoFit/>
          </a:bodyPr>
          <a:lstStyle/>
          <a:p>
            <a:pPr>
              <a:spcAft>
                <a:spcPts val="300"/>
              </a:spcAft>
            </a:pPr>
            <a:r>
              <a:rPr lang="nl" sz="1050" b="1" i="0" strike="noStrike" cap="none" spc="50" baseline="0" dirty="0">
                <a:solidFill>
                  <a:srgbClr val="EF9A2E"/>
                </a:solidFill>
                <a:effectLst/>
                <a:latin typeface="Futura Medium"/>
                <a:ea typeface="Futura Medium"/>
                <a:cs typeface="Futura Medium"/>
              </a:rPr>
              <a:t>GOEDE HYGIENE / SCHOONMAAK</a:t>
            </a:r>
          </a:p>
          <a:p>
            <a:r>
              <a:rPr lang="nl" sz="1200" b="0" i="0" strike="noStrike" cap="none" spc="0" baseline="0" dirty="0">
                <a:solidFill>
                  <a:srgbClr val="000000"/>
                </a:solidFill>
                <a:effectLst/>
                <a:latin typeface="Calibri"/>
                <a:ea typeface="Calibri"/>
                <a:cs typeface="Calibri"/>
              </a:rPr>
              <a:t>Het wassen van werkkleding en goed stofzuigen gaat stopophoping op de lange termijn tegen – een schone werkplek is een veilige werkplek</a:t>
            </a:r>
          </a:p>
          <a:p>
            <a:endParaRPr lang="en-US" dirty="0"/>
          </a:p>
        </p:txBody>
      </p:sp>
      <p:sp>
        <p:nvSpPr>
          <p:cNvPr id="28" name="TextBox 27">
            <a:extLst>
              <a:ext uri="{FF2B5EF4-FFF2-40B4-BE49-F238E27FC236}">
                <a16:creationId xmlns:a16="http://schemas.microsoft.com/office/drawing/2014/main" id="{2FB3E759-73AB-024F-93CA-18EDAD7A169E}"/>
              </a:ext>
            </a:extLst>
          </p:cNvPr>
          <p:cNvSpPr txBox="1"/>
          <p:nvPr/>
        </p:nvSpPr>
        <p:spPr>
          <a:xfrm>
            <a:off x="6579514" y="3394767"/>
            <a:ext cx="2134063" cy="1700960"/>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BEHUIZING</a:t>
            </a:r>
          </a:p>
          <a:p>
            <a:pPr>
              <a:spcAft>
                <a:spcPts val="300"/>
              </a:spcAft>
            </a:pPr>
            <a:r>
              <a:rPr lang="nl" sz="1200" b="0" i="0" strike="noStrike" cap="none" spc="0" baseline="0">
                <a:solidFill>
                  <a:srgbClr val="000000"/>
                </a:solidFill>
                <a:effectLst/>
                <a:latin typeface="Calibri"/>
                <a:ea typeface="Calibri"/>
                <a:cs typeface="Calibri"/>
              </a:rPr>
              <a:t>Het uitvoeren van inhaleerbaar kristallijn silicastof productieprocessen in een afgesloten omgeving voorkomt blootstelling aan stof bij de bron</a:t>
            </a:r>
          </a:p>
          <a:p>
            <a:pPr>
              <a:spcAft>
                <a:spcPts val="300"/>
              </a:spcAft>
            </a:pPr>
            <a:endParaRPr lang="en-US"/>
          </a:p>
        </p:txBody>
      </p:sp>
      <p:sp>
        <p:nvSpPr>
          <p:cNvPr id="29" name="TextBox 28">
            <a:extLst>
              <a:ext uri="{FF2B5EF4-FFF2-40B4-BE49-F238E27FC236}">
                <a16:creationId xmlns:a16="http://schemas.microsoft.com/office/drawing/2014/main" id="{77A412B4-051E-3844-A4E0-9781B6360C82}"/>
              </a:ext>
            </a:extLst>
          </p:cNvPr>
          <p:cNvSpPr txBox="1"/>
          <p:nvPr/>
        </p:nvSpPr>
        <p:spPr>
          <a:xfrm>
            <a:off x="6579515" y="4852474"/>
            <a:ext cx="2134063" cy="1517897"/>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AFZUIGING / VENTILATIE</a:t>
            </a:r>
          </a:p>
          <a:p>
            <a:pPr>
              <a:spcAft>
                <a:spcPts val="300"/>
              </a:spcAft>
            </a:pPr>
            <a:r>
              <a:rPr lang="nl" sz="1200" b="0" i="0" strike="noStrike" cap="none" spc="0" baseline="0">
                <a:solidFill>
                  <a:srgbClr val="000000"/>
                </a:solidFill>
                <a:effectLst/>
                <a:latin typeface="Calibri"/>
                <a:ea typeface="Calibri"/>
                <a:cs typeface="Calibri"/>
              </a:rPr>
              <a:t>Het opvangen van inhaleerbaar kristallijn silicastof bij de bron mensen eraan blootgesteld worden en het blijven reinigen van de lucht </a:t>
            </a:r>
          </a:p>
          <a:p>
            <a:endParaRPr lang="en-US"/>
          </a:p>
        </p:txBody>
      </p:sp>
      <p:sp>
        <p:nvSpPr>
          <p:cNvPr id="30" name="TextBox 29">
            <a:extLst>
              <a:ext uri="{FF2B5EF4-FFF2-40B4-BE49-F238E27FC236}">
                <a16:creationId xmlns:a16="http://schemas.microsoft.com/office/drawing/2014/main" id="{88D323DB-E4CF-A549-9820-D7DAFB16948A}"/>
              </a:ext>
            </a:extLst>
          </p:cNvPr>
          <p:cNvSpPr txBox="1"/>
          <p:nvPr/>
        </p:nvSpPr>
        <p:spPr>
          <a:xfrm>
            <a:off x="9787266" y="3131928"/>
            <a:ext cx="2134062" cy="1845884"/>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BESCHERMINGSMIDDELEN</a:t>
            </a:r>
          </a:p>
          <a:p>
            <a:r>
              <a:rPr lang="nl" sz="1200" b="0" i="0" strike="noStrike" cap="none" spc="0" baseline="0">
                <a:solidFill>
                  <a:srgbClr val="000000"/>
                </a:solidFill>
                <a:effectLst/>
                <a:latin typeface="Calibri"/>
                <a:ea typeface="Calibri"/>
                <a:cs typeface="Calibri"/>
              </a:rPr>
              <a:t>Persoonlijke beschermingsmiddelen (zoals gezichtsmaskers) beschermen werknemers tegen stof als andere maatregelen niet voldoende zijn om de risico’s te beperken</a:t>
            </a:r>
          </a:p>
          <a:p>
            <a:endParaRPr lang="en-US"/>
          </a:p>
        </p:txBody>
      </p:sp>
      <p:sp>
        <p:nvSpPr>
          <p:cNvPr id="31" name="TextBox 30">
            <a:extLst>
              <a:ext uri="{FF2B5EF4-FFF2-40B4-BE49-F238E27FC236}">
                <a16:creationId xmlns:a16="http://schemas.microsoft.com/office/drawing/2014/main" id="{2834BA1B-4C7F-234E-8E9A-C295F5253FB8}"/>
              </a:ext>
            </a:extLst>
          </p:cNvPr>
          <p:cNvSpPr txBox="1"/>
          <p:nvPr/>
        </p:nvSpPr>
        <p:spPr>
          <a:xfrm>
            <a:off x="9787266" y="1679231"/>
            <a:ext cx="2134062" cy="1517896"/>
          </a:xfrm>
          <a:prstGeom prst="rect">
            <a:avLst/>
          </a:prstGeom>
          <a:noFill/>
        </p:spPr>
        <p:txBody>
          <a:bodyPr wrap="square" rtlCol="0">
            <a:spAutoFit/>
          </a:bodyPr>
          <a:lstStyle/>
          <a:p>
            <a:pPr>
              <a:spcAft>
                <a:spcPts val="300"/>
              </a:spcAft>
            </a:pPr>
            <a:r>
              <a:rPr lang="nl" sz="1050" b="1" i="0" strike="noStrike" cap="none" spc="50" baseline="0">
                <a:solidFill>
                  <a:srgbClr val="EF9A2E"/>
                </a:solidFill>
                <a:effectLst/>
                <a:latin typeface="Futura Medium"/>
                <a:ea typeface="Futura Medium"/>
                <a:cs typeface="Futura Medium"/>
              </a:rPr>
              <a:t>WATER</a:t>
            </a:r>
          </a:p>
          <a:p>
            <a:pPr>
              <a:spcAft>
                <a:spcPts val="300"/>
              </a:spcAft>
            </a:pPr>
            <a:r>
              <a:rPr lang="nl" sz="1200" b="0" i="0" strike="noStrike" cap="none" spc="0" baseline="0">
                <a:solidFill>
                  <a:srgbClr val="000000"/>
                </a:solidFill>
                <a:effectLst/>
                <a:latin typeface="Calibri"/>
                <a:ea typeface="Calibri"/>
                <a:cs typeface="Calibri"/>
              </a:rPr>
              <a:t>Door de processen vochtig te houden, beperken we het rondwaaien van stof. Stofdeeltjes worden als het ware gevangen door het water</a:t>
            </a:r>
          </a:p>
          <a:p>
            <a:pPr>
              <a:spcAft>
                <a:spcPts val="300"/>
              </a:spcAft>
            </a:pPr>
            <a:endParaRPr lang="en-US"/>
          </a:p>
        </p:txBody>
      </p:sp>
    </p:spTree>
    <p:extLst>
      <p:ext uri="{BB962C8B-B14F-4D97-AF65-F5344CB8AC3E}">
        <p14:creationId xmlns:p14="http://schemas.microsoft.com/office/powerpoint/2010/main" val="23537951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8393A7-7F64-45CE-B402-5FAFC6475E47}"/>
              </a:ext>
            </a:extLst>
          </p:cNvPr>
          <p:cNvSpPr>
            <a:spLocks noGrp="1"/>
          </p:cNvSpPr>
          <p:nvPr>
            <p:ph type="body" sz="quarter" idx="10"/>
          </p:nvPr>
        </p:nvSpPr>
        <p:spPr>
          <a:xfrm>
            <a:off x="777245" y="1616076"/>
            <a:ext cx="5453623" cy="850900"/>
          </a:xfrm>
        </p:spPr>
        <p:txBody>
          <a:bodyPr/>
          <a:lstStyle/>
          <a:p>
            <a:pPr>
              <a:lnSpc>
                <a:spcPct val="100000"/>
              </a:lnSpc>
            </a:pPr>
            <a:r>
              <a:rPr lang="nl" sz="2800" b="1" i="0" strike="noStrike" cap="none" spc="0" baseline="0">
                <a:solidFill>
                  <a:srgbClr val="F6A317"/>
                </a:solidFill>
                <a:effectLst/>
                <a:latin typeface="Helvetica"/>
                <a:ea typeface="Helvetica"/>
                <a:cs typeface="Helvetica"/>
              </a:rPr>
              <a:t>DE RISICO’S VAN DEZE ACTIVITEIT</a:t>
            </a:r>
          </a:p>
        </p:txBody>
      </p:sp>
      <p:sp>
        <p:nvSpPr>
          <p:cNvPr id="3" name="Text Placeholder 2">
            <a:extLst>
              <a:ext uri="{FF2B5EF4-FFF2-40B4-BE49-F238E27FC236}">
                <a16:creationId xmlns:a16="http://schemas.microsoft.com/office/drawing/2014/main" id="{2A7895A4-A370-4F49-96A1-B01D9EBAEF69}"/>
              </a:ext>
            </a:extLst>
          </p:cNvPr>
          <p:cNvSpPr>
            <a:spLocks noGrp="1"/>
          </p:cNvSpPr>
          <p:nvPr>
            <p:ph type="body" sz="quarter" idx="11"/>
          </p:nvPr>
        </p:nvSpPr>
        <p:spPr>
          <a:xfrm>
            <a:off x="777244" y="2677432"/>
            <a:ext cx="6334756" cy="2938988"/>
          </a:xfrm>
        </p:spPr>
        <p:txBody>
          <a:bodyPr anchor="t"/>
          <a:lstStyle/>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Het goed functioneren van de apparatuur is essentieel om ons goed te beschermen tegen inhaleerbaar kristallijn silicastof. </a:t>
            </a:r>
          </a:p>
          <a:p>
            <a:pPr marL="342900" indent="-34290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Langdurige blootstelling aan grote hoeveelheden inhaleerbaar kristallijn silicastof kan longziektes veroorzaken</a:t>
            </a:r>
          </a:p>
          <a:p>
            <a:pPr>
              <a:lnSpc>
                <a:spcPts val="2200"/>
              </a:lnSpc>
            </a:pPr>
            <a:r>
              <a:rPr lang="nl" sz="1700" b="0" i="0" strike="noStrike" cap="none" spc="0" baseline="0" dirty="0">
                <a:solidFill>
                  <a:srgbClr val="000000"/>
                </a:solidFill>
                <a:effectLst/>
                <a:latin typeface="Helvetica"/>
                <a:ea typeface="Helvetica"/>
                <a:cs typeface="Helvetica"/>
              </a:rPr>
              <a:t>Het is belangrijk dat we onszelf dagelijks beschermen tegen blootstelling aan stof. </a:t>
            </a:r>
          </a:p>
          <a:p>
            <a:pPr>
              <a:lnSpc>
                <a:spcPts val="2200"/>
              </a:lnSpc>
            </a:pPr>
            <a:r>
              <a:rPr lang="nl" sz="1700" b="0" i="0" strike="noStrike" cap="none" spc="0" baseline="0" dirty="0">
                <a:solidFill>
                  <a:srgbClr val="000000"/>
                </a:solidFill>
                <a:effectLst/>
                <a:latin typeface="Helvetica"/>
                <a:ea typeface="Helvetica"/>
                <a:cs typeface="Helvetica"/>
              </a:rPr>
              <a:t>Door de juiste voorschriften op te volgen, beschermen we onze gezondheid voor de toekomst. </a:t>
            </a:r>
          </a:p>
          <a:p>
            <a:pPr>
              <a:lnSpc>
                <a:spcPts val="2200"/>
              </a:lnSpc>
            </a:pPr>
            <a:r>
              <a:rPr lang="nl" sz="1700" b="0" i="0" strike="noStrike" cap="none" spc="0" baseline="0" dirty="0">
                <a:solidFill>
                  <a:srgbClr val="000000"/>
                </a:solidFill>
                <a:effectLst/>
                <a:latin typeface="Helvetica"/>
                <a:ea typeface="Helvetica"/>
                <a:cs typeface="Helvetica"/>
              </a:rPr>
              <a:t>Hoe ga jij je pensioen doorbrengen? </a:t>
            </a:r>
          </a:p>
        </p:txBody>
      </p:sp>
      <p:pic>
        <p:nvPicPr>
          <p:cNvPr id="7" name="Picture Placeholder 6" descr="A picture containing person, indoor, bed, room&#10;&#10;Description automatically generated">
            <a:extLst>
              <a:ext uri="{FF2B5EF4-FFF2-40B4-BE49-F238E27FC236}">
                <a16:creationId xmlns:a16="http://schemas.microsoft.com/office/drawing/2014/main" id="{BA704F38-E57F-2E4E-A8BF-5B64C4690C37}"/>
              </a:ext>
            </a:extLst>
          </p:cNvPr>
          <p:cNvPicPr>
            <a:picLocks noChangeAspect="1"/>
          </p:cNvPicPr>
          <p:nvPr/>
        </p:nvPicPr>
        <p:blipFill>
          <a:blip r:embed="rId3" cstate="print">
            <a:extLst>
              <a:ext uri="{28A0092B-C50C-407E-A947-70E740481C1C}">
                <a14:useLocalDpi xmlns:a14="http://schemas.microsoft.com/office/drawing/2010/main"/>
              </a:ext>
            </a:extLst>
          </a:blip>
          <a:srcRect l="8011" t="31627" r="13491" b="1053"/>
          <a:stretch>
            <a:fillRect/>
          </a:stretch>
        </p:blipFill>
        <p:spPr>
          <a:xfrm>
            <a:off x="7586308" y="1742972"/>
            <a:ext cx="3548990" cy="2029091"/>
          </a:xfrm>
          <a:prstGeom prst="rect">
            <a:avLst/>
          </a:prstGeom>
        </p:spPr>
      </p:pic>
      <p:pic>
        <p:nvPicPr>
          <p:cNvPr id="8" name="Picture 7" descr="A young child riding a wave on a surfboard in the ocean&#10;&#10;Description automatically generated">
            <a:extLst>
              <a:ext uri="{FF2B5EF4-FFF2-40B4-BE49-F238E27FC236}">
                <a16:creationId xmlns:a16="http://schemas.microsoft.com/office/drawing/2014/main" id="{63B6737F-C3B8-364D-918F-31EF626CFF0F}"/>
              </a:ext>
            </a:extLst>
          </p:cNvPr>
          <p:cNvPicPr>
            <a:picLocks noChangeAspect="1"/>
          </p:cNvPicPr>
          <p:nvPr/>
        </p:nvPicPr>
        <p:blipFill>
          <a:blip r:embed="rId4" cstate="print">
            <a:extLst>
              <a:ext uri="{28A0092B-C50C-407E-A947-70E740481C1C}">
                <a14:useLocalDpi xmlns:a14="http://schemas.microsoft.com/office/drawing/2010/main"/>
              </a:ext>
            </a:extLst>
          </a:blip>
          <a:srcRect l="30771" t="34278" r="13784" b="18172"/>
          <a:stretch>
            <a:fillRect/>
          </a:stretch>
        </p:blipFill>
        <p:spPr>
          <a:xfrm>
            <a:off x="7589170" y="3976608"/>
            <a:ext cx="3606232" cy="2061818"/>
          </a:xfrm>
          <a:prstGeom prst="rect">
            <a:avLst/>
          </a:prstGeom>
        </p:spPr>
      </p:pic>
    </p:spTree>
    <p:extLst>
      <p:ext uri="{BB962C8B-B14F-4D97-AF65-F5344CB8AC3E}">
        <p14:creationId xmlns:p14="http://schemas.microsoft.com/office/powerpoint/2010/main" val="12771731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55B4C7-974C-0A45-94F6-3C96FA413824}"/>
              </a:ext>
            </a:extLst>
          </p:cNvPr>
          <p:cNvSpPr>
            <a:spLocks noGrp="1"/>
          </p:cNvSpPr>
          <p:nvPr>
            <p:ph type="body" sz="quarter" idx="10"/>
          </p:nvPr>
        </p:nvSpPr>
        <p:spPr>
          <a:xfrm>
            <a:off x="777244" y="1640901"/>
            <a:ext cx="5580013" cy="850900"/>
          </a:xfrm>
        </p:spPr>
        <p:txBody>
          <a:bodyPr/>
          <a:lstStyle/>
          <a:p>
            <a:pPr>
              <a:lnSpc>
                <a:spcPct val="100000"/>
              </a:lnSpc>
            </a:pPr>
            <a:r>
              <a:rPr lang="nl" sz="2800" b="1" i="0" strike="noStrike" cap="none" spc="0" baseline="0" dirty="0">
                <a:solidFill>
                  <a:srgbClr val="F6A317"/>
                </a:solidFill>
                <a:effectLst/>
                <a:latin typeface="Helvetica"/>
                <a:ea typeface="Helvetica"/>
                <a:cs typeface="Helvetica"/>
              </a:rPr>
              <a:t>ZO VERMINDEREN GESLOTEN SYSTEMEN HET RISICO OP BLOOTSTELLING AAN INHALEERBAAR KRISTALLIJN SILICASTOF</a:t>
            </a:r>
          </a:p>
        </p:txBody>
      </p:sp>
      <p:sp>
        <p:nvSpPr>
          <p:cNvPr id="3" name="Text Placeholder 2">
            <a:extLst>
              <a:ext uri="{FF2B5EF4-FFF2-40B4-BE49-F238E27FC236}">
                <a16:creationId xmlns:a16="http://schemas.microsoft.com/office/drawing/2014/main" id="{9666E92B-4C70-7D46-AF9D-9EEB0081A31F}"/>
              </a:ext>
            </a:extLst>
          </p:cNvPr>
          <p:cNvSpPr>
            <a:spLocks noGrp="1"/>
          </p:cNvSpPr>
          <p:nvPr>
            <p:ph type="body" sz="quarter" idx="11"/>
          </p:nvPr>
        </p:nvSpPr>
        <p:spPr>
          <a:xfrm>
            <a:off x="777243" y="3991430"/>
            <a:ext cx="5681614" cy="1475507"/>
          </a:xfrm>
        </p:spPr>
        <p:txBody>
          <a:bodyPr/>
          <a:lstStyle/>
          <a:p>
            <a:pPr>
              <a:lnSpc>
                <a:spcPts val="2200"/>
              </a:lnSpc>
              <a:spcBef>
                <a:spcPts val="600"/>
              </a:spcBef>
            </a:pPr>
            <a:r>
              <a:rPr lang="nl" sz="1700" b="0" i="0" strike="noStrike" cap="none" spc="0" baseline="0" dirty="0">
                <a:solidFill>
                  <a:srgbClr val="000000"/>
                </a:solidFill>
                <a:effectLst/>
                <a:latin typeface="Helvetica"/>
                <a:ea typeface="Helvetica"/>
                <a:cs typeface="Helvetica"/>
              </a:rPr>
              <a:t>Gesloten systemen zijn de meest effectieve technische maatregelen voor stofbeheersing. Enkele voordelen zijn: </a:t>
            </a:r>
          </a:p>
          <a:p>
            <a:pPr marL="342900" indent="-342900">
              <a:lnSpc>
                <a:spcPts val="2200"/>
              </a:lnSpc>
              <a:spcBef>
                <a:spcPts val="6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Verminderde/geen blootstelling aan stof </a:t>
            </a:r>
          </a:p>
          <a:p>
            <a:pPr marL="342900" indent="-342900">
              <a:lnSpc>
                <a:spcPts val="2200"/>
              </a:lnSpc>
              <a:spcBef>
                <a:spcPts val="6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Snel en kosteneffectieef transport van materialen</a:t>
            </a:r>
          </a:p>
          <a:p>
            <a:pPr marL="342900" indent="-342900">
              <a:lnSpc>
                <a:spcPts val="2200"/>
              </a:lnSpc>
              <a:spcBef>
                <a:spcPts val="600"/>
              </a:spcBef>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Beperkt risico op menselijke fouten en letsel</a:t>
            </a:r>
          </a:p>
        </p:txBody>
      </p:sp>
      <p:pic>
        <p:nvPicPr>
          <p:cNvPr id="6" name="Picture Placeholder 5">
            <a:extLst>
              <a:ext uri="{FF2B5EF4-FFF2-40B4-BE49-F238E27FC236}">
                <a16:creationId xmlns:a16="http://schemas.microsoft.com/office/drawing/2014/main" id="{8A3A9C2B-033E-8F42-A4DC-38ED6BDE2ABC}"/>
              </a:ext>
            </a:extLst>
          </p:cNvPr>
          <p:cNvPicPr>
            <a:picLocks noGrp="1" noChangeAspect="1"/>
          </p:cNvPicPr>
          <p:nvPr>
            <p:ph type="pic" sz="quarter" idx="12"/>
          </p:nvPr>
        </p:nvPicPr>
        <p:blipFill>
          <a:blip r:embed="rId3" cstate="print">
            <a:extLst>
              <a:ext uri="{28A0092B-C50C-407E-A947-70E740481C1C}">
                <a14:useLocalDpi xmlns:a14="http://schemas.microsoft.com/office/drawing/2010/main"/>
              </a:ext>
            </a:extLst>
          </a:blip>
          <a:srcRect l="7463" t="3" r="14071" b="-3"/>
          <a:stretch>
            <a:fillRect/>
          </a:stretch>
        </p:blipFill>
        <p:spPr>
          <a:xfrm>
            <a:off x="6592888" y="1608138"/>
            <a:ext cx="5224462" cy="4437062"/>
          </a:xfrm>
          <a:prstGeom prst="rect">
            <a:avLst/>
          </a:prstGeom>
        </p:spPr>
      </p:pic>
    </p:spTree>
    <p:extLst>
      <p:ext uri="{BB962C8B-B14F-4D97-AF65-F5344CB8AC3E}">
        <p14:creationId xmlns:p14="http://schemas.microsoft.com/office/powerpoint/2010/main" val="290652838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1CC3005-B84F-6E48-A25C-EC6DF710A603}"/>
              </a:ext>
            </a:extLst>
          </p:cNvPr>
          <p:cNvSpPr>
            <a:spLocks noGrp="1"/>
          </p:cNvSpPr>
          <p:nvPr>
            <p:ph type="body" sz="quarter" idx="10"/>
          </p:nvPr>
        </p:nvSpPr>
        <p:spPr/>
        <p:txBody>
          <a:bodyPr/>
          <a:lstStyle/>
          <a:p>
            <a:pPr>
              <a:lnSpc>
                <a:spcPct val="100000"/>
              </a:lnSpc>
            </a:pPr>
            <a:r>
              <a:rPr lang="nl" sz="2800" b="1" i="0" strike="noStrike" cap="none" spc="0" baseline="0">
                <a:solidFill>
                  <a:srgbClr val="F6A317"/>
                </a:solidFill>
                <a:effectLst/>
                <a:latin typeface="Helvetica"/>
                <a:ea typeface="Helvetica"/>
                <a:cs typeface="Helvetica"/>
              </a:rPr>
              <a:t>TYPES AFGESLOTEN TRANSPORTSYSTEMEN</a:t>
            </a:r>
          </a:p>
        </p:txBody>
      </p:sp>
      <p:sp>
        <p:nvSpPr>
          <p:cNvPr id="3" name="Text Placeholder 2">
            <a:extLst>
              <a:ext uri="{FF2B5EF4-FFF2-40B4-BE49-F238E27FC236}">
                <a16:creationId xmlns:a16="http://schemas.microsoft.com/office/drawing/2014/main" id="{7AFFB282-63D6-EC49-91AD-2BAFD1F5B51F}"/>
              </a:ext>
            </a:extLst>
          </p:cNvPr>
          <p:cNvSpPr>
            <a:spLocks noGrp="1"/>
          </p:cNvSpPr>
          <p:nvPr>
            <p:ph type="body" sz="quarter" idx="11"/>
          </p:nvPr>
        </p:nvSpPr>
        <p:spPr>
          <a:xfrm>
            <a:off x="777243" y="2841171"/>
            <a:ext cx="5453624" cy="3203874"/>
          </a:xfrm>
        </p:spPr>
        <p:txBody>
          <a:bodyPr/>
          <a:lstStyle/>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Schroeftransporteurs</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Lopende banden</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Emmerliften</a:t>
            </a:r>
          </a:p>
          <a:p>
            <a:pPr marL="285750" indent="-285750">
              <a:lnSpc>
                <a:spcPts val="2200"/>
              </a:lnSpc>
              <a:buFont typeface="Arial" panose="020B0604020202020204" pitchFamily="34" charset="0"/>
              <a:buChar char="•"/>
            </a:pPr>
            <a:r>
              <a:rPr lang="nl" sz="1700" b="0" i="0" strike="noStrike" cap="none" spc="0" baseline="0" dirty="0">
                <a:solidFill>
                  <a:srgbClr val="000000"/>
                </a:solidFill>
                <a:effectLst/>
                <a:latin typeface="Helvetica"/>
                <a:ea typeface="Helvetica"/>
                <a:cs typeface="Helvetica"/>
              </a:rPr>
              <a:t>Trilaanvoersystemen</a:t>
            </a:r>
          </a:p>
          <a:p>
            <a:pPr marL="285750" indent="-285750">
              <a:lnSpc>
                <a:spcPts val="2200"/>
              </a:lnSpc>
              <a:buFont typeface="Arial" panose="020B0604020202020204" pitchFamily="34" charset="0"/>
              <a:buChar char="•"/>
            </a:pPr>
            <a:r>
              <a:rPr lang="nl" sz="1700" b="0" i="0" strike="noStrike" cap="none" spc="0" baseline="0" dirty="0">
                <a:solidFill>
                  <a:srgbClr val="FF0000"/>
                </a:solidFill>
                <a:effectLst/>
                <a:latin typeface="Helvetica"/>
                <a:ea typeface="Helvetica"/>
                <a:cs typeface="Helvetica"/>
              </a:rPr>
              <a:t>Tekst voor trainer – Voeg een afbeelding en informatie toe over transportsystemen die specifiek zijn voor jouw werkcontext (indien van toepassing) </a:t>
            </a:r>
          </a:p>
        </p:txBody>
      </p:sp>
      <p:pic>
        <p:nvPicPr>
          <p:cNvPr id="5" name="Picture Placeholder 4">
            <a:extLst>
              <a:ext uri="{FF2B5EF4-FFF2-40B4-BE49-F238E27FC236}">
                <a16:creationId xmlns:a16="http://schemas.microsoft.com/office/drawing/2014/main" id="{97FB4EDE-284D-A04F-BE2E-A5D3E2F03682}"/>
              </a:ext>
            </a:extLst>
          </p:cNvPr>
          <p:cNvPicPr>
            <a:picLocks noGrp="1" noChangeAspect="1"/>
          </p:cNvPicPr>
          <p:nvPr>
            <p:ph type="pic" sz="quarter" idx="12"/>
          </p:nvPr>
        </p:nvPicPr>
        <p:blipFill>
          <a:blip r:embed="rId3"/>
          <a:srcRect l="10751" r="10751"/>
          <a:stretch>
            <a:fillRect/>
          </a:stretch>
        </p:blipFill>
        <p:spPr>
          <a:prstGeom prst="rect">
            <a:avLst/>
          </a:prstGeom>
        </p:spPr>
      </p:pic>
    </p:spTree>
    <p:extLst>
      <p:ext uri="{BB962C8B-B14F-4D97-AF65-F5344CB8AC3E}">
        <p14:creationId xmlns:p14="http://schemas.microsoft.com/office/powerpoint/2010/main" val="4987201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C7B79F-A549-D34A-B351-A94C89AF8B0F}"/>
              </a:ext>
            </a:extLst>
          </p:cNvPr>
          <p:cNvSpPr>
            <a:spLocks noGrp="1"/>
          </p:cNvSpPr>
          <p:nvPr>
            <p:ph type="body" sz="quarter" idx="10"/>
          </p:nvPr>
        </p:nvSpPr>
        <p:spPr>
          <a:xfrm>
            <a:off x="777244" y="1640901"/>
            <a:ext cx="7387042" cy="850900"/>
          </a:xfrm>
        </p:spPr>
        <p:txBody>
          <a:bodyPr anchor="t"/>
          <a:lstStyle/>
          <a:p>
            <a:pPr>
              <a:lnSpc>
                <a:spcPct val="100000"/>
              </a:lnSpc>
            </a:pPr>
            <a:r>
              <a:rPr lang="nl" sz="2800" b="1" i="0" strike="noStrike" cap="none" spc="0" baseline="0" dirty="0">
                <a:solidFill>
                  <a:srgbClr val="F6A317"/>
                </a:solidFill>
                <a:effectLst/>
                <a:latin typeface="Helvetica"/>
                <a:ea typeface="Helvetica"/>
                <a:cs typeface="Helvetica"/>
              </a:rPr>
              <a:t>DO’S EN DON’TS BIJ AFGESLOTEN HANDLINGSYSTEMEN</a:t>
            </a:r>
          </a:p>
        </p:txBody>
      </p:sp>
      <p:sp>
        <p:nvSpPr>
          <p:cNvPr id="3" name="Text Placeholder 2">
            <a:extLst>
              <a:ext uri="{FF2B5EF4-FFF2-40B4-BE49-F238E27FC236}">
                <a16:creationId xmlns:a16="http://schemas.microsoft.com/office/drawing/2014/main" id="{D02FD246-F495-D545-93DD-1087536EA9F3}"/>
              </a:ext>
            </a:extLst>
          </p:cNvPr>
          <p:cNvSpPr>
            <a:spLocks noGrp="1"/>
          </p:cNvSpPr>
          <p:nvPr>
            <p:ph type="body" sz="quarter" idx="11"/>
          </p:nvPr>
        </p:nvSpPr>
        <p:spPr>
          <a:xfrm>
            <a:off x="786573" y="2591234"/>
            <a:ext cx="11056382" cy="3230407"/>
          </a:xfrm>
        </p:spPr>
        <p:txBody>
          <a:bodyPr/>
          <a:lstStyle/>
          <a:p>
            <a:pPr>
              <a:spcBef>
                <a:spcPts val="800"/>
              </a:spcBef>
            </a:pPr>
            <a:r>
              <a:rPr lang="nl" sz="1600" b="1" i="0" strike="noStrike" cap="none" spc="0" baseline="0" dirty="0">
                <a:solidFill>
                  <a:srgbClr val="000000"/>
                </a:solidFill>
                <a:effectLst/>
                <a:latin typeface="Helvetica"/>
                <a:ea typeface="Helvetica"/>
                <a:cs typeface="Helvetica"/>
              </a:rPr>
              <a:t>DO</a:t>
            </a:r>
          </a:p>
          <a:p>
            <a:pPr marL="285750" indent="-285750">
              <a:spcBef>
                <a:spcPts val="800"/>
              </a:spcBef>
              <a:buSzPct val="85000"/>
              <a:buFont typeface=".Apple Color Emoji UI"/>
              <a:buChar char="✅"/>
            </a:pPr>
            <a:r>
              <a:rPr lang="nl" sz="1600" b="0" i="0" strike="noStrike" cap="none" spc="0" baseline="0" dirty="0">
                <a:solidFill>
                  <a:srgbClr val="000000"/>
                </a:solidFill>
                <a:effectLst/>
                <a:latin typeface="Helvetica"/>
                <a:ea typeface="Helvetica"/>
                <a:cs typeface="Helvetica"/>
              </a:rPr>
              <a:t>Controleer het systeem op zichtbare sporen van schade, met name de plekken die gevoelig zijn voor slijtage </a:t>
            </a:r>
          </a:p>
          <a:p>
            <a:pPr marL="285750" indent="-285750">
              <a:spcBef>
                <a:spcPts val="800"/>
              </a:spcBef>
              <a:buSzPct val="85000"/>
              <a:buFont typeface=".Apple Color Emoji UI"/>
              <a:buChar char="✅"/>
            </a:pPr>
            <a:r>
              <a:rPr lang="nl" sz="1600" b="0" i="0" strike="noStrike" cap="none" spc="0" baseline="0" dirty="0">
                <a:solidFill>
                  <a:srgbClr val="000000"/>
                </a:solidFill>
                <a:effectLst/>
                <a:latin typeface="Helvetica"/>
                <a:ea typeface="Helvetica"/>
                <a:cs typeface="Helvetica"/>
              </a:rPr>
              <a:t>Verwijder eventueel gemorst/gelekt materiaal direct door het weg te zuigen of nat te maken </a:t>
            </a:r>
          </a:p>
          <a:p>
            <a:pPr marL="285750" indent="-285750">
              <a:spcBef>
                <a:spcPts val="800"/>
              </a:spcBef>
              <a:buSzPct val="85000"/>
              <a:buFont typeface=".Apple Color Emoji UI"/>
              <a:buChar char="✅"/>
            </a:pPr>
            <a:r>
              <a:rPr lang="nl" sz="1600" b="0" i="0" strike="noStrike" cap="none" spc="0" baseline="0" dirty="0">
                <a:solidFill>
                  <a:srgbClr val="000000"/>
                </a:solidFill>
                <a:effectLst/>
                <a:latin typeface="Helvetica"/>
                <a:ea typeface="Helvetica"/>
                <a:cs typeface="Helvetica"/>
              </a:rPr>
              <a:t>Controleer de status van de reinigingsapparatuur voor de transportband en maak aanpassingen indien nodig</a:t>
            </a:r>
          </a:p>
          <a:p>
            <a:pPr marL="285750" indent="-285750">
              <a:spcBef>
                <a:spcPts val="800"/>
              </a:spcBef>
              <a:buSzPct val="85000"/>
              <a:buFont typeface=".Apple Color Emoji UI"/>
              <a:buChar char="✅"/>
            </a:pPr>
            <a:r>
              <a:rPr lang="nl" sz="1600" b="0" i="0" strike="noStrike" cap="none" spc="0" baseline="0" dirty="0">
                <a:solidFill>
                  <a:srgbClr val="000000"/>
                </a:solidFill>
                <a:effectLst/>
                <a:latin typeface="Helvetica"/>
                <a:ea typeface="Helvetica"/>
                <a:cs typeface="Helvetica"/>
              </a:rPr>
              <a:t>Informeer de manager over potentiële lekkages/problemen</a:t>
            </a:r>
          </a:p>
          <a:p>
            <a:pPr marL="285750" indent="-285750">
              <a:spcBef>
                <a:spcPts val="800"/>
              </a:spcBef>
              <a:spcAft>
                <a:spcPts val="1000"/>
              </a:spcAft>
              <a:buSzPct val="85000"/>
              <a:buFont typeface=".Apple Color Emoji UI"/>
              <a:buChar char="✅"/>
            </a:pPr>
            <a:r>
              <a:rPr lang="nl" sz="1600" b="0" i="0" strike="noStrike" cap="none" spc="0" baseline="0" dirty="0">
                <a:solidFill>
                  <a:srgbClr val="000000"/>
                </a:solidFill>
                <a:effectLst/>
                <a:latin typeface="Helvetica"/>
                <a:ea typeface="Helvetica"/>
                <a:cs typeface="Helvetica"/>
              </a:rPr>
              <a:t>Bereid je voor op problematische situaties. Onderzoek bijvoorbeeld wat een veilige manier is om blokkades weg te werken</a:t>
            </a:r>
          </a:p>
          <a:p>
            <a:pPr>
              <a:spcBef>
                <a:spcPts val="800"/>
              </a:spcBef>
              <a:buSzPct val="85000"/>
            </a:pPr>
            <a:r>
              <a:rPr lang="nl" sz="1600" b="1" i="0" strike="noStrike" cap="none" spc="0" baseline="0" dirty="0">
                <a:solidFill>
                  <a:srgbClr val="000000"/>
                </a:solidFill>
                <a:effectLst/>
                <a:latin typeface="Helvetica"/>
                <a:ea typeface="Helvetica"/>
                <a:cs typeface="Helvetica"/>
              </a:rPr>
              <a:t>DON’T</a:t>
            </a:r>
          </a:p>
          <a:p>
            <a:pPr marL="285750" indent="-285750">
              <a:spcBef>
                <a:spcPts val="800"/>
              </a:spcBef>
              <a:buSzPct val="85000"/>
              <a:buFont typeface=".Apple Color Emoji UI"/>
              <a:buChar char="❌"/>
            </a:pPr>
            <a:r>
              <a:rPr lang="nl" sz="1600" b="0" i="0" strike="noStrike" cap="none" spc="0" baseline="0" dirty="0">
                <a:solidFill>
                  <a:srgbClr val="000000"/>
                </a:solidFill>
                <a:effectLst/>
                <a:latin typeface="Helvetica"/>
                <a:ea typeface="Helvetica"/>
                <a:cs typeface="Helvetica"/>
              </a:rPr>
              <a:t>Overbelast de handlingsystemen niet met materialen</a:t>
            </a:r>
          </a:p>
          <a:p>
            <a:pPr marL="285750" indent="-285750">
              <a:spcBef>
                <a:spcPts val="800"/>
              </a:spcBef>
              <a:buSzPct val="85000"/>
              <a:buFont typeface=".Apple Color Emoji UI"/>
              <a:buChar char="❌"/>
            </a:pPr>
            <a:r>
              <a:rPr lang="nl" sz="1600" b="0" i="0" strike="noStrike" cap="none" spc="0" baseline="0" dirty="0">
                <a:solidFill>
                  <a:srgbClr val="000000"/>
                </a:solidFill>
                <a:effectLst/>
                <a:latin typeface="Helvetica"/>
                <a:ea typeface="Helvetica"/>
                <a:cs typeface="Helvetica"/>
              </a:rPr>
              <a:t>Vervoer geen objecten die niet bedoeld zijn voor het afgesloten systeem </a:t>
            </a:r>
          </a:p>
          <a:p>
            <a:pPr marL="285750" indent="-285750">
              <a:spcBef>
                <a:spcPts val="800"/>
              </a:spcBef>
              <a:buSzPct val="85000"/>
              <a:buFont typeface=".Apple Color Emoji UI"/>
              <a:buChar char="❌"/>
            </a:pPr>
            <a:r>
              <a:rPr lang="nl" sz="1600" b="0" i="0" strike="noStrike" cap="none" spc="0" baseline="0" dirty="0">
                <a:solidFill>
                  <a:srgbClr val="000000"/>
                </a:solidFill>
                <a:effectLst/>
                <a:latin typeface="Helvetica"/>
                <a:ea typeface="Helvetica"/>
                <a:cs typeface="Helvetica"/>
              </a:rPr>
              <a:t>Breng geen ongeautoriseerde wijzigingen aan in het systeem. Schakel geen competente specialist in. </a:t>
            </a:r>
          </a:p>
          <a:p>
            <a:pPr marL="285750" indent="-285750">
              <a:spcBef>
                <a:spcPts val="800"/>
              </a:spcBef>
              <a:buSzPct val="85000"/>
              <a:buFont typeface=".Apple Color Emoji UI"/>
              <a:buChar char="✅"/>
            </a:pPr>
            <a:endParaRPr lang="en-US" dirty="0"/>
          </a:p>
        </p:txBody>
      </p:sp>
    </p:spTree>
    <p:extLst>
      <p:ext uri="{BB962C8B-B14F-4D97-AF65-F5344CB8AC3E}">
        <p14:creationId xmlns:p14="http://schemas.microsoft.com/office/powerpoint/2010/main" val="29244819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17.10.31"/>
  <p:tag name="AS_TITLE" val="Aspose.Slides for Java"/>
  <p:tag name="AS_VERSION" val="17.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PSI Training topic template v1 JF" id="{5EA84160-1248-B945-96E8-C19FFB39C2BD}" vid="{0058E9A8-62BA-8D4E-905C-CEA1055CCE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8D432CE7244B409A76C38E51B114B2" ma:contentTypeVersion="22" ma:contentTypeDescription="Create a new document." ma:contentTypeScope="" ma:versionID="3b65d00cb17ade1f87e587b146520326">
  <xsd:schema xmlns:xsd="http://www.w3.org/2001/XMLSchema" xmlns:xs="http://www.w3.org/2001/XMLSchema" xmlns:p="http://schemas.microsoft.com/office/2006/metadata/properties" xmlns:ns2="6d9d7403-2d8c-4818-ae25-2c5629bc7330" xmlns:ns3="d8ecf516-e360-4672-81b9-68723bedb71f" targetNamespace="http://schemas.microsoft.com/office/2006/metadata/properties" ma:root="true" ma:fieldsID="5c659a0f85073eddfcef942c3a4ea0a4" ns2:_="" ns3:_="">
    <xsd:import namespace="6d9d7403-2d8c-4818-ae25-2c5629bc7330"/>
    <xsd:import namespace="d8ecf516-e360-4672-81b9-68723bedb7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9d7403-2d8c-4818-ae25-2c5629bc73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7db71fa-6225-4e5d-8d04-885ce7d924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ecf516-e360-4672-81b9-68723bedb71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f5be016-a4e9-4ae4-99b5-de5d8d170bf1}" ma:internalName="TaxCatchAll" ma:showField="CatchAllData" ma:web="d8ecf516-e360-4672-81b9-68723bedb7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8ecf516-e360-4672-81b9-68723bedb71f" xsi:nil="true"/>
    <lcf76f155ced4ddcb4097134ff3c332f xmlns="6d9d7403-2d8c-4818-ae25-2c5629bc733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4A6F53-3140-448C-9DA9-A09A99F3AD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9d7403-2d8c-4818-ae25-2c5629bc7330"/>
    <ds:schemaRef ds:uri="d8ecf516-e360-4672-81b9-68723bedb7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E9D9CC3-1A92-450F-A475-EF23AF4BCF49}">
  <ds:schemaRefs>
    <ds:schemaRef ds:uri="http://schemas.microsoft.com/sharepoint/v3/contenttype/forms"/>
  </ds:schemaRefs>
</ds:datastoreItem>
</file>

<file path=customXml/itemProps3.xml><?xml version="1.0" encoding="utf-8"?>
<ds:datastoreItem xmlns:ds="http://schemas.openxmlformats.org/officeDocument/2006/customXml" ds:itemID="{7D545FEE-AD81-4023-B6AC-5CAEA335ED97}">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6d9d7403-2d8c-4818-ae25-2c5629bc7330"/>
    <ds:schemaRef ds:uri="http://purl.org/dc/terms/"/>
    <ds:schemaRef ds:uri="d8ecf516-e360-4672-81b9-68723bedb71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975</Words>
  <Application>Microsoft Macintosh PowerPoint</Application>
  <PresentationFormat>Widescreen</PresentationFormat>
  <Paragraphs>84</Paragraphs>
  <Slides>12</Slides>
  <Notes>10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.Apple Color Emoji UI</vt:lpstr>
      <vt:lpstr>Arial</vt:lpstr>
      <vt:lpstr>Calibri</vt:lpstr>
      <vt:lpstr>Futura Medium</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Davies</dc:creator>
  <cp:lastModifiedBy>Carlo Arboit</cp:lastModifiedBy>
  <cp:revision>33</cp:revision>
  <dcterms:created xsi:type="dcterms:W3CDTF">2020-06-26T10:44:54Z</dcterms:created>
  <dcterms:modified xsi:type="dcterms:W3CDTF">2024-11-13T11:15:33Z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0x010100BE8D432CE7244B409A76C38E51B114B2</vt:lpwstr>
  </property>
</Properties>
</file>