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72" r:id="rId8"/>
    <p:sldId id="276" r:id="rId9"/>
    <p:sldId id="279" r:id="rId10"/>
    <p:sldId id="274" r:id="rId11"/>
    <p:sldId id="275" r:id="rId12"/>
    <p:sldId id="268" r:id="rId13"/>
    <p:sldId id="264" r:id="rId14"/>
    <p:sldId id="266"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aldi Da Costa" initials="BC" lastIdx="0" clrIdx="0">
    <p:extLst>
      <p:ext uri="{19B8F6BF-5375-455C-9EA6-DF929625EA0E}">
        <p15:presenceInfo xmlns:p15="http://schemas.microsoft.com/office/powerpoint/2012/main" userId="S::bonaldi.da.costa@leidar.com::ff0be919-81a7-4c78-87bf-fdc5c4b47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80952"/>
  </p:normalViewPr>
  <p:slideViewPr>
    <p:cSldViewPr snapToGrid="0" snapToObjects="1">
      <p:cViewPr varScale="1">
        <p:scale>
          <a:sx n="98" d="100"/>
          <a:sy n="98" d="100"/>
        </p:scale>
        <p:origin x="1824"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313325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 sz="1200" b="0" i="0" strike="noStrike" cap="none" spc="0" baseline="0" dirty="0">
                <a:solidFill>
                  <a:srgbClr val="000000"/>
                </a:solidFill>
                <a:effectLst/>
                <a:latin typeface="+mn-lt"/>
                <a:ea typeface="Calibri"/>
                <a:cs typeface="Calibri"/>
              </a:rPr>
              <a:t>Overmatige blootstelling aan inhaleerbaar kristallijn silicastof kan bij werknemers leiden tot serieuze gezondheidsklachten op de lange termijn. Daarom is het belangrijk dat alle werknemers zich bewust zijn van de voorschriften die het risico op blootstelling aan silicastof zo veel mogelijk beperken of voorkomen. </a:t>
            </a:r>
          </a:p>
          <a:p>
            <a:endParaRPr lang="en-US" sz="1200" b="0" i="0" u="none" strike="noStrike" kern="1200" dirty="0">
              <a:solidFill>
                <a:schemeClr val="tx1"/>
              </a:solidFill>
              <a:effectLst/>
              <a:latin typeface="+mn-lt"/>
              <a:ea typeface="+mn-ea"/>
              <a:cs typeface="+mn-cs"/>
            </a:endParaRPr>
          </a:p>
          <a:p>
            <a:r>
              <a:rPr lang="nl" sz="1200" b="0" i="0" strike="noStrike" cap="none" spc="0" baseline="0" dirty="0">
                <a:solidFill>
                  <a:srgbClr val="000000"/>
                </a:solidFill>
                <a:effectLst/>
                <a:latin typeface="+mn-lt"/>
                <a:ea typeface="Calibri"/>
                <a:cs typeface="Calibri"/>
              </a:rPr>
              <a:t>Deze training bevat informatie over het behuizen van processen. Onthoud dat er altijd een risicobeoordeling moet plaatsvinden voordat er een behuizing ontworpen kan worden. Dit heeft voornamelijk betrekking op het management. </a:t>
            </a: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269237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124168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325160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61195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114994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557428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266733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nl" sz="1000" b="0" i="0" strike="noStrike" cap="none" spc="0" baseline="0">
                <a:solidFill>
                  <a:srgbClr val="000000"/>
                </a:solidFill>
                <a:effectLst/>
                <a:latin typeface="Helvetica"/>
                <a:ea typeface="Helvetica"/>
                <a:cs typeface="Helvetica"/>
              </a:rPr>
              <a:t>Dit trainingspakket is onderdeel van de NEPSI Gids voor de juiste werkwijze – ga naar guide.nepsi.eu </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F849516-AA19-3D46-9A5F-42366BC6957B}"/>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BD320CFC-6F29-3B43-89D6-E5D26E6D334C}"/>
              </a:ext>
            </a:extLst>
          </p:cNvPr>
          <p:cNvSpPr txBox="1"/>
          <p:nvPr userDrawn="1"/>
        </p:nvSpPr>
        <p:spPr>
          <a:xfrm>
            <a:off x="8461420" y="429114"/>
            <a:ext cx="3355930"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 sz="1400" b="1" i="0" strike="noStrike" cap="none" spc="0" baseline="0" dirty="0">
                <a:solidFill>
                  <a:srgbClr val="F6A317"/>
                </a:solidFill>
                <a:effectLst/>
                <a:latin typeface="Helvetica"/>
                <a:ea typeface="Helvetica"/>
                <a:cs typeface="Helvetica"/>
              </a:rPr>
              <a:t>VOORSCHRIFTEN VOOR HET BEHUIZEN VAN PROCESSEN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training.nepsi.eu/" TargetMode="External"/><Relationship Id="rId4" Type="http://schemas.openxmlformats.org/officeDocument/2006/relationships/hyperlink" Target="https://toolkit.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902987"/>
            <a:ext cx="5500711" cy="850900"/>
          </a:xfrm>
        </p:spPr>
        <p:txBody>
          <a:bodyPr anchor="t"/>
          <a:lstStyle/>
          <a:p>
            <a:pPr>
              <a:lnSpc>
                <a:spcPct val="100000"/>
              </a:lnSpc>
            </a:pPr>
            <a:r>
              <a:rPr lang="nl" sz="2800" b="1" i="0" strike="noStrike" cap="none" spc="0" baseline="0" dirty="0">
                <a:solidFill>
                  <a:srgbClr val="FFFFFF"/>
                </a:solidFill>
                <a:effectLst/>
                <a:latin typeface="Helvetica"/>
                <a:ea typeface="Helvetica"/>
                <a:cs typeface="Helvetica"/>
              </a:rPr>
              <a:t>VOORSCHRIFTEN VOOR HET BEHUIZEN VAN PROCESSEN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061949"/>
            <a:ext cx="7534275" cy="850900"/>
          </a:xfrm>
        </p:spPr>
        <p:txBody>
          <a:bodyPr/>
          <a:lstStyle/>
          <a:p>
            <a:endParaRPr lang="en-US"/>
          </a:p>
        </p:txBody>
      </p:sp>
      <p:sp>
        <p:nvSpPr>
          <p:cNvPr id="2" name="Rectangle 1">
            <a:extLst>
              <a:ext uri="{FF2B5EF4-FFF2-40B4-BE49-F238E27FC236}">
                <a16:creationId xmlns:a16="http://schemas.microsoft.com/office/drawing/2014/main" id="{5AABC0BD-1A3A-A149-87EF-3C6B21A03FC4}"/>
              </a:ext>
            </a:extLst>
          </p:cNvPr>
          <p:cNvSpPr/>
          <p:nvPr/>
        </p:nvSpPr>
        <p:spPr>
          <a:xfrm>
            <a:off x="8245929" y="321972"/>
            <a:ext cx="3551119" cy="63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CONCLUSIE</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p:txBody>
          <a:bodyPr/>
          <a:lstStyle/>
          <a:p>
            <a:pPr>
              <a:lnSpc>
                <a:spcPts val="2200"/>
              </a:lnSpc>
            </a:pPr>
            <a:r>
              <a:rPr lang="nl" sz="1700" b="0" i="0" strike="noStrike" cap="none" spc="0" baseline="0" dirty="0">
                <a:solidFill>
                  <a:srgbClr val="000000"/>
                </a:solidFill>
                <a:effectLst/>
                <a:latin typeface="Helvetica"/>
                <a:ea typeface="Helvetica"/>
                <a:cs typeface="Helvetica"/>
              </a:rPr>
              <a:t>De behuizing van processen is één van de meest effectieve technieken voor stofbeheersing. Onthoud: </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Maak bij de behuizing van processen altijd gebruik van ventilatiesystemen als die beschikbaar zijn en rapporteer eventuele problemen </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Zorg voor een plan B om veilig om te gaan met onverwachte situaties</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FF0000"/>
                </a:solidFill>
                <a:effectLst/>
                <a:latin typeface="Helvetica"/>
                <a:ea typeface="Helvetica"/>
                <a:cs typeface="Helvetica"/>
              </a:rPr>
              <a:t>Trainer kan altijd contextuele conclusies toevoegen</a:t>
            </a:r>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365250"/>
            <a:ext cx="4127500" cy="4127500"/>
          </a:xfrm>
          <a:prstGeom prst="rect">
            <a:avLst/>
          </a:prstGeom>
        </p:spPr>
      </p:pic>
    </p:spTree>
    <p:extLst>
      <p:ext uri="{BB962C8B-B14F-4D97-AF65-F5344CB8AC3E}">
        <p14:creationId xmlns:p14="http://schemas.microsoft.com/office/powerpoint/2010/main" val="3697142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LEGE SLIDE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200"/>
              </a:lnSpc>
            </a:pPr>
            <a:r>
              <a:rPr lang="nl" sz="1700" b="0" i="0" strike="noStrike" cap="none" spc="0" baseline="0" dirty="0">
                <a:solidFill>
                  <a:srgbClr val="000000"/>
                </a:solidFill>
                <a:effectLst/>
                <a:latin typeface="Helvetica"/>
                <a:ea typeface="Helvetica"/>
                <a:cs typeface="Helvetica"/>
              </a:rPr>
              <a:t>Gebruik deze slide om zelf trainingsmateriaal toe te voegen over een specifieke werkomgeving/context. </a:t>
            </a:r>
          </a:p>
          <a:p>
            <a:pPr>
              <a:lnSpc>
                <a:spcPts val="2200"/>
              </a:lnSpc>
            </a:pPr>
            <a:r>
              <a:rPr lang="nl" sz="1700" b="0" i="0" strike="noStrike" cap="none" spc="0" baseline="0" dirty="0">
                <a:solidFill>
                  <a:srgbClr val="000000"/>
                </a:solidFill>
                <a:effectLst/>
                <a:latin typeface="Helvetica"/>
                <a:ea typeface="Helvetica"/>
                <a:cs typeface="Helvetica"/>
              </a:rPr>
              <a:t>Wil je de afbeelding veranderen? Klik met de rechtermuisknop &gt; wijzig afbeelding &gt; uit bestand. </a:t>
            </a:r>
          </a:p>
          <a:p>
            <a:pPr>
              <a:lnSpc>
                <a:spcPts val="2200"/>
              </a:lnSpc>
            </a:pPr>
            <a:r>
              <a:rPr lang="nl" sz="1700" b="0" i="0" strike="noStrike" cap="none" spc="0" baseline="0" dirty="0">
                <a:solidFill>
                  <a:srgbClr val="000000"/>
                </a:solidFill>
                <a:effectLst/>
                <a:latin typeface="Helvetica"/>
                <a:ea typeface="Helvetica"/>
                <a:cs typeface="Helvetica"/>
              </a:rPr>
              <a:t>Wil je meer slides aanmaken? Klik dan op ‘nieuwe slide’ in de taakbalk bovenaan. </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947529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538853"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AANVULLEND LEERMATERIAAL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3" history="0"/>
              </a:rPr>
              <a:t>NESPI Voorschriften</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4" history="0"/>
              </a:rPr>
              <a:t>NEPSI Voorschriften voor het MKB</a:t>
            </a:r>
          </a:p>
        </p:txBody>
      </p:sp>
      <p:sp>
        <p:nvSpPr>
          <p:cNvPr id="4" name="Rounded Rectangle 3">
            <a:extLst>
              <a:ext uri="{FF2B5EF4-FFF2-40B4-BE49-F238E27FC236}">
                <a16:creationId xmlns:a16="http://schemas.microsoft.com/office/drawing/2014/main" id="{F7893D7C-3663-E843-BD9F-D8A29E67A4E2}"/>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F847176E-8490-B540-BA3B-9AB4076A48C6}"/>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nl" b="0" i="0" strike="noStrike" cap="none" spc="0" baseline="0" dirty="0">
                <a:solidFill>
                  <a:srgbClr val="000000"/>
                </a:solidFill>
                <a:effectLst/>
                <a:latin typeface="Calibri"/>
                <a:ea typeface="Calibri"/>
                <a:cs typeface="Calibri"/>
              </a:rPr>
              <a:t>Ga naar het </a:t>
            </a:r>
            <a:r>
              <a:rPr lang="nl" b="1" i="0" strike="noStrike" cap="none" spc="0" baseline="0" dirty="0">
                <a:solidFill>
                  <a:srgbClr val="000000"/>
                </a:solidFill>
                <a:effectLst/>
                <a:latin typeface="Calibri"/>
                <a:ea typeface="Calibri"/>
                <a:cs typeface="Calibri"/>
              </a:rPr>
              <a:t>NEPSI E-learning platform</a:t>
            </a:r>
            <a:r>
              <a:rPr lang="nl" b="0" i="0" strike="noStrike" cap="none" spc="0" baseline="0" dirty="0">
                <a:solidFill>
                  <a:srgbClr val="000000"/>
                </a:solidFill>
                <a:effectLst/>
                <a:latin typeface="Calibri"/>
                <a:ea typeface="Calibri"/>
                <a:cs typeface="Calibri"/>
              </a:rPr>
              <a:t> op </a:t>
            </a:r>
            <a:r>
              <a:rPr lang="nl" b="0" i="0" strike="noStrike" cap="none" spc="0" baseline="0" dirty="0">
                <a:solidFill>
                  <a:srgbClr val="000000"/>
                </a:solidFill>
                <a:effectLst/>
                <a:latin typeface="Calibri"/>
                <a:ea typeface="Calibri"/>
                <a:cs typeface="Calibri"/>
                <a:hlinkClick r:id="rId5" history="0"/>
              </a:rPr>
              <a:t>training.nepsi.eu</a:t>
            </a:r>
            <a:r>
              <a:rPr lang="nl" b="0" i="0" strike="noStrike" cap="none" spc="0" baseline="0" dirty="0">
                <a:solidFill>
                  <a:srgbClr val="000000"/>
                </a:solidFill>
                <a:effectLst/>
                <a:latin typeface="Calibri"/>
                <a:ea typeface="Calibri"/>
                <a:cs typeface="Calibri"/>
              </a:rPr>
              <a:t> voor meer informatie over inhaleerbaar kristallijn silicastof</a:t>
            </a:r>
          </a:p>
        </p:txBody>
      </p:sp>
    </p:spTree>
    <p:extLst>
      <p:ext uri="{BB962C8B-B14F-4D97-AF65-F5344CB8AC3E}">
        <p14:creationId xmlns:p14="http://schemas.microsoft.com/office/powerpoint/2010/main" val="26042314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nl-NL" sz="2800" dirty="0"/>
              <a:t>INLEIDING (VOOR DE TRAINER)</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200"/>
              </a:lnSpc>
            </a:pPr>
            <a:r>
              <a:rPr lang="nl-NL" sz="1700" dirty="0">
                <a:latin typeface="Helvetica"/>
                <a:cs typeface="Helvetica"/>
              </a:rPr>
              <a:t>Als onderdeel van de educatie die hoort bij het implementeren van de NEPSI voorschriften, heeft NEPSI ook diverse educatieve bronnen ontwikkeld. </a:t>
            </a:r>
          </a:p>
          <a:p>
            <a:pPr>
              <a:lnSpc>
                <a:spcPts val="2200"/>
              </a:lnSpc>
            </a:pPr>
            <a:r>
              <a:rPr lang="nl-NL" sz="1700" dirty="0">
                <a:latin typeface="Helvetica"/>
                <a:cs typeface="Helvetica"/>
              </a:rPr>
              <a:t>In iedere PowerPointtraining vind je informatie over een onderwerp dat relevant is voor werknemers die, ongeacht de industrie waarin ze werken, werken met inhaleerbaar kristallijn silicastof. De trainingen bevatten informatie over de risico’s van blootstelling en voorschriften die je kunt opvolgen om deze risico’s zo veel mogelijk te beperken. Het doel van de training is om werknemers te informeren en op te leiden om de voorzorgsmaatregelen zo goed mogelijk op te volgen, om het risico op blootstelling aan inhaleerbaar kristallijn silicastof op de werkvloer zo veel mogelijk te beperken. </a:t>
            </a:r>
          </a:p>
          <a:p>
            <a:pPr>
              <a:lnSpc>
                <a:spcPts val="2200"/>
              </a:lnSpc>
            </a:pPr>
            <a:r>
              <a:rPr lang="nl-NL" sz="1700" dirty="0">
                <a:latin typeface="Helvetica"/>
                <a:cs typeface="Helvetica"/>
              </a:rPr>
              <a:t>Gebruik indien gewenst het blanco template en de placeholders om aanvullende informatie aan de training toe te voegen. </a:t>
            </a:r>
          </a:p>
        </p:txBody>
      </p:sp>
    </p:spTree>
    <p:extLst>
      <p:ext uri="{BB962C8B-B14F-4D97-AF65-F5344CB8AC3E}">
        <p14:creationId xmlns:p14="http://schemas.microsoft.com/office/powerpoint/2010/main" val="41509613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LET OP</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nl" sz="1700" b="0" i="0" strike="noStrike" cap="none" spc="0" baseline="0" dirty="0">
                <a:solidFill>
                  <a:srgbClr val="000000"/>
                </a:solidFill>
                <a:effectLst/>
                <a:latin typeface="Helvetica"/>
                <a:ea typeface="Helvetica"/>
                <a:cs typeface="Helvetica"/>
              </a:rPr>
              <a:t>De informatie in deze PowerPointpresentatie is adviserend van aard en bevat informatieve inhoud. Deze informatie bevat geen regelgeving of nieuwe juridische verplichtingen. De informatie zorgt ook niet voor wijzigingen in de bestaande regelgeving in de gezondheidswetgeving.</a:t>
            </a:r>
          </a:p>
        </p:txBody>
      </p:sp>
    </p:spTree>
    <p:extLst>
      <p:ext uri="{BB962C8B-B14F-4D97-AF65-F5344CB8AC3E}">
        <p14:creationId xmlns:p14="http://schemas.microsoft.com/office/powerpoint/2010/main" val="375059257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INTRODUCTIE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p:txBody>
          <a:bodyPr/>
          <a:lstStyle/>
          <a:p>
            <a:pPr>
              <a:lnSpc>
                <a:spcPts val="2200"/>
              </a:lnSpc>
            </a:pPr>
            <a:r>
              <a:rPr lang="nl" sz="1700" b="1" i="0" strike="noStrike" cap="none" spc="0" baseline="0" dirty="0">
                <a:solidFill>
                  <a:srgbClr val="000000"/>
                </a:solidFill>
                <a:effectLst/>
                <a:latin typeface="Helvetica"/>
                <a:ea typeface="Helvetica"/>
                <a:cs typeface="Helvetica"/>
              </a:rPr>
              <a:t>Leren hoe je jezelf kunt beschermen tegen werkgerelateerde gezondheidsproblemen is zeer belangrijk.</a:t>
            </a:r>
          </a:p>
          <a:p>
            <a:pPr>
              <a:lnSpc>
                <a:spcPts val="2200"/>
              </a:lnSpc>
            </a:pPr>
            <a:r>
              <a:rPr lang="nl" sz="1700" b="0" i="0" strike="noStrike" cap="none" spc="0" baseline="0" dirty="0">
                <a:solidFill>
                  <a:srgbClr val="000000"/>
                </a:solidFill>
                <a:effectLst/>
                <a:latin typeface="Helvetica"/>
                <a:ea typeface="Helvetica"/>
                <a:cs typeface="Helvetica"/>
              </a:rPr>
              <a:t>In deze PowerPointtraining leer je: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Hoe de behuizing van processen het risico op blootstelling aan inhaleerbaar kristallijn silicastof kan verminderen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Basisrichtlijnen voor de behuizing van processen</a:t>
            </a:r>
          </a:p>
          <a:p>
            <a:pPr marL="285750" indent="-285750">
              <a:lnSpc>
                <a:spcPts val="2200"/>
              </a:lnSpc>
              <a:buFont typeface="Arial" panose="020B0604020202020204" pitchFamily="34" charset="0"/>
              <a:buChar char="•"/>
            </a:pPr>
            <a:r>
              <a:rPr lang="nl" sz="1700" b="0" i="0" strike="noStrike" cap="none" spc="0" baseline="0" dirty="0">
                <a:solidFill>
                  <a:srgbClr val="FF0000"/>
                </a:solidFill>
                <a:effectLst/>
                <a:latin typeface="Helvetica"/>
                <a:ea typeface="Helvetica"/>
                <a:cs typeface="Helvetica"/>
              </a:rPr>
              <a:t>Tekst in te vullen door trainer – heb je zelf slides aan de presentatie toegevoegd? Maak dan een kort overzicht van de contextuele materialen</a:t>
            </a:r>
          </a:p>
          <a:p>
            <a:pPr marL="285750" indent="-285750">
              <a:lnSpc>
                <a:spcPts val="2200"/>
              </a:lnSpc>
              <a:buFont typeface="Arial" panose="020B0604020202020204" pitchFamily="34" charset="0"/>
              <a:buChar char="•"/>
            </a:pPr>
            <a:endParaRPr lang="en-US" sz="1700" dirty="0"/>
          </a:p>
          <a:p>
            <a:pPr marL="285750" indent="-285750">
              <a:lnSpc>
                <a:spcPts val="2200"/>
              </a:lnSpc>
              <a:buFont typeface="Arial" panose="020B0604020202020204" pitchFamily="34" charset="0"/>
              <a:buChar char="•"/>
            </a:pPr>
            <a:endParaRPr lang="en-US" sz="1700" dirty="0"/>
          </a:p>
        </p:txBody>
      </p:sp>
      <p:pic>
        <p:nvPicPr>
          <p:cNvPr id="10" name="Picture 9">
            <a:extLst>
              <a:ext uri="{FF2B5EF4-FFF2-40B4-BE49-F238E27FC236}">
                <a16:creationId xmlns:a16="http://schemas.microsoft.com/office/drawing/2014/main" id="{760860C5-0CBA-2242-8E0A-3F6EB8D1FA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1078" y="1409545"/>
            <a:ext cx="3888456" cy="4635500"/>
          </a:xfrm>
          <a:prstGeom prst="rect">
            <a:avLst/>
          </a:prstGeom>
        </p:spPr>
      </p:pic>
    </p:spTree>
    <p:extLst>
      <p:ext uri="{BB962C8B-B14F-4D97-AF65-F5344CB8AC3E}">
        <p14:creationId xmlns:p14="http://schemas.microsoft.com/office/powerpoint/2010/main" val="1009975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5" y="1640901"/>
            <a:ext cx="4618344" cy="1043870"/>
          </a:xfrm>
        </p:spPr>
        <p:txBody>
          <a:bodyPr/>
          <a:lstStyle/>
          <a:p>
            <a:pPr>
              <a:lnSpc>
                <a:spcPct val="100000"/>
              </a:lnSpc>
            </a:pPr>
            <a:r>
              <a:rPr lang="nl" sz="2800" b="1" i="0" strike="noStrike" cap="none" spc="0" baseline="0">
                <a:solidFill>
                  <a:srgbClr val="F6A317"/>
                </a:solidFill>
                <a:effectLst/>
                <a:latin typeface="Helvetica"/>
                <a:ea typeface="Helvetica"/>
                <a:cs typeface="Helvetica"/>
              </a:rPr>
              <a:t>TECHNIEKEN VOOR STOFBEHEERSING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De behuizing van processen is één van de vijf belangrijkste technieken voor stofbeheersing. </a:t>
            </a:r>
          </a:p>
        </p:txBody>
      </p:sp>
      <p:pic>
        <p:nvPicPr>
          <p:cNvPr id="22" name="Picture 21" descr="A screenshot of a cell phone&#10;&#10;Description automatically generated">
            <a:extLst>
              <a:ext uri="{FF2B5EF4-FFF2-40B4-BE49-F238E27FC236}">
                <a16:creationId xmlns:a16="http://schemas.microsoft.com/office/drawing/2014/main" id="{68818E16-91E9-784D-B4E3-689DB471E948}"/>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D8C09F87-375D-CD40-86A8-BA10D2F5DD56}"/>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9FECBC9-9CF9-0243-BEF6-45B0997BC4E3}"/>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CF873D9-0EB7-034E-A2C5-1DB4C1E89288}"/>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B6323561-2819-0946-A0E6-0253502A7E6A}"/>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41EA0067-ECC0-9F46-B509-6F01E2568439}"/>
              </a:ext>
            </a:extLst>
          </p:cNvPr>
          <p:cNvSpPr txBox="1"/>
          <p:nvPr/>
        </p:nvSpPr>
        <p:spPr>
          <a:xfrm>
            <a:off x="6579515" y="1702138"/>
            <a:ext cx="2067924" cy="1823002"/>
          </a:xfrm>
          <a:prstGeom prst="rect">
            <a:avLst/>
          </a:prstGeom>
          <a:noFill/>
        </p:spPr>
        <p:txBody>
          <a:bodyPr wrap="square" rtlCol="0">
            <a:spAutoFit/>
          </a:bodyPr>
          <a:lstStyle/>
          <a:p>
            <a:pPr>
              <a:spcAft>
                <a:spcPts val="300"/>
              </a:spcAft>
            </a:pPr>
            <a:r>
              <a:rPr lang="nl" sz="1050" b="1" i="0" strike="noStrike" cap="none" spc="50" baseline="0" dirty="0">
                <a:solidFill>
                  <a:srgbClr val="EF9A2E"/>
                </a:solidFill>
                <a:effectLst/>
                <a:latin typeface="Futura Medium"/>
                <a:ea typeface="Futura Medium"/>
                <a:cs typeface="Futura Medium"/>
              </a:rPr>
              <a:t>GOEDE HYGIENE / SCHOONMAAK</a:t>
            </a:r>
          </a:p>
          <a:p>
            <a:r>
              <a:rPr lang="nl" sz="1200" b="0" i="0" strike="noStrike" cap="none" spc="0" baseline="0" dirty="0">
                <a:solidFill>
                  <a:srgbClr val="000000"/>
                </a:solidFill>
                <a:effectLst/>
                <a:latin typeface="Calibri"/>
                <a:ea typeface="Calibri"/>
                <a:cs typeface="Calibri"/>
              </a:rPr>
              <a:t>Het wassen van werkkleding en goed stofzuigen gaat stopophoping op de lange termijn tegen – een schone werkplek is een veilige werkplek</a:t>
            </a:r>
          </a:p>
          <a:p>
            <a:endParaRPr lang="en-US" dirty="0"/>
          </a:p>
        </p:txBody>
      </p:sp>
      <p:sp>
        <p:nvSpPr>
          <p:cNvPr id="28" name="TextBox 27">
            <a:extLst>
              <a:ext uri="{FF2B5EF4-FFF2-40B4-BE49-F238E27FC236}">
                <a16:creationId xmlns:a16="http://schemas.microsoft.com/office/drawing/2014/main" id="{8D9DCF61-CEA2-724F-B242-1E76E64974CC}"/>
              </a:ext>
            </a:extLst>
          </p:cNvPr>
          <p:cNvSpPr txBox="1"/>
          <p:nvPr/>
        </p:nvSpPr>
        <p:spPr>
          <a:xfrm>
            <a:off x="6579514" y="3394767"/>
            <a:ext cx="2134063" cy="1700960"/>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BEHUIZING</a:t>
            </a:r>
          </a:p>
          <a:p>
            <a:pPr>
              <a:spcAft>
                <a:spcPts val="300"/>
              </a:spcAft>
            </a:pPr>
            <a:r>
              <a:rPr lang="nl" sz="1200" b="0" i="0" strike="noStrike" cap="none" spc="0" baseline="0">
                <a:solidFill>
                  <a:srgbClr val="000000"/>
                </a:solidFill>
                <a:effectLst/>
                <a:latin typeface="Calibri"/>
                <a:ea typeface="Calibri"/>
                <a:cs typeface="Calibri"/>
              </a:rPr>
              <a:t>Het uitvoeren van inhaleerbaar kristallijn silicastof productieprocessen in een afgesloten omgeving voorkomt blootstelling aan stof bij de bron</a:t>
            </a:r>
          </a:p>
          <a:p>
            <a:pPr>
              <a:spcAft>
                <a:spcPts val="300"/>
              </a:spcAft>
            </a:pPr>
            <a:endParaRPr lang="en-US"/>
          </a:p>
        </p:txBody>
      </p:sp>
      <p:sp>
        <p:nvSpPr>
          <p:cNvPr id="29" name="TextBox 28">
            <a:extLst>
              <a:ext uri="{FF2B5EF4-FFF2-40B4-BE49-F238E27FC236}">
                <a16:creationId xmlns:a16="http://schemas.microsoft.com/office/drawing/2014/main" id="{CE4E4F25-4CFB-3A49-A64A-A70F15E1F980}"/>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AFZUIGING / VENTILATIE</a:t>
            </a:r>
          </a:p>
          <a:p>
            <a:pPr>
              <a:spcAft>
                <a:spcPts val="300"/>
              </a:spcAft>
            </a:pPr>
            <a:r>
              <a:rPr lang="nl" sz="1200" b="0" i="0" strike="noStrike" cap="none" spc="0" baseline="0">
                <a:solidFill>
                  <a:srgbClr val="000000"/>
                </a:solidFill>
                <a:effectLst/>
                <a:latin typeface="Calibri"/>
                <a:ea typeface="Calibri"/>
                <a:cs typeface="Calibri"/>
              </a:rPr>
              <a:t>Het opvangen van inhaleerbaar kristallijn silicastof bij de bron mensen eraan blootgesteld worden en het blijven reinigen van de lucht </a:t>
            </a:r>
          </a:p>
          <a:p>
            <a:endParaRPr lang="en-US"/>
          </a:p>
        </p:txBody>
      </p:sp>
      <p:sp>
        <p:nvSpPr>
          <p:cNvPr id="30" name="TextBox 29">
            <a:extLst>
              <a:ext uri="{FF2B5EF4-FFF2-40B4-BE49-F238E27FC236}">
                <a16:creationId xmlns:a16="http://schemas.microsoft.com/office/drawing/2014/main" id="{78636677-A458-1348-9592-41FF06655114}"/>
              </a:ext>
            </a:extLst>
          </p:cNvPr>
          <p:cNvSpPr txBox="1"/>
          <p:nvPr/>
        </p:nvSpPr>
        <p:spPr>
          <a:xfrm>
            <a:off x="9787266" y="3131928"/>
            <a:ext cx="2134062" cy="1845884"/>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BESCHERMINGSMIDDELEN</a:t>
            </a:r>
          </a:p>
          <a:p>
            <a:r>
              <a:rPr lang="nl" sz="1200" b="0" i="0" strike="noStrike" cap="none" spc="0" baseline="0">
                <a:solidFill>
                  <a:srgbClr val="000000"/>
                </a:solidFill>
                <a:effectLst/>
                <a:latin typeface="Calibri"/>
                <a:ea typeface="Calibri"/>
                <a:cs typeface="Calibri"/>
              </a:rPr>
              <a:t>Persoonlijke beschermingsmiddelen (zoals gezichtsmaskers) beschermen werknemers tegen stof als andere maatregelen niet voldoende zijn om de risico’s te beperken</a:t>
            </a:r>
          </a:p>
          <a:p>
            <a:endParaRPr lang="en-US"/>
          </a:p>
        </p:txBody>
      </p:sp>
      <p:sp>
        <p:nvSpPr>
          <p:cNvPr id="31" name="TextBox 30">
            <a:extLst>
              <a:ext uri="{FF2B5EF4-FFF2-40B4-BE49-F238E27FC236}">
                <a16:creationId xmlns:a16="http://schemas.microsoft.com/office/drawing/2014/main" id="{EE692C28-2726-4C44-B23E-0B6547100EB6}"/>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WATER</a:t>
            </a:r>
          </a:p>
          <a:p>
            <a:pPr>
              <a:spcAft>
                <a:spcPts val="300"/>
              </a:spcAft>
            </a:pPr>
            <a:r>
              <a:rPr lang="nl" sz="1200" b="0" i="0" strike="noStrike" cap="none" spc="0" baseline="0">
                <a:solidFill>
                  <a:srgbClr val="000000"/>
                </a:solidFill>
                <a:effectLst/>
                <a:latin typeface="Calibri"/>
                <a:ea typeface="Calibri"/>
                <a:cs typeface="Calibri"/>
              </a:rPr>
              <a:t>Door de processen vochtig te houden, beperken we het rondwaaien van stof. Stofdeeltjes worden als het ware gevangen door het water</a:t>
            </a:r>
          </a:p>
          <a:p>
            <a:pPr>
              <a:spcAft>
                <a:spcPts val="300"/>
              </a:spcAft>
            </a:pPr>
            <a:endParaRPr lang="en-US"/>
          </a:p>
        </p:txBody>
      </p:sp>
    </p:spTree>
    <p:extLst>
      <p:ext uri="{BB962C8B-B14F-4D97-AF65-F5344CB8AC3E}">
        <p14:creationId xmlns:p14="http://schemas.microsoft.com/office/powerpoint/2010/main" val="6499128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DE RISICO’S VAN DEZE ACTIVITEIT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2677432"/>
            <a:ext cx="5999113" cy="2938988"/>
          </a:xfrm>
        </p:spPr>
        <p:txBody>
          <a:bodyPr anchor="t"/>
          <a:lstStyle/>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juist functioneren van de apparatuur is essentieel om je te beschermen tegen inhaleerbaar kristallijn silicastof</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Langdurige blootstelling aan grote hoeveelheden inhaleerbaar kristallijn silicastof kan longziektes veroorzaken</a:t>
            </a:r>
          </a:p>
          <a:p>
            <a:pPr>
              <a:lnSpc>
                <a:spcPts val="2200"/>
              </a:lnSpc>
            </a:pPr>
            <a:r>
              <a:rPr lang="nl" sz="1700" b="0" i="0" strike="noStrike" cap="none" spc="0" baseline="0" dirty="0">
                <a:solidFill>
                  <a:srgbClr val="000000"/>
                </a:solidFill>
                <a:effectLst/>
                <a:latin typeface="Helvetica"/>
                <a:ea typeface="Helvetica"/>
                <a:cs typeface="Helvetica"/>
              </a:rPr>
              <a:t>Het is belangrijk dat we onszelf dagelijks beschermen tegen blootstelling aan stof. </a:t>
            </a:r>
          </a:p>
          <a:p>
            <a:pPr>
              <a:lnSpc>
                <a:spcPts val="2200"/>
              </a:lnSpc>
            </a:pPr>
            <a:r>
              <a:rPr lang="nl" sz="1700" b="0" i="0" strike="noStrike" cap="none" spc="0" baseline="0" dirty="0">
                <a:solidFill>
                  <a:srgbClr val="000000"/>
                </a:solidFill>
                <a:effectLst/>
                <a:latin typeface="Helvetica"/>
                <a:ea typeface="Helvetica"/>
                <a:cs typeface="Helvetica"/>
              </a:rPr>
              <a:t>Door de juiste voorschriften op te volgen, beschermen we onze gezondheid voor de toekomst. </a:t>
            </a:r>
          </a:p>
          <a:p>
            <a:pPr>
              <a:lnSpc>
                <a:spcPts val="2200"/>
              </a:lnSpc>
            </a:pPr>
            <a:r>
              <a:rPr lang="nl" sz="1700" b="0" i="0" strike="noStrike" cap="none" spc="0" baseline="0" dirty="0">
                <a:solidFill>
                  <a:srgbClr val="000000"/>
                </a:solidFill>
                <a:effectLst/>
                <a:latin typeface="Helvetica"/>
                <a:ea typeface="Helvetica"/>
                <a:cs typeface="Helvetica"/>
              </a:rPr>
              <a:t>Hoe ga jij je pensioen doorbrengen? </a:t>
            </a:r>
          </a:p>
        </p:txBody>
      </p:sp>
      <p:pic>
        <p:nvPicPr>
          <p:cNvPr id="7" name="Picture Placeholder 6" descr="A picture containing person, indoor, bed, room">
            <a:extLst>
              <a:ext uri="{FF2B5EF4-FFF2-40B4-BE49-F238E27FC236}">
                <a16:creationId xmlns:a16="http://schemas.microsoft.com/office/drawing/2014/main" id="{75584AA5-573D-3143-A3D7-8466C5F1D7B1}"/>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448422" y="1742972"/>
            <a:ext cx="3548990" cy="2029091"/>
          </a:xfrm>
          <a:prstGeom prst="rect">
            <a:avLst/>
          </a:prstGeom>
        </p:spPr>
      </p:pic>
      <p:pic>
        <p:nvPicPr>
          <p:cNvPr id="8" name="Picture 7" descr="A old man a wave on a surfboard in the ocean&#10;&#10;">
            <a:extLst>
              <a:ext uri="{FF2B5EF4-FFF2-40B4-BE49-F238E27FC236}">
                <a16:creationId xmlns:a16="http://schemas.microsoft.com/office/drawing/2014/main" id="{5777F1DB-FD2D-604D-BCED-03F299D03C6A}"/>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451284"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4" y="1640901"/>
            <a:ext cx="5950127" cy="850900"/>
          </a:xfrm>
        </p:spPr>
        <p:txBody>
          <a:bodyPr/>
          <a:lstStyle/>
          <a:p>
            <a:pPr>
              <a:lnSpc>
                <a:spcPct val="100000"/>
              </a:lnSpc>
            </a:pPr>
            <a:r>
              <a:rPr lang="nl" sz="2800" b="1" i="0" strike="noStrike" cap="none" spc="0" baseline="0" dirty="0">
                <a:solidFill>
                  <a:srgbClr val="F6A317"/>
                </a:solidFill>
                <a:effectLst/>
                <a:latin typeface="Helvetica"/>
                <a:ea typeface="Helvetica"/>
                <a:cs typeface="Helvetica"/>
              </a:rPr>
              <a:t>ZO VERMINDERT HET BEHUIZEN VAN PROCESSEN HET RISICO OP BLOOTSTELLING AAN INHALEERBAAR KRISTALLIJN SILICASTOF</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3" y="3951751"/>
            <a:ext cx="6113413" cy="2601870"/>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Het behuizen van processen is een vorm van stofbeheersing en een manier om de blootstelling aan stof te verminderen, doordat je het stof beperkt tot de bron van het stofproces. </a:t>
            </a:r>
          </a:p>
          <a:p>
            <a:pPr>
              <a:lnSpc>
                <a:spcPts val="2200"/>
              </a:lnSpc>
            </a:pPr>
            <a:r>
              <a:rPr lang="nl" sz="1700" b="0" i="0" strike="noStrike" cap="none" spc="0" baseline="0" dirty="0">
                <a:solidFill>
                  <a:srgbClr val="000000"/>
                </a:solidFill>
                <a:effectLst/>
                <a:latin typeface="Helvetica"/>
                <a:ea typeface="Helvetica"/>
                <a:cs typeface="Helvetica"/>
              </a:rPr>
              <a:t>Door simpelweg een barrière te plaatsen tussen de bron en de werknemers, neemt het risico op blootstelling af. Behuizing kan toegepast worden in verschillende industriële processen.</a:t>
            </a:r>
          </a:p>
          <a:p>
            <a:pPr>
              <a:lnSpc>
                <a:spcPts val="2200"/>
              </a:lnSpc>
            </a:pPr>
            <a:endParaRPr lang="en-GB" sz="1700" dirty="0"/>
          </a:p>
        </p:txBody>
      </p:sp>
      <p:pic>
        <p:nvPicPr>
          <p:cNvPr id="7" name="Picture Placeholder 6">
            <a:extLst>
              <a:ext uri="{FF2B5EF4-FFF2-40B4-BE49-F238E27FC236}">
                <a16:creationId xmlns:a16="http://schemas.microsoft.com/office/drawing/2014/main" id="{63580427-43A6-D54D-ACF6-A07EB7A71289}"/>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l="11350" r="16437"/>
          <a:stretch/>
        </p:blipFill>
        <p:spPr>
          <a:xfrm>
            <a:off x="7004956" y="1608138"/>
            <a:ext cx="4812393" cy="4437062"/>
          </a:xfrm>
          <a:prstGeom prst="rect">
            <a:avLst/>
          </a:prstGeom>
        </p:spPr>
      </p:pic>
    </p:spTree>
    <p:extLst>
      <p:ext uri="{BB962C8B-B14F-4D97-AF65-F5344CB8AC3E}">
        <p14:creationId xmlns:p14="http://schemas.microsoft.com/office/powerpoint/2010/main" val="32085282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2D07F6-F671-414B-9E70-788937392699}"/>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BASISRICHTLIJNEN VOOR DE BEHUIZING VAN PROCESSEN</a:t>
            </a:r>
          </a:p>
        </p:txBody>
      </p:sp>
      <p:sp>
        <p:nvSpPr>
          <p:cNvPr id="3" name="Text Placeholder 2">
            <a:extLst>
              <a:ext uri="{FF2B5EF4-FFF2-40B4-BE49-F238E27FC236}">
                <a16:creationId xmlns:a16="http://schemas.microsoft.com/office/drawing/2014/main" id="{3ECECF46-66B8-494E-9163-99E894D41121}"/>
              </a:ext>
            </a:extLst>
          </p:cNvPr>
          <p:cNvSpPr>
            <a:spLocks noGrp="1"/>
          </p:cNvSpPr>
          <p:nvPr>
            <p:ph type="body" sz="quarter" idx="11"/>
          </p:nvPr>
        </p:nvSpPr>
        <p:spPr>
          <a:xfrm>
            <a:off x="777243" y="2700338"/>
            <a:ext cx="10333122" cy="3263491"/>
          </a:xfrm>
        </p:spPr>
        <p:txBody>
          <a:bodyPr anchor="t"/>
          <a:lstStyle/>
          <a:p>
            <a:pPr>
              <a:lnSpc>
                <a:spcPts val="2200"/>
              </a:lnSpc>
            </a:pPr>
            <a:r>
              <a:rPr lang="nl" sz="1700" b="0" i="0" strike="noStrike" cap="none" spc="0" baseline="0" dirty="0">
                <a:solidFill>
                  <a:srgbClr val="000000"/>
                </a:solidFill>
                <a:effectLst/>
                <a:latin typeface="Helvetica"/>
                <a:ea typeface="Helvetica"/>
                <a:cs typeface="Helvetica"/>
              </a:rPr>
              <a:t>De behuizing van processen is één van de meest effectieve manieren van stofbeheersing, omdat: </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altijd de voorkeur heeft om stofverspreiding bij de bron aan te pakken, ten opzichte van het werken met persoonlijke beschermingsmiddelen (zoals stofmaskers). Deze middelen beschermen namelijk alleen de drager en zijn niet altijd betrouwbaar. </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gebruik van een afzuigventilatie en negatieve druk kan het behuizingsproces ondersteunen. Goede ventilatie van de werkplek is een manier om te zorgen voor een goede luchtkwaliteit. Dit zorgt er bovendien voor dat stof niet opnieuw binnen kan komen. </a:t>
            </a:r>
          </a:p>
          <a:p>
            <a:pPr>
              <a:lnSpc>
                <a:spcPts val="2200"/>
              </a:lnSpc>
            </a:pPr>
            <a:endParaRPr lang="en-GB" sz="1700" dirty="0"/>
          </a:p>
        </p:txBody>
      </p:sp>
    </p:spTree>
    <p:extLst>
      <p:ext uri="{BB962C8B-B14F-4D97-AF65-F5344CB8AC3E}">
        <p14:creationId xmlns:p14="http://schemas.microsoft.com/office/powerpoint/2010/main" val="5609027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10995656" cy="850900"/>
          </a:xfrm>
        </p:spPr>
        <p:txBody>
          <a:bodyPr anchor="t"/>
          <a:lstStyle/>
          <a:p>
            <a:pPr>
              <a:lnSpc>
                <a:spcPct val="100000"/>
              </a:lnSpc>
            </a:pPr>
            <a:r>
              <a:rPr lang="nl" sz="2800" b="1" i="0" strike="noStrike" cap="none" spc="0" baseline="0" dirty="0">
                <a:solidFill>
                  <a:srgbClr val="F6A317"/>
                </a:solidFill>
                <a:effectLst/>
                <a:latin typeface="Helvetica"/>
                <a:ea typeface="Helvetica"/>
                <a:cs typeface="Helvetica"/>
              </a:rPr>
              <a:t>DO’S EN DON’TS BIJ DE BEHUIZING VAN PROCESSEN</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77242" y="2319556"/>
            <a:ext cx="10995658" cy="3230407"/>
          </a:xfrm>
        </p:spPr>
        <p:txBody>
          <a:bodyPr/>
          <a:lstStyle/>
          <a:p>
            <a:pPr>
              <a:lnSpc>
                <a:spcPct val="100000"/>
              </a:lnSpc>
              <a:spcBef>
                <a:spcPts val="600"/>
              </a:spcBef>
            </a:pPr>
            <a:r>
              <a:rPr lang="nl" sz="1550" b="1" i="0" strike="noStrike" cap="none" spc="0" baseline="0" dirty="0">
                <a:solidFill>
                  <a:srgbClr val="000000"/>
                </a:solidFill>
                <a:effectLst/>
                <a:latin typeface="Helvetica"/>
                <a:ea typeface="Helvetica"/>
                <a:cs typeface="Helvetica"/>
              </a:rPr>
              <a:t>DO</a:t>
            </a:r>
          </a:p>
          <a:p>
            <a:pPr marL="285750" indent="-285750">
              <a:lnSpc>
                <a:spcPct val="100000"/>
              </a:lnSpc>
              <a:spcBef>
                <a:spcPts val="600"/>
              </a:spcBef>
              <a:buSzPct val="85000"/>
              <a:buFont typeface=".Apple Color Emoji UI"/>
              <a:buChar char="✅"/>
            </a:pPr>
            <a:r>
              <a:rPr lang="nl" sz="1550" b="0" i="0" strike="noStrike" cap="none" spc="0" baseline="0" dirty="0">
                <a:solidFill>
                  <a:srgbClr val="000000"/>
                </a:solidFill>
                <a:effectLst/>
                <a:latin typeface="Helvetica"/>
                <a:ea typeface="Helvetica"/>
                <a:cs typeface="Helvetica"/>
              </a:rPr>
              <a:t>Start het proces alleen wanneer de behuizing is afgesloten en het ventilatiesysteem aanstaat</a:t>
            </a:r>
          </a:p>
          <a:p>
            <a:pPr marL="285750" indent="-285750">
              <a:lnSpc>
                <a:spcPct val="100000"/>
              </a:lnSpc>
              <a:spcBef>
                <a:spcPts val="600"/>
              </a:spcBef>
              <a:buSzPct val="85000"/>
              <a:buFont typeface=".Apple Color Emoji UI"/>
              <a:buChar char="✅"/>
            </a:pPr>
            <a:r>
              <a:rPr lang="nl" sz="1550" b="0" i="0" strike="noStrike" cap="none" spc="0" baseline="0" dirty="0">
                <a:solidFill>
                  <a:srgbClr val="000000"/>
                </a:solidFill>
                <a:effectLst/>
                <a:latin typeface="Helvetica"/>
                <a:ea typeface="Helvetica"/>
                <a:cs typeface="Helvetica"/>
              </a:rPr>
              <a:t>Controleer regelmatig of er sprake is van schade en rapporteer eventuele problemen</a:t>
            </a:r>
          </a:p>
          <a:p>
            <a:pPr marL="285750" indent="-285750">
              <a:lnSpc>
                <a:spcPct val="100000"/>
              </a:lnSpc>
              <a:spcBef>
                <a:spcPts val="600"/>
              </a:spcBef>
              <a:buSzPct val="85000"/>
              <a:buFont typeface=".Apple Color Emoji UI"/>
              <a:buChar char="✅"/>
            </a:pPr>
            <a:r>
              <a:rPr lang="nl" sz="1550" b="0" i="0" strike="noStrike" cap="none" spc="0" baseline="0" dirty="0">
                <a:solidFill>
                  <a:srgbClr val="000000"/>
                </a:solidFill>
                <a:effectLst/>
                <a:latin typeface="Helvetica"/>
                <a:ea typeface="Helvetica"/>
                <a:cs typeface="Helvetica"/>
              </a:rPr>
              <a:t>Zorg voor een plan B wanneer er sprake is van problemen met de machines of lekkages die binnen het systeem plaatsvinden</a:t>
            </a:r>
          </a:p>
          <a:p>
            <a:pPr marL="285750" indent="-285750">
              <a:lnSpc>
                <a:spcPct val="100000"/>
              </a:lnSpc>
              <a:spcBef>
                <a:spcPts val="600"/>
              </a:spcBef>
              <a:buSzPct val="85000"/>
              <a:buFont typeface=".Apple Color Emoji UI"/>
              <a:buChar char="✅"/>
            </a:pPr>
            <a:r>
              <a:rPr lang="nl" sz="1550" b="0" i="0" strike="noStrike" cap="none" spc="0" baseline="0" dirty="0">
                <a:solidFill>
                  <a:srgbClr val="000000"/>
                </a:solidFill>
                <a:effectLst/>
                <a:latin typeface="Helvetica"/>
                <a:ea typeface="Helvetica"/>
                <a:cs typeface="Helvetica"/>
              </a:rPr>
              <a:t>Stop het proces en zorg ervoor dat de lucht schoon kan worden </a:t>
            </a:r>
          </a:p>
          <a:p>
            <a:pPr marL="285750" indent="-285750">
              <a:lnSpc>
                <a:spcPct val="100000"/>
              </a:lnSpc>
              <a:spcBef>
                <a:spcPts val="600"/>
              </a:spcBef>
              <a:spcAft>
                <a:spcPts val="1000"/>
              </a:spcAft>
              <a:buSzPct val="85000"/>
              <a:buFont typeface=".Apple Color Emoji UI"/>
              <a:buChar char="✅"/>
            </a:pPr>
            <a:r>
              <a:rPr lang="nl" sz="1550" b="0" i="0" strike="noStrike" cap="none" spc="0" baseline="0" dirty="0">
                <a:solidFill>
                  <a:srgbClr val="FF0000"/>
                </a:solidFill>
                <a:effectLst/>
                <a:latin typeface="Helvetica"/>
                <a:ea typeface="Helvetica"/>
                <a:cs typeface="Helvetica"/>
              </a:rPr>
              <a:t>Tekst voor de trainer – Voeg extra tekst toe over de behuizing van processen die relevant zijn voor jouw eigen context </a:t>
            </a:r>
          </a:p>
          <a:p>
            <a:pPr>
              <a:lnSpc>
                <a:spcPct val="100000"/>
              </a:lnSpc>
              <a:spcBef>
                <a:spcPts val="600"/>
              </a:spcBef>
            </a:pPr>
            <a:r>
              <a:rPr lang="nl" sz="1550" b="1" i="0" strike="noStrike" cap="none" spc="0" baseline="0" dirty="0">
                <a:solidFill>
                  <a:srgbClr val="000000"/>
                </a:solidFill>
                <a:effectLst/>
                <a:latin typeface="Helvetica"/>
                <a:ea typeface="Helvetica"/>
                <a:cs typeface="Helvetica"/>
              </a:rPr>
              <a:t>DON’T</a:t>
            </a:r>
          </a:p>
          <a:p>
            <a:pPr marL="285750" indent="-285750">
              <a:lnSpc>
                <a:spcPct val="100000"/>
              </a:lnSpc>
              <a:spcBef>
                <a:spcPts val="600"/>
              </a:spcBef>
              <a:buSzPct val="85000"/>
              <a:buFont typeface=".Apple Color Emoji UI"/>
              <a:buChar char="❌"/>
            </a:pPr>
            <a:r>
              <a:rPr lang="nl" sz="1550" b="0" i="0" strike="noStrike" cap="none" spc="0" baseline="0" dirty="0">
                <a:solidFill>
                  <a:srgbClr val="000000"/>
                </a:solidFill>
                <a:effectLst/>
                <a:latin typeface="Helvetica"/>
                <a:ea typeface="Helvetica"/>
                <a:cs typeface="Helvetica"/>
              </a:rPr>
              <a:t>Stap de behuizing niet zomaar binnen zonder de juiste voorzorgsmaatregelen tegen blootstelling aan stof te nemen (zoals het dragen van persoonlijke beschermingsmiddelen)</a:t>
            </a:r>
          </a:p>
          <a:p>
            <a:pPr marL="285750" indent="-285750">
              <a:lnSpc>
                <a:spcPct val="100000"/>
              </a:lnSpc>
              <a:spcBef>
                <a:spcPts val="600"/>
              </a:spcBef>
              <a:buSzPct val="85000"/>
              <a:buFont typeface=".Apple Color Emoji UI"/>
              <a:buChar char="❌"/>
            </a:pPr>
            <a:r>
              <a:rPr lang="nl" sz="1550" b="0" i="0" strike="noStrike" cap="none" spc="0" baseline="0" dirty="0">
                <a:solidFill>
                  <a:srgbClr val="000000"/>
                </a:solidFill>
                <a:effectLst/>
                <a:latin typeface="Helvetica"/>
                <a:ea typeface="Helvetica"/>
                <a:cs typeface="Helvetica"/>
              </a:rPr>
              <a:t>Start geen proces wanneer de deuren nog niet gesloten zijn </a:t>
            </a:r>
          </a:p>
          <a:p>
            <a:pPr marL="285750" indent="-285750">
              <a:lnSpc>
                <a:spcPct val="100000"/>
              </a:lnSpc>
              <a:spcBef>
                <a:spcPts val="600"/>
              </a:spcBef>
              <a:buSzPct val="85000"/>
              <a:buFont typeface=".Apple Color Emoji UI"/>
              <a:buChar char="❌"/>
            </a:pPr>
            <a:r>
              <a:rPr lang="nl" sz="1550" b="0" i="0" strike="noStrike" cap="none" spc="0" baseline="0" dirty="0">
                <a:solidFill>
                  <a:srgbClr val="FF0000"/>
                </a:solidFill>
                <a:effectLst/>
                <a:latin typeface="Helvetica"/>
                <a:ea typeface="Helvetica"/>
                <a:cs typeface="Helvetica"/>
              </a:rPr>
              <a:t>Tekst voor de trainer – Voeg extra tekst toe over de behuizing van processen die relevant zijn voor jouw eigen context </a:t>
            </a:r>
          </a:p>
          <a:p>
            <a:pPr marL="285750" indent="-285750">
              <a:lnSpc>
                <a:spcPct val="100000"/>
              </a:lnSpc>
              <a:spcBef>
                <a:spcPts val="600"/>
              </a:spcBef>
              <a:buSzPct val="85000"/>
              <a:buFont typeface=".Apple Color Emoji UI"/>
              <a:buChar char="✅"/>
            </a:pPr>
            <a:endParaRPr lang="en-US" sz="1550" dirty="0">
              <a:solidFill>
                <a:srgbClr val="FF0000"/>
              </a:solidFill>
            </a:endParaRPr>
          </a:p>
        </p:txBody>
      </p:sp>
    </p:spTree>
    <p:extLst>
      <p:ext uri="{BB962C8B-B14F-4D97-AF65-F5344CB8AC3E}">
        <p14:creationId xmlns:p14="http://schemas.microsoft.com/office/powerpoint/2010/main" val="344713297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9E6CA4-A583-4647-AC61-C08C547C3F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545FEE-AD81-4023-B6AC-5CAEA335ED97}">
  <ds:schemaRefs>
    <ds:schemaRef ds:uri="http://purl.org/dc/dcmitype/"/>
    <ds:schemaRef ds:uri="d8ecf516-e360-4672-81b9-68723bedb71f"/>
    <ds:schemaRef ds:uri="6d9d7403-2d8c-4818-ae25-2c5629bc7330"/>
    <ds:schemaRef ds:uri="http://schemas.microsoft.com/office/2006/documentManagement/typ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E9D9CC3-1A92-450F-A475-EF23AF4BC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69</TotalTime>
  <Words>1000</Words>
  <Application>Microsoft Macintosh PowerPoint</Application>
  <PresentationFormat>Widescreen</PresentationFormat>
  <Paragraphs>74</Paragraphs>
  <Slides>12</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41</cp:revision>
  <dcterms:created xsi:type="dcterms:W3CDTF">2020-07-22T09:08:33Z</dcterms:created>
  <dcterms:modified xsi:type="dcterms:W3CDTF">2024-11-13T11:15:43Z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