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59" r:id="rId8"/>
    <p:sldId id="276" r:id="rId9"/>
    <p:sldId id="279" r:id="rId10"/>
    <p:sldId id="274" r:id="rId11"/>
    <p:sldId id="269" r:id="rId12"/>
    <p:sldId id="268" r:id="rId13"/>
    <p:sldId id="266" r:id="rId14"/>
    <p:sldId id="264"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B13BC-7A1C-3C43-B045-4E5D2C203417}" v="2" dt="2020-12-09T20:24:09.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autoAdjust="0"/>
    <p:restoredTop sz="76259"/>
  </p:normalViewPr>
  <p:slideViewPr>
    <p:cSldViewPr snapToGrid="0" snapToObjects="1">
      <p:cViewPr varScale="1">
        <p:scale>
          <a:sx n="91" d="100"/>
          <a:sy n="91" d="100"/>
        </p:scale>
        <p:origin x="2032" y="19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a:t>
            </a:fld>
            <a:endParaRPr lang="en-US"/>
          </a:p>
        </p:txBody>
      </p:sp>
    </p:spTree>
    <p:extLst>
      <p:ext uri="{BB962C8B-B14F-4D97-AF65-F5344CB8AC3E}">
        <p14:creationId xmlns:p14="http://schemas.microsoft.com/office/powerpoint/2010/main" val="23312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184254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63795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34346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 sz="1200" b="0" i="0" strike="noStrike" cap="none" spc="0" baseline="0" dirty="0">
                <a:solidFill>
                  <a:srgbClr val="000000"/>
                </a:solidFill>
                <a:effectLst/>
                <a:latin typeface="+mn-lt"/>
                <a:ea typeface="Calibri"/>
                <a:cs typeface="Calibri"/>
              </a:rPr>
              <a:t>Overmatige blootstelling aan inhaleerbaar kristallijn silicastof kan bij werknemers leiden tot serieuze gezondheidsklachten op de lange termijn. Daarom is het belangrijk dat alle werknemers zich bewust zijn van de voorschriften die het risico op blootstelling aan silicastof zo veel mogelijk beperken of voorkomen. </a:t>
            </a:r>
          </a:p>
          <a:p>
            <a:endParaRPr lang="en-US" sz="1200" dirty="0">
              <a:latin typeface="+mn-lt"/>
            </a:endParaRPr>
          </a:p>
          <a:p>
            <a:r>
              <a:rPr lang="nl" sz="1200" b="0" i="0" strike="noStrike" cap="none" spc="0" baseline="0" dirty="0">
                <a:solidFill>
                  <a:srgbClr val="000000"/>
                </a:solidFill>
                <a:effectLst/>
                <a:latin typeface="+mn-lt"/>
                <a:ea typeface="Calibri"/>
                <a:cs typeface="Calibri"/>
              </a:rPr>
              <a:t>Deze training bevat informatie en adviezen over algemene ventilatie voor omgevingen waar sprake is van inhaleerbaar kristallijn silicastof.</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8687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415478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 sz="1200" b="0" i="0" strike="noStrike" cap="none" spc="0" baseline="0" dirty="0">
                <a:solidFill>
                  <a:srgbClr val="000000"/>
                </a:solidFill>
                <a:effectLst/>
                <a:latin typeface="Calibri"/>
                <a:ea typeface="Calibri"/>
                <a:cs typeface="Calibri"/>
              </a:rPr>
              <a:t>Ventilatie is een belangrijk onderdeel van het behoud van een goede luchtkwaliteit in een werkomgeving Een goed ontworpen afzuigsysteem is één van de meest effectieve manieren om te voorkomen dat je wordt blootgesteld aan inhaleerbaar kristallijn silicastof wanneer stofverspreiding niet volledig voorkomen kan worden door middel van isolatie of het natmaken van materialen.</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361654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 sz="1200" b="0" i="0" strike="noStrike" cap="none" spc="0" baseline="0" dirty="0">
                <a:solidFill>
                  <a:srgbClr val="000000"/>
                </a:solidFill>
                <a:effectLst/>
                <a:latin typeface="+mn-lt"/>
                <a:ea typeface="Calibri"/>
                <a:cs typeface="Calibri"/>
              </a:rPr>
              <a:t>Er zijn drie manieren om te ventileren. Plaatselijke afzuiging wordt meestal gezien als de meest effectieve manier van ventileren en moet altijd gebruikt worden indien dat mogelijk is. </a:t>
            </a: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80891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1438252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192885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nl" sz="1000" b="0" i="0" strike="noStrike" cap="none" spc="0" baseline="0">
                <a:solidFill>
                  <a:srgbClr val="000000"/>
                </a:solidFill>
                <a:effectLst/>
                <a:latin typeface="Helvetica"/>
                <a:ea typeface="Helvetica"/>
                <a:cs typeface="Helvetica"/>
              </a:rPr>
              <a:t>Dit trainingspakket is onderdeel van de NEPSI Gids voor de juiste werkwijze – ga naar guide.nepsi.eu </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F936513-58F5-8144-9635-C8DF2ADFF08B}"/>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29DE00C3-212E-434E-AB45-EF90A1E88C52}"/>
              </a:ext>
            </a:extLst>
          </p:cNvPr>
          <p:cNvSpPr txBox="1"/>
          <p:nvPr userDrawn="1"/>
        </p:nvSpPr>
        <p:spPr>
          <a:xfrm>
            <a:off x="8126569" y="429114"/>
            <a:ext cx="3690782"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 sz="1400" b="1" i="0" strike="noStrike" cap="none" spc="0" baseline="0" dirty="0">
                <a:solidFill>
                  <a:srgbClr val="F6A317"/>
                </a:solidFill>
                <a:effectLst/>
                <a:latin typeface="Helvetica"/>
                <a:ea typeface="Helvetica"/>
                <a:cs typeface="Helvetica"/>
              </a:rPr>
              <a:t>VOORSCHRIFTEN VOOR VENTILEREN EN VENTILATIESYSTEMEN</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2" y="2424069"/>
            <a:ext cx="6943787" cy="1409377"/>
          </a:xfrm>
        </p:spPr>
        <p:txBody>
          <a:bodyPr anchor="t"/>
          <a:lstStyle/>
          <a:p>
            <a:pPr>
              <a:lnSpc>
                <a:spcPct val="100000"/>
              </a:lnSpc>
            </a:pPr>
            <a:r>
              <a:rPr lang="nl" sz="2800" b="1" i="0" strike="noStrike" cap="none" spc="0" baseline="0" dirty="0">
                <a:solidFill>
                  <a:srgbClr val="FFFFFF"/>
                </a:solidFill>
                <a:effectLst/>
                <a:latin typeface="Helvetica"/>
                <a:ea typeface="Helvetica"/>
                <a:cs typeface="Helvetica"/>
              </a:rPr>
              <a:t>VOORSCHRIFTEN VOOR VENTILEREN EN VENTILATIESYSTEMEN</a:t>
            </a:r>
          </a:p>
        </p:txBody>
      </p:sp>
      <p:sp>
        <p:nvSpPr>
          <p:cNvPr id="2" name="Rectangle 1">
            <a:extLst>
              <a:ext uri="{FF2B5EF4-FFF2-40B4-BE49-F238E27FC236}">
                <a16:creationId xmlns:a16="http://schemas.microsoft.com/office/drawing/2014/main" id="{0B4C9CAB-7986-7246-85DA-293E0C28CCC7}"/>
              </a:ext>
            </a:extLst>
          </p:cNvPr>
          <p:cNvSpPr/>
          <p:nvPr/>
        </p:nvSpPr>
        <p:spPr>
          <a:xfrm>
            <a:off x="8160589" y="346364"/>
            <a:ext cx="3712756" cy="623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r>
              <a:rPr lang="nl" sz="2800" b="1" i="0" strike="noStrike" cap="none" spc="0" baseline="0">
                <a:solidFill>
                  <a:srgbClr val="F6A317"/>
                </a:solidFill>
                <a:effectLst/>
                <a:latin typeface="Helvetica"/>
                <a:ea typeface="Helvetica"/>
                <a:cs typeface="Helvetica"/>
              </a:rPr>
              <a:t>LEGE SLIDE</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200"/>
              </a:lnSpc>
            </a:pPr>
            <a:r>
              <a:rPr lang="nl" sz="1700" b="0" i="0" strike="noStrike" cap="none" spc="0" baseline="0" dirty="0">
                <a:solidFill>
                  <a:srgbClr val="000000"/>
                </a:solidFill>
                <a:effectLst/>
                <a:latin typeface="Helvetica"/>
                <a:ea typeface="Helvetica"/>
                <a:cs typeface="Helvetica"/>
              </a:rPr>
              <a:t>Gebruik deze slide om zelf trainingsmateriaal toe te voegen over een specifieke werkomgeving/context. </a:t>
            </a:r>
          </a:p>
          <a:p>
            <a:pPr>
              <a:lnSpc>
                <a:spcPts val="2200"/>
              </a:lnSpc>
            </a:pPr>
            <a:r>
              <a:rPr lang="nl" sz="1700" b="0" i="0" strike="noStrike" cap="none" spc="0" baseline="0" dirty="0">
                <a:solidFill>
                  <a:srgbClr val="000000"/>
                </a:solidFill>
                <a:effectLst/>
                <a:latin typeface="Helvetica"/>
                <a:ea typeface="Helvetica"/>
                <a:cs typeface="Helvetica"/>
              </a:rPr>
              <a:t>Wil je de afbeelding veranderen? Klik met de rechtermuisknop &gt; wijzig afbeelding &gt; uit bestand. </a:t>
            </a:r>
          </a:p>
          <a:p>
            <a:pPr>
              <a:lnSpc>
                <a:spcPts val="2200"/>
              </a:lnSpc>
            </a:pPr>
            <a:r>
              <a:rPr lang="nl" sz="1700" b="0" i="0" strike="noStrike" cap="none" spc="0" baseline="0" dirty="0">
                <a:solidFill>
                  <a:srgbClr val="000000"/>
                </a:solidFill>
                <a:effectLst/>
                <a:latin typeface="Helvetica"/>
                <a:ea typeface="Helvetica"/>
                <a:cs typeface="Helvetica"/>
              </a:rPr>
              <a:t>Wil je meer slides aanmaken? Klik dan op ‘nieuwe slide’ in de taakbalk bovenaan. </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40852129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r>
              <a:rPr lang="nl" sz="2800" b="1" i="0" strike="noStrike" cap="none" spc="0" baseline="0">
                <a:solidFill>
                  <a:srgbClr val="F6A317"/>
                </a:solidFill>
                <a:effectLst/>
                <a:latin typeface="Helvetica"/>
                <a:ea typeface="Helvetica"/>
                <a:cs typeface="Helvetica"/>
              </a:rPr>
              <a:t>CONCLUSIE</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2" y="2362676"/>
            <a:ext cx="5658063" cy="3682369"/>
          </a:xfrm>
        </p:spPr>
        <p:txBody>
          <a:bodyPr/>
          <a:lstStyle/>
          <a:p>
            <a:pPr>
              <a:lnSpc>
                <a:spcPts val="2200"/>
              </a:lnSpc>
            </a:pPr>
            <a:r>
              <a:rPr lang="nl" sz="1700" b="0" i="0" strike="noStrike" cap="none" spc="0" baseline="0" dirty="0">
                <a:solidFill>
                  <a:srgbClr val="000000"/>
                </a:solidFill>
                <a:effectLst/>
                <a:latin typeface="Helvetica"/>
                <a:ea typeface="Helvetica"/>
                <a:cs typeface="Helvetica"/>
              </a:rPr>
              <a:t>Ventilatie is een essentieel onderdeel van stofbeheersing en helpt om de luchtkwaliteit veilig te houden.</a:t>
            </a:r>
          </a:p>
          <a:p>
            <a:pPr>
              <a:lnSpc>
                <a:spcPts val="2200"/>
              </a:lnSpc>
            </a:pPr>
            <a:r>
              <a:rPr lang="nl" sz="1700" b="0" i="0" strike="noStrike" cap="none" spc="0" baseline="0" dirty="0">
                <a:solidFill>
                  <a:srgbClr val="000000"/>
                </a:solidFill>
                <a:effectLst/>
                <a:latin typeface="Helvetica"/>
                <a:ea typeface="Helvetica"/>
                <a:cs typeface="Helvetica"/>
              </a:rPr>
              <a:t>Onthoud:</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Maak altijd gebruik van ventilatiesystemen indien mogelijk </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Hinder het ventilatiesysteem niet</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Neem contact op met je manager als je het vermoeden hebt dat het ventilatiesysteem niet optimaal werkt</a:t>
            </a:r>
          </a:p>
          <a:p>
            <a:pPr marL="285750" indent="-285750">
              <a:lnSpc>
                <a:spcPts val="2200"/>
              </a:lnSpc>
              <a:buClr>
                <a:srgbClr val="F1B600"/>
              </a:buClr>
              <a:buSzPct val="120000"/>
              <a:buFont typeface="Wingdings" pitchFamily="2" charset="2"/>
              <a:buChar char="q"/>
            </a:pPr>
            <a:endParaRPr lang="en-GB" sz="1700" dirty="0"/>
          </a:p>
          <a:p>
            <a:pPr>
              <a:lnSpc>
                <a:spcPts val="2200"/>
              </a:lnSpc>
            </a:pPr>
            <a:endParaRPr lang="en-US" sz="1700" dirty="0"/>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13485895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6537956" cy="850900"/>
          </a:xfrm>
        </p:spPr>
        <p:txBody>
          <a:bodyPr/>
          <a:lstStyle/>
          <a:p>
            <a:r>
              <a:rPr lang="nl" sz="2800" b="1" i="0" strike="noStrike" cap="none" spc="0" baseline="0" dirty="0">
                <a:solidFill>
                  <a:srgbClr val="F6A317"/>
                </a:solidFill>
                <a:effectLst/>
                <a:latin typeface="Helvetica"/>
                <a:ea typeface="Helvetica"/>
                <a:cs typeface="Helvetica"/>
              </a:rPr>
              <a:t>AANVULLEND LEERMATERIAAL</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a:solidFill>
                  <a:srgbClr val="000000"/>
                </a:solidFill>
                <a:effectLst/>
                <a:latin typeface="Helvetica"/>
                <a:ea typeface="Helvetica"/>
                <a:cs typeface="Helvetica"/>
                <a:hlinkClick r:id="rId3" history="0"/>
              </a:rPr>
              <a:t>Voorschriften voor algemene ventilatie (taakblad 2.1.9)</a:t>
            </a:r>
          </a:p>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a:solidFill>
                  <a:srgbClr val="000000"/>
                </a:solidFill>
                <a:effectLst/>
                <a:latin typeface="Helvetica"/>
                <a:ea typeface="Helvetica"/>
                <a:cs typeface="Helvetica"/>
                <a:hlinkClick r:id="rId4" history="0"/>
              </a:rPr>
              <a:t>NESPI Voorschriften</a:t>
            </a:r>
          </a:p>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a:solidFill>
                  <a:srgbClr val="000000"/>
                </a:solidFill>
                <a:effectLst/>
                <a:latin typeface="Helvetica"/>
                <a:ea typeface="Helvetica"/>
                <a:cs typeface="Helvetica"/>
                <a:hlinkClick r:id="rId5" history="0"/>
              </a:rPr>
              <a:t>NEPSI Voorschriften voor het MKB</a:t>
            </a:r>
          </a:p>
        </p:txBody>
      </p:sp>
      <p:sp>
        <p:nvSpPr>
          <p:cNvPr id="4" name="Rounded Rectangle 3">
            <a:extLst>
              <a:ext uri="{FF2B5EF4-FFF2-40B4-BE49-F238E27FC236}">
                <a16:creationId xmlns:a16="http://schemas.microsoft.com/office/drawing/2014/main" id="{664076B8-4B8B-9A4C-BC62-87D5AB8D7D1F}"/>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9E755BC8-9263-4A42-8BC8-2ABF4DB8BB35}"/>
              </a:ext>
            </a:extLst>
          </p:cNvPr>
          <p:cNvSpPr/>
          <p:nvPr/>
        </p:nvSpPr>
        <p:spPr>
          <a:xfrm>
            <a:off x="1088454" y="5158279"/>
            <a:ext cx="10022946" cy="646331"/>
          </a:xfrm>
          <a:prstGeom prst="rect">
            <a:avLst/>
          </a:prstGeom>
          <a:noFill/>
          <a:ln>
            <a:noFill/>
          </a:ln>
        </p:spPr>
        <p:txBody>
          <a:bodyPr wrap="square" anchor="ctr">
            <a:spAutoFit/>
          </a:bodyPr>
          <a:lstStyle/>
          <a:p>
            <a:pPr>
              <a:spcBef>
                <a:spcPts val="1200"/>
              </a:spcBef>
              <a:spcAft>
                <a:spcPts val="1200"/>
              </a:spcAft>
              <a:buSzPct val="130000"/>
            </a:pPr>
            <a:r>
              <a:rPr lang="nl" b="0" i="0" strike="noStrike" cap="none" spc="0" baseline="0" dirty="0">
                <a:solidFill>
                  <a:srgbClr val="000000"/>
                </a:solidFill>
                <a:effectLst/>
                <a:latin typeface="Calibri"/>
                <a:ea typeface="Calibri"/>
                <a:cs typeface="Calibri"/>
              </a:rPr>
              <a:t>Ga naar het </a:t>
            </a:r>
            <a:r>
              <a:rPr lang="nl" b="1" i="0" strike="noStrike" cap="none" spc="0" baseline="0" dirty="0">
                <a:solidFill>
                  <a:srgbClr val="000000"/>
                </a:solidFill>
                <a:effectLst/>
                <a:latin typeface="Calibri"/>
                <a:ea typeface="Calibri"/>
                <a:cs typeface="Calibri"/>
              </a:rPr>
              <a:t>NEPSI E-learning platform</a:t>
            </a:r>
            <a:r>
              <a:rPr lang="nl" b="0" i="0" strike="noStrike" cap="none" spc="0" baseline="0" dirty="0">
                <a:solidFill>
                  <a:srgbClr val="000000"/>
                </a:solidFill>
                <a:effectLst/>
                <a:latin typeface="Calibri"/>
                <a:ea typeface="Calibri"/>
                <a:cs typeface="Calibri"/>
              </a:rPr>
              <a:t> op </a:t>
            </a:r>
            <a:r>
              <a:rPr lang="nl" b="0" i="0" strike="noStrike" cap="none" spc="0" baseline="0" dirty="0">
                <a:solidFill>
                  <a:srgbClr val="000000"/>
                </a:solidFill>
                <a:effectLst/>
                <a:latin typeface="Calibri"/>
                <a:ea typeface="Calibri"/>
                <a:cs typeface="Calibri"/>
                <a:hlinkClick r:id="rId6" history="0"/>
              </a:rPr>
              <a:t>training.nepsi.eu</a:t>
            </a:r>
            <a:r>
              <a:rPr lang="nl" b="0" i="0" strike="noStrike" cap="none" spc="0" baseline="0" dirty="0">
                <a:solidFill>
                  <a:srgbClr val="000000"/>
                </a:solidFill>
                <a:effectLst/>
                <a:latin typeface="Calibri"/>
                <a:ea typeface="Calibri"/>
                <a:cs typeface="Calibri"/>
              </a:rPr>
              <a:t> voor meer informatie over inhaleerbaar kristallijn silicastof</a:t>
            </a:r>
          </a:p>
        </p:txBody>
      </p:sp>
    </p:spTree>
    <p:extLst>
      <p:ext uri="{BB962C8B-B14F-4D97-AF65-F5344CB8AC3E}">
        <p14:creationId xmlns:p14="http://schemas.microsoft.com/office/powerpoint/2010/main" val="1874401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nl-NL" sz="2800" dirty="0"/>
              <a:t>INLEIDING (VOOR DE TRAINER)</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200"/>
              </a:lnSpc>
            </a:pPr>
            <a:r>
              <a:rPr lang="nl-NL" sz="1700" dirty="0">
                <a:latin typeface="Helvetica"/>
                <a:cs typeface="Helvetica"/>
              </a:rPr>
              <a:t>Als onderdeel van de educatie die hoort bij het implementeren van de NEPSI voorschriften, heeft NEPSI ook diverse educatieve bronnen ontwikkeld. </a:t>
            </a:r>
          </a:p>
          <a:p>
            <a:pPr>
              <a:lnSpc>
                <a:spcPts val="2200"/>
              </a:lnSpc>
            </a:pPr>
            <a:r>
              <a:rPr lang="nl-NL" sz="1700" dirty="0">
                <a:latin typeface="Helvetica"/>
                <a:cs typeface="Helvetica"/>
              </a:rPr>
              <a:t>In iedere PowerPointtraining vind je informatie over een onderwerp dat relevant is voor werknemers die, ongeacht de industrie waarin ze werken, werken met inhaleerbaar kristallijn silicastof. De trainingen bevatten informatie over de risico’s van blootstelling en voorschriften die je kunt opvolgen om deze risico’s zo veel mogelijk te beperken. Het doel van de training is om werknemers te informeren en op te leiden om de voorzorgsmaatregelen zo goed mogelijk op te volgen, om het risico op blootstelling aan inhaleerbaar kristallijn silicastof op de werkvloer zo veel mogelijk te beperken. </a:t>
            </a:r>
          </a:p>
          <a:p>
            <a:pPr>
              <a:lnSpc>
                <a:spcPts val="2200"/>
              </a:lnSpc>
            </a:pPr>
            <a:r>
              <a:rPr lang="nl-NL" sz="1700" dirty="0">
                <a:latin typeface="Helvetica"/>
                <a:cs typeface="Helvetica"/>
              </a:rPr>
              <a:t>Gebruik indien gewenst het blanco template en de placeholders om aanvullende informatie aan de training toe te voegen. </a:t>
            </a:r>
          </a:p>
        </p:txBody>
      </p:sp>
    </p:spTree>
    <p:extLst>
      <p:ext uri="{BB962C8B-B14F-4D97-AF65-F5344CB8AC3E}">
        <p14:creationId xmlns:p14="http://schemas.microsoft.com/office/powerpoint/2010/main" val="12306172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nl" sz="2800" b="1" i="0" strike="noStrike" cap="none" spc="0" baseline="0">
                <a:solidFill>
                  <a:srgbClr val="F6A317"/>
                </a:solidFill>
                <a:effectLst/>
                <a:latin typeface="Helvetica"/>
                <a:ea typeface="Helvetica"/>
                <a:cs typeface="Helvetica"/>
              </a:rPr>
              <a:t>LET OP</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pPr>
            <a:r>
              <a:rPr lang="nl" sz="1700" b="0" i="0" strike="noStrike" cap="none" spc="0" baseline="0" dirty="0">
                <a:solidFill>
                  <a:srgbClr val="000000"/>
                </a:solidFill>
                <a:effectLst/>
                <a:latin typeface="Helvetica"/>
                <a:ea typeface="Helvetica"/>
                <a:cs typeface="Helvetica"/>
              </a:rPr>
              <a:t>De informatie in deze PowerPointpresentatie is adviserend van aard en bevat informatieve inhoud. Deze informatie bevat geen regelgeving of nieuwe juridische verplichtingen. De informatie zorgt ook niet voor wijzigingen in de bestaande regelgeving in de gezondheidswetgeving.</a:t>
            </a:r>
          </a:p>
        </p:txBody>
      </p:sp>
    </p:spTree>
    <p:extLst>
      <p:ext uri="{BB962C8B-B14F-4D97-AF65-F5344CB8AC3E}">
        <p14:creationId xmlns:p14="http://schemas.microsoft.com/office/powerpoint/2010/main" val="13786811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nl" sz="2800" b="1" i="0" strike="noStrike" cap="none" spc="0" baseline="0">
                <a:solidFill>
                  <a:srgbClr val="F6A317"/>
                </a:solidFill>
                <a:effectLst/>
                <a:latin typeface="Helvetica"/>
                <a:ea typeface="Helvetica"/>
                <a:cs typeface="Helvetica"/>
              </a:rPr>
              <a:t>INTRODUCTIE</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362676"/>
            <a:ext cx="5727074" cy="3682369"/>
          </a:xfrm>
        </p:spPr>
        <p:txBody>
          <a:bodyPr/>
          <a:lstStyle/>
          <a:p>
            <a:pPr>
              <a:lnSpc>
                <a:spcPts val="2200"/>
              </a:lnSpc>
            </a:pPr>
            <a:r>
              <a:rPr lang="nl" sz="1700" b="1" i="0" strike="noStrike" cap="none" spc="0" baseline="0" dirty="0">
                <a:solidFill>
                  <a:srgbClr val="000000"/>
                </a:solidFill>
                <a:effectLst/>
                <a:latin typeface="Helvetica"/>
                <a:ea typeface="Helvetica"/>
                <a:cs typeface="Helvetica"/>
              </a:rPr>
              <a:t>Leren hoe je jezelf kunt beschermen tegen werkgerelateerde gezondheidsproblemen is zeer belangrijk.</a:t>
            </a:r>
          </a:p>
          <a:p>
            <a:pPr>
              <a:lnSpc>
                <a:spcPts val="2200"/>
              </a:lnSpc>
            </a:pPr>
            <a:r>
              <a:rPr lang="nl" sz="1700" b="0" i="0" strike="noStrike" cap="none" spc="0" baseline="0" dirty="0">
                <a:solidFill>
                  <a:srgbClr val="000000"/>
                </a:solidFill>
                <a:effectLst/>
                <a:latin typeface="Helvetica"/>
                <a:ea typeface="Helvetica"/>
                <a:cs typeface="Helvetica"/>
              </a:rPr>
              <a:t>In deze PowerPointtraining leer je: </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Welke drie soorten ventilatiesystemen gebruikt worden om de mate waarin werknemers blootgesteld worden aan inhaleerbaar kristallijn silicastof te beperken</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Gids voor ventilatie</a:t>
            </a:r>
          </a:p>
          <a:p>
            <a:pPr marL="285750" indent="-285750">
              <a:lnSpc>
                <a:spcPts val="2200"/>
              </a:lnSpc>
              <a:buFont typeface="Arial" panose="020B0604020202020204" pitchFamily="34" charset="0"/>
              <a:buChar char="•"/>
            </a:pPr>
            <a:r>
              <a:rPr lang="nl" sz="1700" b="0" i="0" strike="noStrike" cap="none" spc="0" baseline="0" dirty="0">
                <a:solidFill>
                  <a:srgbClr val="FF0000"/>
                </a:solidFill>
                <a:effectLst/>
                <a:latin typeface="Helvetica"/>
                <a:ea typeface="Helvetica"/>
                <a:cs typeface="Helvetica"/>
              </a:rPr>
              <a:t>Tekst in te vullen door trainer – heb je zelf slides aan de presentatie toegevoegd? Maak dan een kort overzicht van de contextuele materialen</a:t>
            </a:r>
          </a:p>
          <a:p>
            <a:pPr marL="285750" indent="-285750">
              <a:lnSpc>
                <a:spcPts val="2200"/>
              </a:lnSpc>
              <a:buFont typeface="Arial" panose="020B0604020202020204" pitchFamily="34" charset="0"/>
              <a:buChar char="•"/>
            </a:pPr>
            <a:endParaRPr lang="en-US" sz="1700" dirty="0"/>
          </a:p>
          <a:p>
            <a:pPr marL="285750" indent="-285750">
              <a:lnSpc>
                <a:spcPts val="2200"/>
              </a:lnSpc>
              <a:buFont typeface="Arial" panose="020B0604020202020204" pitchFamily="34" charset="0"/>
              <a:buChar char="•"/>
            </a:pPr>
            <a:endParaRPr lang="en-US" sz="1700" dirty="0"/>
          </a:p>
        </p:txBody>
      </p:sp>
      <p:pic>
        <p:nvPicPr>
          <p:cNvPr id="1025" name="Picture 1" descr="page1image189220480">
            <a:extLst>
              <a:ext uri="{FF2B5EF4-FFF2-40B4-BE49-F238E27FC236}">
                <a16:creationId xmlns:a16="http://schemas.microsoft.com/office/drawing/2014/main" id="{8E6F8E53-DA1B-4145-B49A-DB95CBC3829E}"/>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885708" y="2660661"/>
            <a:ext cx="4842132" cy="30863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189220912">
            <a:extLst>
              <a:ext uri="{FF2B5EF4-FFF2-40B4-BE49-F238E27FC236}">
                <a16:creationId xmlns:a16="http://schemas.microsoft.com/office/drawing/2014/main" id="{37991D75-69AF-5145-A1CC-4C6201DDCE6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82691" y="621437"/>
            <a:ext cx="68580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000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484340" cy="850900"/>
          </a:xfrm>
        </p:spPr>
        <p:txBody>
          <a:bodyPr/>
          <a:lstStyle/>
          <a:p>
            <a:r>
              <a:rPr lang="nl" sz="2800" b="1" i="0" strike="noStrike" cap="none" spc="0" baseline="0">
                <a:solidFill>
                  <a:srgbClr val="F6A317"/>
                </a:solidFill>
                <a:effectLst/>
                <a:latin typeface="Helvetica"/>
                <a:ea typeface="Helvetica"/>
                <a:cs typeface="Helvetica"/>
              </a:rPr>
              <a:t>TECHNIEKEN VOOR STOFBEHEERSING</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200"/>
              </a:lnSpc>
            </a:pPr>
            <a:r>
              <a:rPr lang="nl" sz="1700" b="0" i="0" strike="noStrike" cap="none" spc="0" baseline="0" dirty="0">
                <a:solidFill>
                  <a:srgbClr val="000000"/>
                </a:solidFill>
                <a:effectLst/>
                <a:latin typeface="Helvetica"/>
                <a:ea typeface="Helvetica"/>
                <a:cs typeface="Helvetica"/>
              </a:rPr>
              <a:t>Ventilatie (en afzuiging) is één van de vijf technieken voor stofbeheersing. </a:t>
            </a:r>
          </a:p>
        </p:txBody>
      </p:sp>
      <p:pic>
        <p:nvPicPr>
          <p:cNvPr id="22" name="Picture 21" descr="A screenshot of a cell phone&#10;&#10;Description automatically generated">
            <a:extLst>
              <a:ext uri="{FF2B5EF4-FFF2-40B4-BE49-F238E27FC236}">
                <a16:creationId xmlns:a16="http://schemas.microsoft.com/office/drawing/2014/main" id="{96FA4A61-1C8C-9441-8D93-A41219113A32}"/>
              </a:ext>
            </a:extLst>
          </p:cNvPr>
          <p:cNvPicPr>
            <a:picLocks noChangeAspect="1"/>
          </p:cNvPicPr>
          <p:nvPr/>
        </p:nvPicPr>
        <p:blipFill>
          <a:blip r:embed="rId3"/>
          <a:srcRect l="6858" t="62670" r="77165" b="13177"/>
          <a:stretch>
            <a:fillRect/>
          </a:stretch>
        </p:blipFill>
        <p:spPr>
          <a:xfrm>
            <a:off x="8583429"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F3AB0E14-4E1E-414C-9431-282A79CE0CBD}"/>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79CD2578-96E6-514D-857C-7A5DCC6D18E3}"/>
              </a:ext>
            </a:extLst>
          </p:cNvPr>
          <p:cNvPicPr>
            <a:picLocks noChangeAspect="1"/>
          </p:cNvPicPr>
          <p:nvPr/>
        </p:nvPicPr>
        <p:blipFill>
          <a:blip r:embed="rId3"/>
          <a:srcRect l="7057" t="9146" r="76967" b="66230"/>
          <a:stretch>
            <a:fillRect/>
          </a:stretch>
        </p:blipFill>
        <p:spPr>
          <a:xfrm>
            <a:off x="5365058" y="3255685"/>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B356F961-2531-A240-8399-5DCF2353368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85DFA808-2B4A-8240-A91D-2F1A09851540}"/>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7C9EF97F-DCDB-194F-AE2B-8731C08CA145}"/>
              </a:ext>
            </a:extLst>
          </p:cNvPr>
          <p:cNvSpPr txBox="1"/>
          <p:nvPr/>
        </p:nvSpPr>
        <p:spPr>
          <a:xfrm>
            <a:off x="6579515" y="1702138"/>
            <a:ext cx="2012162" cy="1823002"/>
          </a:xfrm>
          <a:prstGeom prst="rect">
            <a:avLst/>
          </a:prstGeom>
          <a:noFill/>
        </p:spPr>
        <p:txBody>
          <a:bodyPr wrap="square" rtlCol="0">
            <a:spAutoFit/>
          </a:bodyPr>
          <a:lstStyle/>
          <a:p>
            <a:pPr>
              <a:spcAft>
                <a:spcPts val="300"/>
              </a:spcAft>
            </a:pPr>
            <a:r>
              <a:rPr lang="nl" sz="1050" b="1" i="0" strike="noStrike" cap="none" spc="50" baseline="0" dirty="0">
                <a:solidFill>
                  <a:srgbClr val="EF9A2E"/>
                </a:solidFill>
                <a:effectLst/>
                <a:latin typeface="Futura Medium"/>
                <a:ea typeface="Futura Medium"/>
                <a:cs typeface="Futura Medium"/>
              </a:rPr>
              <a:t>GOEDE HYGIENE / SCHOONMAAK</a:t>
            </a:r>
          </a:p>
          <a:p>
            <a:r>
              <a:rPr lang="nl" sz="1200" b="0" i="0" strike="noStrike" cap="none" spc="0" baseline="0" dirty="0">
                <a:solidFill>
                  <a:srgbClr val="000000"/>
                </a:solidFill>
                <a:effectLst/>
                <a:latin typeface="Calibri"/>
                <a:ea typeface="Calibri"/>
                <a:cs typeface="Calibri"/>
              </a:rPr>
              <a:t>Het wassen van werkkleding en goed stofzuigen gaat stopophoping op de lange termijn tegen – een schone werkplek is een veilige werkplek</a:t>
            </a:r>
          </a:p>
          <a:p>
            <a:endParaRPr lang="en-US" dirty="0"/>
          </a:p>
        </p:txBody>
      </p:sp>
      <p:sp>
        <p:nvSpPr>
          <p:cNvPr id="28" name="TextBox 27">
            <a:extLst>
              <a:ext uri="{FF2B5EF4-FFF2-40B4-BE49-F238E27FC236}">
                <a16:creationId xmlns:a16="http://schemas.microsoft.com/office/drawing/2014/main" id="{4B18799A-7BB4-CE40-AABF-395977044742}"/>
              </a:ext>
            </a:extLst>
          </p:cNvPr>
          <p:cNvSpPr txBox="1"/>
          <p:nvPr/>
        </p:nvSpPr>
        <p:spPr>
          <a:xfrm>
            <a:off x="6579514" y="3394767"/>
            <a:ext cx="2134063" cy="1700960"/>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BEHUIZING</a:t>
            </a:r>
          </a:p>
          <a:p>
            <a:pPr>
              <a:spcAft>
                <a:spcPts val="300"/>
              </a:spcAft>
            </a:pPr>
            <a:r>
              <a:rPr lang="nl" sz="1200" b="0" i="0" strike="noStrike" cap="none" spc="0" baseline="0">
                <a:solidFill>
                  <a:srgbClr val="000000"/>
                </a:solidFill>
                <a:effectLst/>
                <a:latin typeface="Calibri"/>
                <a:ea typeface="Calibri"/>
                <a:cs typeface="Calibri"/>
              </a:rPr>
              <a:t>Het uitvoeren van inhaleerbaar kristallijn silicastof productieprocessen in een afgesloten omgeving voorkomt blootstelling aan stof bij de bron</a:t>
            </a:r>
          </a:p>
          <a:p>
            <a:pPr>
              <a:spcAft>
                <a:spcPts val="300"/>
              </a:spcAft>
            </a:pPr>
            <a:endParaRPr lang="en-US"/>
          </a:p>
        </p:txBody>
      </p:sp>
      <p:sp>
        <p:nvSpPr>
          <p:cNvPr id="29" name="TextBox 28">
            <a:extLst>
              <a:ext uri="{FF2B5EF4-FFF2-40B4-BE49-F238E27FC236}">
                <a16:creationId xmlns:a16="http://schemas.microsoft.com/office/drawing/2014/main" id="{05C478F3-51B4-1A4D-ABD9-1E0128297EDB}"/>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AFZUIGING / VENTILATIE</a:t>
            </a:r>
          </a:p>
          <a:p>
            <a:pPr>
              <a:spcAft>
                <a:spcPts val="300"/>
              </a:spcAft>
            </a:pPr>
            <a:r>
              <a:rPr lang="nl" sz="1200" b="0" i="0" strike="noStrike" cap="none" spc="0" baseline="0">
                <a:solidFill>
                  <a:srgbClr val="000000"/>
                </a:solidFill>
                <a:effectLst/>
                <a:latin typeface="Calibri"/>
                <a:ea typeface="Calibri"/>
                <a:cs typeface="Calibri"/>
              </a:rPr>
              <a:t>Het opvangen van inhaleerbaar kristallijn silicastof bij de bron mensen eraan blootgesteld worden en het blijven reinigen van de lucht </a:t>
            </a:r>
          </a:p>
          <a:p>
            <a:endParaRPr lang="en-US"/>
          </a:p>
        </p:txBody>
      </p:sp>
      <p:sp>
        <p:nvSpPr>
          <p:cNvPr id="30" name="TextBox 29">
            <a:extLst>
              <a:ext uri="{FF2B5EF4-FFF2-40B4-BE49-F238E27FC236}">
                <a16:creationId xmlns:a16="http://schemas.microsoft.com/office/drawing/2014/main" id="{65238AFC-5BA5-EA4D-9DF4-A19D5EE9AF68}"/>
              </a:ext>
            </a:extLst>
          </p:cNvPr>
          <p:cNvSpPr txBox="1"/>
          <p:nvPr/>
        </p:nvSpPr>
        <p:spPr>
          <a:xfrm>
            <a:off x="9787266" y="3131928"/>
            <a:ext cx="2134062" cy="1845884"/>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BESCHERMINGSMIDDELEN</a:t>
            </a:r>
          </a:p>
          <a:p>
            <a:r>
              <a:rPr lang="nl" sz="1200" b="0" i="0" strike="noStrike" cap="none" spc="0" baseline="0">
                <a:solidFill>
                  <a:srgbClr val="000000"/>
                </a:solidFill>
                <a:effectLst/>
                <a:latin typeface="Calibri"/>
                <a:ea typeface="Calibri"/>
                <a:cs typeface="Calibri"/>
              </a:rPr>
              <a:t>Persoonlijke beschermingsmiddelen (zoals gezichtsmaskers) beschermen werknemers tegen stof als andere maatregelen niet voldoende zijn om de risico’s te beperken</a:t>
            </a:r>
          </a:p>
          <a:p>
            <a:endParaRPr lang="en-US"/>
          </a:p>
        </p:txBody>
      </p:sp>
      <p:sp>
        <p:nvSpPr>
          <p:cNvPr id="31" name="TextBox 30">
            <a:extLst>
              <a:ext uri="{FF2B5EF4-FFF2-40B4-BE49-F238E27FC236}">
                <a16:creationId xmlns:a16="http://schemas.microsoft.com/office/drawing/2014/main" id="{AB660412-ECE7-334F-BC67-5B70703BB86B}"/>
              </a:ext>
            </a:extLst>
          </p:cNvPr>
          <p:cNvSpPr txBox="1"/>
          <p:nvPr/>
        </p:nvSpPr>
        <p:spPr>
          <a:xfrm>
            <a:off x="9787266" y="1679231"/>
            <a:ext cx="2134062" cy="1517896"/>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WATER</a:t>
            </a:r>
          </a:p>
          <a:p>
            <a:pPr>
              <a:spcAft>
                <a:spcPts val="300"/>
              </a:spcAft>
            </a:pPr>
            <a:r>
              <a:rPr lang="nl" sz="1200" b="0" i="0" strike="noStrike" cap="none" spc="0" baseline="0">
                <a:solidFill>
                  <a:srgbClr val="000000"/>
                </a:solidFill>
                <a:effectLst/>
                <a:latin typeface="Calibri"/>
                <a:ea typeface="Calibri"/>
                <a:cs typeface="Calibri"/>
              </a:rPr>
              <a:t>Door de processen vochtig te houden, beperken we het rondwaaien van stof. Stofdeeltjes worden als het ware gevangen door het water</a:t>
            </a:r>
          </a:p>
          <a:p>
            <a:pPr>
              <a:spcAft>
                <a:spcPts val="300"/>
              </a:spcAft>
            </a:pPr>
            <a:endParaRPr lang="en-US"/>
          </a:p>
        </p:txBody>
      </p:sp>
    </p:spTree>
    <p:extLst>
      <p:ext uri="{BB962C8B-B14F-4D97-AF65-F5344CB8AC3E}">
        <p14:creationId xmlns:p14="http://schemas.microsoft.com/office/powerpoint/2010/main" val="30372993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r>
              <a:rPr lang="nl" sz="2800" b="1" i="0" strike="noStrike" cap="none" spc="0" baseline="0">
                <a:solidFill>
                  <a:srgbClr val="F6A317"/>
                </a:solidFill>
                <a:effectLst/>
                <a:latin typeface="Helvetica"/>
                <a:ea typeface="Helvetica"/>
                <a:cs typeface="Helvetica"/>
              </a:rPr>
              <a:t>DE RISICO’S VAN DEZE ACTIVITEIT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677432"/>
            <a:ext cx="6192899" cy="2938988"/>
          </a:xfrm>
        </p:spPr>
        <p:txBody>
          <a:bodyPr anchor="t"/>
          <a:lstStyle/>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Het goed functioneren van de apparatuur is essentieel om jezelf tegen inhaleerbaar kristallijn silicastof te beschermen</a:t>
            </a:r>
          </a:p>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Langdurige blootstelling aan grote hoeveelheden inhaleerbaar kristallijn silicastof kan longziektes veroorzaken</a:t>
            </a:r>
          </a:p>
          <a:p>
            <a:pPr>
              <a:lnSpc>
                <a:spcPts val="2200"/>
              </a:lnSpc>
            </a:pPr>
            <a:r>
              <a:rPr lang="nl" sz="1700" b="0" i="0" strike="noStrike" cap="none" spc="0" baseline="0" dirty="0">
                <a:solidFill>
                  <a:srgbClr val="000000"/>
                </a:solidFill>
                <a:effectLst/>
                <a:latin typeface="Helvetica"/>
                <a:ea typeface="Helvetica"/>
                <a:cs typeface="Helvetica"/>
              </a:rPr>
              <a:t>Het is belangrijk dat we onszelf dagelijks beschermen tegen blootstelling aan stof. </a:t>
            </a:r>
          </a:p>
          <a:p>
            <a:pPr>
              <a:lnSpc>
                <a:spcPts val="2200"/>
              </a:lnSpc>
            </a:pPr>
            <a:r>
              <a:rPr lang="nl" sz="1700" b="0" i="0" strike="noStrike" cap="none" spc="0" baseline="0" dirty="0">
                <a:solidFill>
                  <a:srgbClr val="000000"/>
                </a:solidFill>
                <a:effectLst/>
                <a:latin typeface="Helvetica"/>
                <a:ea typeface="Helvetica"/>
                <a:cs typeface="Helvetica"/>
              </a:rPr>
              <a:t>Door de juiste voorschriften op te volgen, beschermen we onze gezondheid voor de toekomst. </a:t>
            </a:r>
          </a:p>
          <a:p>
            <a:pPr>
              <a:lnSpc>
                <a:spcPts val="2200"/>
              </a:lnSpc>
            </a:pPr>
            <a:r>
              <a:rPr lang="nl" sz="1700" b="0" i="0" strike="noStrike" cap="none" spc="0" baseline="0" dirty="0">
                <a:solidFill>
                  <a:srgbClr val="000000"/>
                </a:solidFill>
                <a:effectLst/>
                <a:latin typeface="Helvetica"/>
                <a:ea typeface="Helvetica"/>
                <a:cs typeface="Helvetica"/>
              </a:rPr>
              <a:t>Hoe ga jij je pensioen doorbrengen? </a:t>
            </a:r>
          </a:p>
        </p:txBody>
      </p:sp>
      <p:pic>
        <p:nvPicPr>
          <p:cNvPr id="7" name="Picture Placeholder 6" descr="A picture containing a sick person.&#10;">
            <a:extLst>
              <a:ext uri="{FF2B5EF4-FFF2-40B4-BE49-F238E27FC236}">
                <a16:creationId xmlns:a16="http://schemas.microsoft.com/office/drawing/2014/main" id="{89D6CD10-AD9D-9A45-87D3-BC373374B39F}"/>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459513" y="1742972"/>
            <a:ext cx="3548990" cy="2029091"/>
          </a:xfrm>
          <a:prstGeom prst="rect">
            <a:avLst/>
          </a:prstGeom>
        </p:spPr>
      </p:pic>
      <p:pic>
        <p:nvPicPr>
          <p:cNvPr id="8" name="Picture 7" descr="Old man riding a wave on a surfboard in the ocean.">
            <a:extLst>
              <a:ext uri="{FF2B5EF4-FFF2-40B4-BE49-F238E27FC236}">
                <a16:creationId xmlns:a16="http://schemas.microsoft.com/office/drawing/2014/main" id="{F8D1D515-97C3-E145-92C1-EA4CDB970638}"/>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462375"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FFA503-E478-F44F-851B-B0BB20E05F8B}"/>
              </a:ext>
            </a:extLst>
          </p:cNvPr>
          <p:cNvSpPr>
            <a:spLocks noGrp="1"/>
          </p:cNvSpPr>
          <p:nvPr>
            <p:ph type="body" sz="quarter" idx="10"/>
          </p:nvPr>
        </p:nvSpPr>
        <p:spPr>
          <a:xfrm>
            <a:off x="777244" y="1640901"/>
            <a:ext cx="5209488" cy="850900"/>
          </a:xfrm>
        </p:spPr>
        <p:txBody>
          <a:bodyPr/>
          <a:lstStyle/>
          <a:p>
            <a:r>
              <a:rPr lang="nl" sz="2800" b="1" i="0" strike="noStrike" cap="none" spc="0" baseline="0" dirty="0">
                <a:solidFill>
                  <a:srgbClr val="F6A317"/>
                </a:solidFill>
                <a:effectLst/>
                <a:latin typeface="Helvetica"/>
                <a:ea typeface="Helvetica"/>
                <a:cs typeface="Helvetica"/>
              </a:rPr>
              <a:t>ZO REDUCEERT VENTILATIE BLOOTSTELLING AAN </a:t>
            </a:r>
          </a:p>
        </p:txBody>
      </p:sp>
      <p:sp>
        <p:nvSpPr>
          <p:cNvPr id="3" name="Text Placeholder 2">
            <a:extLst>
              <a:ext uri="{FF2B5EF4-FFF2-40B4-BE49-F238E27FC236}">
                <a16:creationId xmlns:a16="http://schemas.microsoft.com/office/drawing/2014/main" id="{626AC553-3CC0-A94C-89A7-8650A9D69CB2}"/>
              </a:ext>
            </a:extLst>
          </p:cNvPr>
          <p:cNvSpPr>
            <a:spLocks noGrp="1"/>
          </p:cNvSpPr>
          <p:nvPr>
            <p:ph type="body" sz="quarter" idx="11"/>
          </p:nvPr>
        </p:nvSpPr>
        <p:spPr>
          <a:xfrm>
            <a:off x="777243" y="2747474"/>
            <a:ext cx="5209489" cy="3237451"/>
          </a:xfrm>
        </p:spPr>
        <p:txBody>
          <a:bodyPr/>
          <a:lstStyle/>
          <a:p>
            <a:pPr>
              <a:lnSpc>
                <a:spcPts val="2200"/>
              </a:lnSpc>
            </a:pPr>
            <a:r>
              <a:rPr lang="nl" sz="1700" b="0" i="0" strike="noStrike" cap="none" spc="0" baseline="0" dirty="0">
                <a:solidFill>
                  <a:srgbClr val="000000"/>
                </a:solidFill>
                <a:effectLst/>
                <a:latin typeface="Helvetica"/>
                <a:ea typeface="Helvetica"/>
                <a:cs typeface="Helvetica"/>
              </a:rPr>
              <a:t>Ventilatie wordt gebruikt om de mate waarin werknemers worden blootgesteld aan inhaleerbaar kristallijn silicastof te beperken. </a:t>
            </a:r>
          </a:p>
          <a:p>
            <a:pPr>
              <a:lnSpc>
                <a:spcPts val="2200"/>
              </a:lnSpc>
            </a:pPr>
            <a:r>
              <a:rPr lang="nl" sz="1700" b="0" i="0" strike="noStrike" cap="none" spc="0" baseline="0" dirty="0">
                <a:solidFill>
                  <a:srgbClr val="000000"/>
                </a:solidFill>
                <a:effectLst/>
                <a:latin typeface="Helvetica"/>
                <a:ea typeface="Helvetica"/>
                <a:cs typeface="Helvetica"/>
              </a:rPr>
              <a:t>Het doel van ventilatiesystemen is dat werknemers beschermd worden door: </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Stof in de lucht op te vangen door middel voordat werknemers eraan worden blootgesteld</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Te zorgen voor een goede en veilige luchtkwaliteit door verontreinigde lucht te vervangen door schone lucht </a:t>
            </a:r>
          </a:p>
        </p:txBody>
      </p:sp>
      <p:pic>
        <p:nvPicPr>
          <p:cNvPr id="6" name="Picture Placeholder 8">
            <a:extLst>
              <a:ext uri="{FF2B5EF4-FFF2-40B4-BE49-F238E27FC236}">
                <a16:creationId xmlns:a16="http://schemas.microsoft.com/office/drawing/2014/main" id="{4948EDDA-671C-4E9A-B938-FBDB4B68686B}"/>
              </a:ext>
            </a:extLst>
          </p:cNvPr>
          <p:cNvPicPr>
            <a:picLocks noGrp="1" noChangeAspect="1"/>
          </p:cNvPicPr>
          <p:nvPr>
            <p:ph type="pic" sz="quarter" idx="12"/>
          </p:nvPr>
        </p:nvPicPr>
        <p:blipFill>
          <a:blip r:embed="rId3"/>
          <a:srcRect l="-283" r="19401"/>
          <a:stretch>
            <a:fillRect/>
          </a:stretch>
        </p:blipFill>
        <p:spPr>
          <a:xfrm>
            <a:off x="6230867" y="2491801"/>
            <a:ext cx="5536591" cy="3111448"/>
          </a:xfrm>
          <a:prstGeom prst="rect">
            <a:avLst/>
          </a:prstGeom>
        </p:spPr>
      </p:pic>
      <p:sp>
        <p:nvSpPr>
          <p:cNvPr id="4" name="TextBox 3">
            <a:extLst>
              <a:ext uri="{FF2B5EF4-FFF2-40B4-BE49-F238E27FC236}">
                <a16:creationId xmlns:a16="http://schemas.microsoft.com/office/drawing/2014/main" id="{58807824-4653-4EE2-98EC-F6A5CD9E19C6}"/>
              </a:ext>
            </a:extLst>
          </p:cNvPr>
          <p:cNvSpPr txBox="1"/>
          <p:nvPr/>
        </p:nvSpPr>
        <p:spPr>
          <a:xfrm>
            <a:off x="6291467" y="5603249"/>
            <a:ext cx="5475991" cy="305105"/>
          </a:xfrm>
          <a:prstGeom prst="rect">
            <a:avLst/>
          </a:prstGeom>
          <a:noFill/>
        </p:spPr>
        <p:txBody>
          <a:bodyPr wrap="none" rtlCol="0">
            <a:spAutoFit/>
          </a:bodyPr>
          <a:lstStyle/>
          <a:p>
            <a:r>
              <a:rPr lang="nl" sz="1400" b="0" i="0" strike="noStrike" cap="none" spc="0" baseline="0" dirty="0">
                <a:solidFill>
                  <a:srgbClr val="000000"/>
                </a:solidFill>
                <a:effectLst/>
                <a:latin typeface="Helvetica"/>
                <a:ea typeface="Helvetica"/>
                <a:cs typeface="Helvetica"/>
              </a:rPr>
              <a:t>Afzuigventilatiesystemen te installeren die stof bij de bron afzuigen </a:t>
            </a:r>
          </a:p>
        </p:txBody>
      </p:sp>
    </p:spTree>
    <p:extLst>
      <p:ext uri="{BB962C8B-B14F-4D97-AF65-F5344CB8AC3E}">
        <p14:creationId xmlns:p14="http://schemas.microsoft.com/office/powerpoint/2010/main" val="25476996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B71734-E5BC-4D9B-BE64-6E127C590E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3328" y="1949295"/>
            <a:ext cx="5419725" cy="4095749"/>
          </a:xfrm>
          <a:prstGeom prst="rect">
            <a:avLst/>
          </a:prstGeom>
        </p:spPr>
      </p:pic>
      <p:sp>
        <p:nvSpPr>
          <p:cNvPr id="2" name="Text Placeholder 1">
            <a:extLst>
              <a:ext uri="{FF2B5EF4-FFF2-40B4-BE49-F238E27FC236}">
                <a16:creationId xmlns:a16="http://schemas.microsoft.com/office/drawing/2014/main" id="{16C5C503-148E-804A-B6BD-D81F27B00C0E}"/>
              </a:ext>
            </a:extLst>
          </p:cNvPr>
          <p:cNvSpPr>
            <a:spLocks noGrp="1"/>
          </p:cNvSpPr>
          <p:nvPr>
            <p:ph type="body" sz="quarter" idx="10"/>
          </p:nvPr>
        </p:nvSpPr>
        <p:spPr/>
        <p:txBody>
          <a:bodyPr/>
          <a:lstStyle/>
          <a:p>
            <a:r>
              <a:rPr lang="nl" sz="2800" b="1" i="0" strike="noStrike" cap="none" spc="0" baseline="0">
                <a:solidFill>
                  <a:srgbClr val="F6A317"/>
                </a:solidFill>
                <a:effectLst/>
                <a:latin typeface="Helvetica"/>
                <a:ea typeface="Helvetica"/>
                <a:cs typeface="Helvetica"/>
              </a:rPr>
              <a:t>SOORTEN VENTILATIE</a:t>
            </a:r>
          </a:p>
        </p:txBody>
      </p:sp>
      <p:sp>
        <p:nvSpPr>
          <p:cNvPr id="3" name="Text Placeholder 2">
            <a:extLst>
              <a:ext uri="{FF2B5EF4-FFF2-40B4-BE49-F238E27FC236}">
                <a16:creationId xmlns:a16="http://schemas.microsoft.com/office/drawing/2014/main" id="{562CA652-A9E6-B84D-85CE-90E1A47F6B48}"/>
              </a:ext>
            </a:extLst>
          </p:cNvPr>
          <p:cNvSpPr>
            <a:spLocks noGrp="1"/>
          </p:cNvSpPr>
          <p:nvPr>
            <p:ph type="body" sz="quarter" idx="11"/>
          </p:nvPr>
        </p:nvSpPr>
        <p:spPr>
          <a:xfrm>
            <a:off x="783579" y="2252507"/>
            <a:ext cx="5789749" cy="3682369"/>
          </a:xfrm>
        </p:spPr>
        <p:txBody>
          <a:bodyPr anchor="t"/>
          <a:lstStyle/>
          <a:p>
            <a:pPr>
              <a:lnSpc>
                <a:spcPts val="2200"/>
              </a:lnSpc>
            </a:pPr>
            <a:r>
              <a:rPr lang="nl" sz="1700" b="0" i="0" strike="noStrike" cap="none" spc="0" baseline="0" dirty="0">
                <a:solidFill>
                  <a:srgbClr val="000000"/>
                </a:solidFill>
                <a:effectLst/>
                <a:latin typeface="Helvetica"/>
                <a:ea typeface="Helvetica"/>
                <a:cs typeface="Helvetica"/>
              </a:rPr>
              <a:t>Er zijn drie soorten ventilatiesystemen met verschillende functies: </a:t>
            </a:r>
          </a:p>
          <a:p>
            <a:pPr marL="285750" indent="-285750">
              <a:lnSpc>
                <a:spcPts val="2200"/>
              </a:lnSpc>
              <a:buFont typeface="Arial" panose="020B0604020202020204" pitchFamily="34" charset="0"/>
              <a:buChar char="•"/>
            </a:pPr>
            <a:r>
              <a:rPr lang="nl" sz="1700" b="1" i="0" strike="noStrike" cap="none" spc="0" baseline="0" dirty="0">
                <a:solidFill>
                  <a:srgbClr val="000000"/>
                </a:solidFill>
                <a:effectLst/>
                <a:latin typeface="Helvetica"/>
                <a:ea typeface="Helvetica"/>
                <a:cs typeface="Helvetica"/>
              </a:rPr>
              <a:t>Natuurlijke ventilatie</a:t>
            </a:r>
            <a:r>
              <a:rPr lang="nl" sz="1700" b="0" i="0" strike="noStrike" cap="none" spc="0" baseline="0" dirty="0">
                <a:solidFill>
                  <a:srgbClr val="000000"/>
                </a:solidFill>
                <a:effectLst/>
                <a:latin typeface="Helvetica"/>
                <a:ea typeface="Helvetica"/>
                <a:cs typeface="Helvetica"/>
              </a:rPr>
              <a:t> – (bijvoorbeeld frisse lucht door het raam, deuren, enz.) hierbij stroomt lucht natuurlijk naar binnen, waardoor het risico op een grote concentratie stof in de lucht wordt verminderd</a:t>
            </a:r>
          </a:p>
          <a:p>
            <a:pPr marL="285750" indent="-285750">
              <a:lnSpc>
                <a:spcPts val="2200"/>
              </a:lnSpc>
              <a:buFont typeface="Arial" panose="020B0604020202020204" pitchFamily="34" charset="0"/>
              <a:buChar char="•"/>
            </a:pPr>
            <a:r>
              <a:rPr lang="nl" sz="1700" b="1" i="0" strike="noStrike" cap="none" spc="0" baseline="0" dirty="0">
                <a:solidFill>
                  <a:srgbClr val="000000"/>
                </a:solidFill>
                <a:effectLst/>
                <a:latin typeface="Helvetica"/>
                <a:ea typeface="Helvetica"/>
                <a:cs typeface="Helvetica"/>
              </a:rPr>
              <a:t>Muurventilatoren</a:t>
            </a:r>
            <a:r>
              <a:rPr lang="nl" sz="1700" b="0" i="0" strike="noStrike" cap="none" spc="0" baseline="0" dirty="0">
                <a:solidFill>
                  <a:srgbClr val="000000"/>
                </a:solidFill>
                <a:effectLst/>
                <a:latin typeface="Helvetica"/>
                <a:ea typeface="Helvetica"/>
                <a:cs typeface="Helvetica"/>
              </a:rPr>
              <a:t> – deze worden gebruikt om te zorgen voor constante luchtcirculatie, waarbij verontreinigde lucht wordt vervangen door schone lucht </a:t>
            </a:r>
          </a:p>
          <a:p>
            <a:pPr marL="285750" indent="-285750">
              <a:lnSpc>
                <a:spcPts val="2200"/>
              </a:lnSpc>
              <a:buFont typeface="Arial" panose="020B0604020202020204" pitchFamily="34" charset="0"/>
              <a:buChar char="•"/>
            </a:pPr>
            <a:r>
              <a:rPr lang="nl" sz="1700" b="1" i="0" strike="noStrike" cap="none" spc="0" baseline="0" dirty="0">
                <a:solidFill>
                  <a:srgbClr val="000000"/>
                </a:solidFill>
                <a:effectLst/>
                <a:latin typeface="Helvetica"/>
                <a:ea typeface="Helvetica"/>
                <a:cs typeface="Helvetica"/>
              </a:rPr>
              <a:t>Afzuiging</a:t>
            </a:r>
            <a:r>
              <a:rPr lang="nl" sz="1700" b="0" i="0" strike="noStrike" cap="none" spc="0" baseline="0" dirty="0">
                <a:solidFill>
                  <a:srgbClr val="000000"/>
                </a:solidFill>
                <a:effectLst/>
                <a:latin typeface="Helvetica"/>
                <a:ea typeface="Helvetica"/>
                <a:cs typeface="Helvetica"/>
              </a:rPr>
              <a:t> – dit wordt gebruikt om stof in de lucht op een veilige manier te zuigen voordat dit het ademhalingsgebied van de werknemers bereikt </a:t>
            </a:r>
          </a:p>
          <a:p>
            <a:pPr marL="285750" indent="-285750">
              <a:lnSpc>
                <a:spcPts val="2200"/>
              </a:lnSpc>
              <a:buFont typeface="Arial" panose="020B0604020202020204" pitchFamily="34" charset="0"/>
              <a:buChar char="•"/>
            </a:pPr>
            <a:endParaRPr lang="en-US" sz="1700" dirty="0"/>
          </a:p>
        </p:txBody>
      </p:sp>
    </p:spTree>
    <p:extLst>
      <p:ext uri="{BB962C8B-B14F-4D97-AF65-F5344CB8AC3E}">
        <p14:creationId xmlns:p14="http://schemas.microsoft.com/office/powerpoint/2010/main" val="39283093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p:txBody>
          <a:bodyPr/>
          <a:lstStyle/>
          <a:p>
            <a:r>
              <a:rPr lang="nl" sz="2800" b="1" i="0" strike="noStrike" cap="none" spc="0" baseline="0" dirty="0">
                <a:solidFill>
                  <a:srgbClr val="F6A317"/>
                </a:solidFill>
                <a:effectLst/>
                <a:latin typeface="Helvetica"/>
                <a:ea typeface="Helvetica"/>
                <a:cs typeface="Helvetica"/>
              </a:rPr>
              <a:t>DO’S EN DON’TS VAN VENTILATIE</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721600"/>
            <a:ext cx="11039620" cy="3230407"/>
          </a:xfrm>
        </p:spPr>
        <p:txBody>
          <a:bodyPr/>
          <a:lstStyle/>
          <a:p>
            <a:pPr>
              <a:lnSpc>
                <a:spcPct val="100000"/>
              </a:lnSpc>
            </a:pPr>
            <a:r>
              <a:rPr lang="nl" sz="1600" b="1" i="0" strike="noStrike" cap="none" spc="0" baseline="0" dirty="0">
                <a:solidFill>
                  <a:srgbClr val="000000"/>
                </a:solidFill>
                <a:effectLst/>
                <a:latin typeface="Helvetica"/>
                <a:ea typeface="Helvetica"/>
                <a:cs typeface="Helvetica"/>
              </a:rPr>
              <a:t>DO</a:t>
            </a:r>
          </a:p>
          <a:p>
            <a:pPr marL="285750" indent="-285750">
              <a:lnSpc>
                <a:spcPct val="100000"/>
              </a:lnSpc>
              <a:buSzPct val="85000"/>
              <a:buFont typeface=".Apple Color Emoji UI"/>
              <a:buChar char="✅"/>
            </a:pPr>
            <a:r>
              <a:rPr lang="nl" sz="1600" b="0" i="0" strike="noStrike" cap="none" spc="0" baseline="0" dirty="0">
                <a:solidFill>
                  <a:srgbClr val="000000"/>
                </a:solidFill>
                <a:effectLst/>
                <a:latin typeface="Helvetica"/>
                <a:ea typeface="Helvetica"/>
                <a:cs typeface="Helvetica"/>
              </a:rPr>
              <a:t>Maak gebruik van ventilatiesystemen indien beschikbaar</a:t>
            </a:r>
          </a:p>
          <a:p>
            <a:pPr marL="285750" indent="-285750">
              <a:lnSpc>
                <a:spcPct val="100000"/>
              </a:lnSpc>
              <a:buSzPct val="85000"/>
              <a:buFont typeface=".Apple Color Emoji UI"/>
              <a:buChar char="✅"/>
            </a:pPr>
            <a:r>
              <a:rPr lang="nl" sz="1600" b="0" i="0" strike="noStrike" cap="none" spc="0" baseline="0" dirty="0">
                <a:solidFill>
                  <a:srgbClr val="000000"/>
                </a:solidFill>
                <a:effectLst/>
                <a:latin typeface="Helvetica"/>
                <a:ea typeface="Helvetica"/>
                <a:cs typeface="Helvetica"/>
              </a:rPr>
              <a:t>Rapporteer problemen en storingen in het ventilatiesysteem</a:t>
            </a:r>
          </a:p>
          <a:p>
            <a:pPr marL="285750" indent="-285750">
              <a:lnSpc>
                <a:spcPct val="100000"/>
              </a:lnSpc>
              <a:spcAft>
                <a:spcPts val="1000"/>
              </a:spcAft>
              <a:buSzPct val="85000"/>
              <a:buFont typeface=".Apple Color Emoji UI"/>
              <a:buChar char="✅"/>
            </a:pPr>
            <a:r>
              <a:rPr lang="nl" sz="1600" b="0" i="0" strike="noStrike" cap="none" spc="0" baseline="0" dirty="0">
                <a:solidFill>
                  <a:srgbClr val="FF0000"/>
                </a:solidFill>
                <a:effectLst/>
                <a:latin typeface="Helvetica"/>
                <a:ea typeface="Helvetica"/>
                <a:cs typeface="Helvetica"/>
              </a:rPr>
              <a:t>Tekst voor de trainer – Voeg extra tekst toe over algemene ventilatie die gebruikt wordt in voor jouw eigen context</a:t>
            </a:r>
          </a:p>
          <a:p>
            <a:pPr>
              <a:lnSpc>
                <a:spcPct val="100000"/>
              </a:lnSpc>
            </a:pPr>
            <a:r>
              <a:rPr lang="nl" sz="1600" b="1" i="0" strike="noStrike" cap="none" spc="0" baseline="0" dirty="0">
                <a:solidFill>
                  <a:srgbClr val="000000"/>
                </a:solidFill>
                <a:effectLst/>
                <a:latin typeface="Helvetica"/>
                <a:ea typeface="Helvetica"/>
                <a:cs typeface="Helvetica"/>
              </a:rPr>
              <a:t>DON’T</a:t>
            </a:r>
          </a:p>
          <a:p>
            <a:pPr marL="285750" indent="-285750">
              <a:lnSpc>
                <a:spcPct val="100000"/>
              </a:lnSpc>
              <a:buSzPct val="85000"/>
              <a:buFont typeface=".Apple Color Emoji UI"/>
              <a:buChar char="❌"/>
            </a:pPr>
            <a:r>
              <a:rPr lang="nl" sz="1600" b="0" i="0" strike="noStrike" cap="none" spc="0" baseline="0" dirty="0">
                <a:solidFill>
                  <a:srgbClr val="000000"/>
                </a:solidFill>
                <a:effectLst/>
                <a:latin typeface="Helvetica"/>
                <a:ea typeface="Helvetica"/>
                <a:cs typeface="Helvetica"/>
              </a:rPr>
              <a:t>Hinder het ventilatiesysteem niet</a:t>
            </a:r>
          </a:p>
          <a:p>
            <a:pPr marL="285750" indent="-285750">
              <a:lnSpc>
                <a:spcPct val="100000"/>
              </a:lnSpc>
              <a:buSzPct val="85000"/>
              <a:buFont typeface=".Apple Color Emoji UI"/>
              <a:buChar char="❌"/>
            </a:pPr>
            <a:r>
              <a:rPr lang="nl" sz="1600" b="0" i="0" strike="noStrike" cap="none" spc="0" baseline="0" dirty="0">
                <a:solidFill>
                  <a:srgbClr val="000000"/>
                </a:solidFill>
                <a:effectLst/>
                <a:latin typeface="Helvetica"/>
                <a:ea typeface="Helvetica"/>
                <a:cs typeface="Helvetica"/>
              </a:rPr>
              <a:t>Maak geen gebruik van een draagbare ventilator die de luchtcirculatie van het ventilatiesysteem kan verstoren, of die ervoor kan zorgen dat neergedaald stof zich weer opnieuw gaat verspreiden.</a:t>
            </a:r>
          </a:p>
          <a:p>
            <a:pPr marL="285750" indent="-285750">
              <a:lnSpc>
                <a:spcPct val="100000"/>
              </a:lnSpc>
              <a:buSzPct val="85000"/>
              <a:buFont typeface=".Apple Color Emoji UI"/>
              <a:buChar char="❌"/>
            </a:pPr>
            <a:r>
              <a:rPr lang="nl" sz="1600" b="0" i="0" strike="noStrike" cap="none" spc="0" baseline="0" dirty="0">
                <a:solidFill>
                  <a:srgbClr val="FF0000"/>
                </a:solidFill>
                <a:effectLst/>
                <a:latin typeface="Helvetica"/>
                <a:ea typeface="Helvetica"/>
                <a:cs typeface="Helvetica"/>
              </a:rPr>
              <a:t>Tekst voor de trainer – Voeg extra tekst toe over algemene ventilatie die gebruikt wordt in voor jouw eigen context</a:t>
            </a:r>
          </a:p>
          <a:p>
            <a:pPr marL="285750" indent="-285750">
              <a:lnSpc>
                <a:spcPct val="100000"/>
              </a:lnSpc>
              <a:buSzPct val="85000"/>
              <a:buFont typeface=".Apple Color Emoji UI"/>
              <a:buChar char="✅"/>
            </a:pPr>
            <a:endParaRPr lang="en-US" dirty="0">
              <a:solidFill>
                <a:srgbClr val="FF0000"/>
              </a:solidFill>
            </a:endParaRPr>
          </a:p>
        </p:txBody>
      </p:sp>
    </p:spTree>
    <p:extLst>
      <p:ext uri="{BB962C8B-B14F-4D97-AF65-F5344CB8AC3E}">
        <p14:creationId xmlns:p14="http://schemas.microsoft.com/office/powerpoint/2010/main" val="28833325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General Ventilation" id="{A96ADDEE-E5AB-104E-87B4-98BFC61B8EF6}" vid="{AD8F85EB-804D-284D-BBBB-AE7BAA1C95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ecf516-e360-4672-81b9-68723bedb71f" xsi:nil="true"/>
    <lcf76f155ced4ddcb4097134ff3c332f xmlns="6d9d7403-2d8c-4818-ae25-2c5629bc733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545FEE-AD81-4023-B6AC-5CAEA335ED97}">
  <ds:schemaRefs>
    <ds:schemaRef ds:uri="http://www.w3.org/XML/1998/namespace"/>
    <ds:schemaRef ds:uri="http://schemas.openxmlformats.org/package/2006/metadata/core-properties"/>
    <ds:schemaRef ds:uri="http://schemas.microsoft.com/office/2006/documentManagement/types"/>
    <ds:schemaRef ds:uri="http://purl.org/dc/terms/"/>
    <ds:schemaRef ds:uri="6d9d7403-2d8c-4818-ae25-2c5629bc7330"/>
    <ds:schemaRef ds:uri="http://purl.org/dc/elements/1.1/"/>
    <ds:schemaRef ds:uri="http://schemas.microsoft.com/office/infopath/2007/PartnerControls"/>
    <ds:schemaRef ds:uri="http://purl.org/dc/dcmitype/"/>
    <ds:schemaRef ds:uri="d8ecf516-e360-4672-81b9-68723bedb71f"/>
    <ds:schemaRef ds:uri="http://schemas.microsoft.com/office/2006/metadata/properties"/>
  </ds:schemaRefs>
</ds:datastoreItem>
</file>

<file path=customXml/itemProps2.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3.xml><?xml version="1.0" encoding="utf-8"?>
<ds:datastoreItem xmlns:ds="http://schemas.openxmlformats.org/officeDocument/2006/customXml" ds:itemID="{B7E356E4-54D2-4412-813F-AF339C733F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69</TotalTime>
  <Words>1006</Words>
  <Application>Microsoft Macintosh PowerPoint</Application>
  <PresentationFormat>Widescreen</PresentationFormat>
  <Paragraphs>82</Paragraphs>
  <Slides>12</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24</cp:revision>
  <dcterms:created xsi:type="dcterms:W3CDTF">2020-06-24T14:34:32Z</dcterms:created>
  <dcterms:modified xsi:type="dcterms:W3CDTF">2024-11-13T11:15:53Z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