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3" r:id="rId7"/>
    <p:sldId id="272" r:id="rId8"/>
    <p:sldId id="275" r:id="rId9"/>
    <p:sldId id="276" r:id="rId10"/>
    <p:sldId id="260" r:id="rId11"/>
    <p:sldId id="274" r:id="rId12"/>
    <p:sldId id="277" r:id="rId13"/>
    <p:sldId id="279" r:id="rId14"/>
    <p:sldId id="266" r:id="rId15"/>
    <p:sldId id="264" r:id="rId16"/>
    <p:sldId id="278" r:id="rId17"/>
    <p:sldId id="281"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C2694-770B-0945-884E-439F56319AFD}" v="1" dt="2020-12-09T20:31:24.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78639" autoAdjust="0"/>
  </p:normalViewPr>
  <p:slideViewPr>
    <p:cSldViewPr snapToGrid="0">
      <p:cViewPr varScale="1">
        <p:scale>
          <a:sx n="95" d="100"/>
          <a:sy n="95" d="100"/>
        </p:scale>
        <p:origin x="1768"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808080"/>
                </a:solidFill>
                <a:effectLst/>
                <a:latin typeface="+mn-lt"/>
                <a:ea typeface="Calibri"/>
                <a:cs typeface="Calibri"/>
              </a:rPr>
              <a:t>KENNISGEVING VAN GOED GEBRUIK: Dit document kan auteursrechtelijk beschermend material bevatten waarvan het gebruik niet altijd specifiek geautoriseerd is door de eigenaar van het auteursrecht. Deze materialen maken wij beschikbaar om ervoor te zorgen dat er meer kennis wordt verspreid over de gevaren van inhaleerbaar kristallijn silicastof. </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44618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90107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96255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 </a:t>
            </a:r>
          </a:p>
          <a:p>
            <a:endParaRPr lang="en-US"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Deze training bevat basisinformatie over inhaleerbaar kristallijn silicasto.</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14643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54612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92138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05551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97532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09661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955672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 </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5366B3-A96E-EA4E-B349-6DB4608F06A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7" name="Text Placeholder 4">
            <a:extLst>
              <a:ext uri="{FF2B5EF4-FFF2-40B4-BE49-F238E27FC236}">
                <a16:creationId xmlns:a16="http://schemas.microsoft.com/office/drawing/2014/main" id="{1EE8AA19-9B18-934D-8071-A0234AFA1771}"/>
              </a:ext>
            </a:extLst>
          </p:cNvPr>
          <p:cNvSpPr txBox="1"/>
          <p:nvPr userDrawn="1"/>
        </p:nvSpPr>
        <p:spPr>
          <a:xfrm>
            <a:off x="7662930" y="429114"/>
            <a:ext cx="4154421"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90000"/>
              </a:lnSpc>
              <a:spcBef>
                <a:spcPts val="1000"/>
              </a:spcBef>
              <a:spcAft>
                <a:spcPct val="0"/>
              </a:spcAft>
              <a:buClrTx/>
              <a:buSzTx/>
              <a:buFontTx/>
              <a:buNone/>
              <a:defRPr/>
            </a:pPr>
            <a:r>
              <a:rPr lang="nl" sz="1400" b="1" i="0" strike="noStrike" cap="none" spc="0" baseline="0" dirty="0">
                <a:solidFill>
                  <a:srgbClr val="F6A317"/>
                </a:solidFill>
                <a:effectLst/>
                <a:latin typeface="Helvetica"/>
                <a:ea typeface="Helvetica"/>
                <a:cs typeface="Helvetica"/>
              </a:rPr>
              <a:t>ALGEMENE INTRODUCTIE VAN INHALEERBAAR KRISTALLIJN SILICASTOF</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7682208" cy="850900"/>
          </a:xfrm>
        </p:spPr>
        <p:txBody>
          <a:bodyPr anchor="t"/>
          <a:lstStyle/>
          <a:p>
            <a:pPr>
              <a:lnSpc>
                <a:spcPct val="100000"/>
              </a:lnSpc>
            </a:pPr>
            <a:r>
              <a:rPr lang="nl" sz="2800" b="1" i="0" strike="noStrike" cap="none" spc="0" baseline="0" dirty="0">
                <a:solidFill>
                  <a:srgbClr val="FFFFFF"/>
                </a:solidFill>
                <a:effectLst/>
                <a:latin typeface="Helvetica"/>
                <a:ea typeface="Helvetica"/>
                <a:cs typeface="Helvetica"/>
              </a:rPr>
              <a:t>ALGEMENE INTRODUCTIE VAN INHALEERBAAR KRISTALLIJN SILICASTOF</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p:cNvSpPr/>
          <p:nvPr/>
        </p:nvSpPr>
        <p:spPr>
          <a:xfrm>
            <a:off x="7481455" y="216131"/>
            <a:ext cx="4355869"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857037" cy="850900"/>
          </a:xfrm>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4" y="2719864"/>
            <a:ext cx="4260270"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Binnen de NEPSI Gids voor de juiste werkwijze zijn er vijf manieren van stofbeheersing die worden toegepast om de verspreiding van inhaleerbaar kristallijn silicastof te beperken. </a:t>
            </a:r>
          </a:p>
        </p:txBody>
      </p:sp>
      <p:pic>
        <p:nvPicPr>
          <p:cNvPr id="22" name="Picture 21" descr="A screenshot of a cell phone&#10;&#10;Description automatically generated">
            <a:extLst>
              <a:ext uri="{FF2B5EF4-FFF2-40B4-BE49-F238E27FC236}">
                <a16:creationId xmlns:a16="http://schemas.microsoft.com/office/drawing/2014/main" id="{6F8956E3-45A5-6E4F-988E-E3C8522E29A7}"/>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14CE66F1-0094-A24B-9C59-EFC75E82EA3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0A06FE69-E1C7-8C40-950E-1CBB5C5772EE}"/>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CFAD72FA-DEFB-534E-8C57-A3697D0FDC40}"/>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49EBACDE-E94B-CF4D-8EE1-977BD02BA990}"/>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2EA0A871-AEF3-A340-96A8-AA671C538727}"/>
              </a:ext>
            </a:extLst>
          </p:cNvPr>
          <p:cNvSpPr txBox="1"/>
          <p:nvPr/>
        </p:nvSpPr>
        <p:spPr>
          <a:xfrm>
            <a:off x="6579515" y="1702138"/>
            <a:ext cx="2001346"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28" name="TextBox 27">
            <a:extLst>
              <a:ext uri="{FF2B5EF4-FFF2-40B4-BE49-F238E27FC236}">
                <a16:creationId xmlns:a16="http://schemas.microsoft.com/office/drawing/2014/main" id="{FAF4682E-EDA9-8A40-B8EE-34732A9D50FF}"/>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29" name="TextBox 28">
            <a:extLst>
              <a:ext uri="{FF2B5EF4-FFF2-40B4-BE49-F238E27FC236}">
                <a16:creationId xmlns:a16="http://schemas.microsoft.com/office/drawing/2014/main" id="{9DBFFA0C-0B3C-8948-8D1E-D1695CC9617A}"/>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a:p>
            <a:endParaRPr lang="en-US"/>
          </a:p>
        </p:txBody>
      </p:sp>
      <p:sp>
        <p:nvSpPr>
          <p:cNvPr id="30" name="TextBox 29">
            <a:extLst>
              <a:ext uri="{FF2B5EF4-FFF2-40B4-BE49-F238E27FC236}">
                <a16:creationId xmlns:a16="http://schemas.microsoft.com/office/drawing/2014/main" id="{1301C440-873E-B04A-B55A-D975D7645BF9}"/>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31" name="TextBox 30">
            <a:extLst>
              <a:ext uri="{FF2B5EF4-FFF2-40B4-BE49-F238E27FC236}">
                <a16:creationId xmlns:a16="http://schemas.microsoft.com/office/drawing/2014/main" id="{2C78CA50-053E-AB41-BEDA-0A465B5D696C}"/>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21001292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VEILIGHEIDSMAATREGELEN DIE WE TOEPASSEN</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815771"/>
            <a:ext cx="5453624" cy="3229274"/>
          </a:xfrm>
        </p:spPr>
        <p:txBody>
          <a:bodyPr anchor="t"/>
          <a:lstStyle/>
          <a:p>
            <a:pPr>
              <a:lnSpc>
                <a:spcPts val="2200"/>
              </a:lnSpc>
            </a:pPr>
            <a:r>
              <a:rPr lang="nl" sz="1700" b="0" i="0" strike="noStrike" cap="none" spc="0" baseline="0" dirty="0">
                <a:solidFill>
                  <a:srgbClr val="FF0000"/>
                </a:solidFill>
                <a:effectLst/>
                <a:latin typeface="Helvetica"/>
                <a:ea typeface="Helvetica"/>
                <a:cs typeface="Helvetica"/>
              </a:rPr>
              <a:t>Placeholder voor trainers met informatie over veiligheidsmaatregelen die werknemers op deze plek moeten gebruiken (bijv.: zet ventilatiesystemen aan, maak gebruik van persoonlijke beschermingsmiddelen, enzovoorts)</a:t>
            </a:r>
          </a:p>
          <a:p>
            <a:pPr>
              <a:lnSpc>
                <a:spcPts val="2200"/>
              </a:lnSpc>
            </a:pPr>
            <a:endParaRPr lang="en-US" sz="1700" dirty="0">
              <a:solidFill>
                <a:srgbClr val="FF0000"/>
              </a:solidFill>
              <a:cs typeface="Helvetica"/>
            </a:endParaRPr>
          </a:p>
          <a:p>
            <a:pPr>
              <a:lnSpc>
                <a:spcPts val="2200"/>
              </a:lnSpc>
            </a:pPr>
            <a:r>
              <a:rPr lang="nl" sz="1700" b="0" i="0" strike="noStrike" cap="none" spc="0" baseline="0" dirty="0">
                <a:solidFill>
                  <a:srgbClr val="FF0000"/>
                </a:solidFill>
                <a:effectLst/>
                <a:latin typeface="Helvetica"/>
                <a:ea typeface="Helvetica"/>
                <a:cs typeface="Helvetica"/>
              </a:rPr>
              <a:t>*Overweeg het gebruik van foto’s*</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144778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5922816" cy="3682369"/>
          </a:xfrm>
        </p:spPr>
        <p:txBody>
          <a:bodyPr anchor="t"/>
          <a:lstStyle/>
          <a:p>
            <a:pPr>
              <a:lnSpc>
                <a:spcPts val="2200"/>
              </a:lnSpc>
            </a:pPr>
            <a:r>
              <a:rPr lang="nl" sz="1700" b="0" i="0" strike="noStrike" cap="none" spc="0" baseline="0" dirty="0">
                <a:solidFill>
                  <a:srgbClr val="000000"/>
                </a:solidFill>
                <a:effectLst/>
                <a:latin typeface="Helvetica"/>
                <a:ea typeface="Helvetica"/>
                <a:cs typeface="Helvetica"/>
              </a:rPr>
              <a:t>Inhaleerbaar kristallijn silicastof is een beroepsgevaar dat kan leiden tot levensveranderende gezondheidsproblemen, zoals silicose en kanker. Onthoud: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Inhaleerbaar kristallijn silicastof is een serieus risico voor de gezondheid van werknemers</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Risico’s van blootstelling zijn volledig te voorkomen door het toepassen van de juiste controlemaatregelen</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Controlemaatregelen moeten aanwezig en juist uitgevoerd worden op de werkvloer</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FF0000"/>
                </a:solidFill>
                <a:effectLst/>
                <a:latin typeface="Helvetica"/>
                <a:ea typeface="Helvetica"/>
                <a:cs typeface="Helvetica"/>
              </a:rPr>
              <a:t>Trainer kan contextuele conclusies toevoegen</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985454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9873822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ONTHOUD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5" y="2466976"/>
            <a:ext cx="5453624" cy="2938988"/>
          </a:xfrm>
        </p:spPr>
        <p:txBody>
          <a:bodyPr anchor="t"/>
          <a:lstStyle/>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Langdurige blootstelling aan grote hoeveelheden inhaleerbaar kristallijn silicastof kan longziektes veroorzaken</a:t>
            </a:r>
          </a:p>
          <a:p>
            <a:pPr>
              <a:lnSpc>
                <a:spcPts val="2200"/>
              </a:lnSpc>
            </a:pPr>
            <a:r>
              <a:rPr lang="nl" sz="1700" b="0" i="0" strike="noStrike" cap="none" spc="0" baseline="0" dirty="0">
                <a:solidFill>
                  <a:srgbClr val="000000"/>
                </a:solidFill>
                <a:effectLst/>
                <a:latin typeface="Helvetica"/>
                <a:ea typeface="Helvetica"/>
                <a:cs typeface="Helvetica"/>
              </a:rPr>
              <a:t>Het is belangrijk dat we onszelf dagelijks beschermen tegen blootstelling aan stof. </a:t>
            </a:r>
          </a:p>
          <a:p>
            <a:pPr>
              <a:lnSpc>
                <a:spcPts val="2200"/>
              </a:lnSpc>
            </a:pPr>
            <a:r>
              <a:rPr lang="nl" sz="1700" b="0" i="0" strike="noStrike" cap="none" spc="0" baseline="0" dirty="0">
                <a:solidFill>
                  <a:srgbClr val="000000"/>
                </a:solidFill>
                <a:effectLst/>
                <a:latin typeface="Helvetica"/>
                <a:ea typeface="Helvetica"/>
                <a:cs typeface="Helvetica"/>
              </a:rPr>
              <a:t>Door de juiste voorschriften op te volgen, beschermen we onze gezondheid voor de toekomst. </a:t>
            </a:r>
          </a:p>
          <a:p>
            <a:pPr>
              <a:lnSpc>
                <a:spcPts val="2200"/>
              </a:lnSpc>
            </a:pPr>
            <a:r>
              <a:rPr lang="nl" sz="1700" b="0" i="0" strike="noStrike" cap="none" spc="0" baseline="0" dirty="0">
                <a:solidFill>
                  <a:srgbClr val="000000"/>
                </a:solidFill>
                <a:effectLst/>
                <a:latin typeface="Helvetica"/>
                <a:ea typeface="Helvetica"/>
                <a:cs typeface="Helvetica"/>
              </a:rPr>
              <a:t>Hoe ga jij je pensioen doorbrengen? </a:t>
            </a:r>
          </a:p>
        </p:txBody>
      </p:sp>
      <p:pic>
        <p:nvPicPr>
          <p:cNvPr id="7" name="Picture Placeholder 6" descr="A picture containing person, indoor, bed, room&#10;&#10;Description automatically generated">
            <a:extLst>
              <a:ext uri="{FF2B5EF4-FFF2-40B4-BE49-F238E27FC236}">
                <a16:creationId xmlns:a16="http://schemas.microsoft.com/office/drawing/2014/main" id="{36986571-0686-1244-B678-AD9A82EB3363}"/>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AFD78D10-DF3B-C943-B5A9-0393C340A1AB}"/>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3" history="0"/>
              </a:rPr>
              <a:t>NEPSI Taakbladen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4" history="0"/>
              </a:rPr>
              <a:t>NESPI Voorschriften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5" history="0"/>
              </a:rPr>
              <a:t>NEPSI Voorschriften voor het MKB</a:t>
            </a:r>
          </a:p>
        </p:txBody>
      </p:sp>
      <p:sp>
        <p:nvSpPr>
          <p:cNvPr id="4" name="Rounded Rectangle 3">
            <a:extLst>
              <a:ext uri="{FF2B5EF4-FFF2-40B4-BE49-F238E27FC236}">
                <a16:creationId xmlns:a16="http://schemas.microsoft.com/office/drawing/2014/main" id="{02E08090-777B-7149-9865-440C9B15F9BE}"/>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C74A14FE-B6CE-E14A-A05B-C76153F6B7ED}"/>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6"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5220939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419927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200"/>
              </a:lnSpc>
            </a:pPr>
            <a:r>
              <a:rPr lang="nl-NL" sz="1700" dirty="0"/>
              <a:t>Als onderdeel van de educatie die hoort bij het implementeren van de NEPSI voorschriften, heeft NEPSI ook diverse educatieve bronnen ontwikkeld. </a:t>
            </a:r>
          </a:p>
          <a:p>
            <a:pPr>
              <a:lnSpc>
                <a:spcPts val="2200"/>
              </a:lnSpc>
            </a:pPr>
            <a:r>
              <a:rPr lang="nl-NL" sz="1700" dirty="0"/>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200"/>
              </a:lnSpc>
            </a:pPr>
            <a:r>
              <a:rPr lang="nl-NL" sz="1700" dirty="0"/>
              <a:t>Gebruik indien gewenst het blanco template en de placeholders om aanvullende informatie aan de training toe te voegen. </a:t>
            </a:r>
          </a:p>
        </p:txBody>
      </p:sp>
    </p:spTree>
    <p:extLst>
      <p:ext uri="{BB962C8B-B14F-4D97-AF65-F5344CB8AC3E}">
        <p14:creationId xmlns:p14="http://schemas.microsoft.com/office/powerpoint/2010/main" val="26584096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2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ts val="2200"/>
              </a:lnSpc>
            </a:pPr>
            <a:r>
              <a:rPr lang="nl" sz="1700" b="0" i="0" strike="noStrike" cap="none" spc="0" baseline="0" dirty="0">
                <a:solidFill>
                  <a:srgbClr val="000000"/>
                </a:solidFill>
                <a:effectLst/>
                <a:latin typeface="Helvetica"/>
                <a:ea typeface="Helvetica"/>
                <a:cs typeface="Helvetica"/>
              </a:rPr>
              <a:t>In deze PowerPointtraining leer je meer over: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Waar inhaleerbaar kristallijn silicastof in zit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Activiteiten waarbij inhaleerbaar kristallijn silicastof vrijkomt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 gevaren van inhaleerbaar kristallijn silicastof</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Hoe je veilig kunt werken met inhaleerbaar kristallijn silicastof</a:t>
            </a:r>
          </a:p>
          <a:p>
            <a:pPr>
              <a:lnSpc>
                <a:spcPts val="2200"/>
              </a:lnSpc>
            </a:pPr>
            <a:endParaRPr lang="en-US" sz="1700" dirty="0"/>
          </a:p>
        </p:txBody>
      </p:sp>
      <p:pic>
        <p:nvPicPr>
          <p:cNvPr id="6" name="Picture 5">
            <a:extLst>
              <a:ext uri="{FF2B5EF4-FFF2-40B4-BE49-F238E27FC236}">
                <a16:creationId xmlns:a16="http://schemas.microsoft.com/office/drawing/2014/main" id="{A8E893A7-7AA2-4E31-BFB8-49C58DD3509E}"/>
              </a:ext>
            </a:extLst>
          </p:cNvPr>
          <p:cNvPicPr>
            <a:picLocks noChangeAspect="1"/>
          </p:cNvPicPr>
          <p:nvPr/>
        </p:nvPicPr>
        <p:blipFill>
          <a:blip r:embed="rId3"/>
          <a:srcRect t="6553" b="2046"/>
          <a:stretch>
            <a:fillRect/>
          </a:stretch>
        </p:blipFill>
        <p:spPr>
          <a:xfrm>
            <a:off x="6415155" y="1750929"/>
            <a:ext cx="5224384" cy="4436510"/>
          </a:xfrm>
          <a:prstGeom prst="rect">
            <a:avLst/>
          </a:prstGeom>
        </p:spPr>
      </p:pic>
    </p:spTree>
    <p:extLst>
      <p:ext uri="{BB962C8B-B14F-4D97-AF65-F5344CB8AC3E}">
        <p14:creationId xmlns:p14="http://schemas.microsoft.com/office/powerpoint/2010/main" val="8552216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282A28-07C1-AB41-9435-24B2B6527A88}"/>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WAAR ZIT INHALEERBAAR KRISTALLIJN SILICASTOF IN</a:t>
            </a:r>
          </a:p>
        </p:txBody>
      </p:sp>
      <p:sp>
        <p:nvSpPr>
          <p:cNvPr id="3" name="Text Placeholder 2">
            <a:extLst>
              <a:ext uri="{FF2B5EF4-FFF2-40B4-BE49-F238E27FC236}">
                <a16:creationId xmlns:a16="http://schemas.microsoft.com/office/drawing/2014/main" id="{AE364FA0-62C4-124C-9609-6453034D9902}"/>
              </a:ext>
            </a:extLst>
          </p:cNvPr>
          <p:cNvSpPr>
            <a:spLocks noGrp="1"/>
          </p:cNvSpPr>
          <p:nvPr>
            <p:ph type="body" sz="quarter" idx="11"/>
          </p:nvPr>
        </p:nvSpPr>
        <p:spPr>
          <a:xfrm>
            <a:off x="777243" y="2596055"/>
            <a:ext cx="5453624" cy="3448990"/>
          </a:xfrm>
        </p:spPr>
        <p:txBody>
          <a:bodyPr/>
          <a:lstStyle/>
          <a:p>
            <a:pPr>
              <a:lnSpc>
                <a:spcPts val="2200"/>
              </a:lnSpc>
              <a:defRPr/>
            </a:pPr>
            <a:r>
              <a:rPr lang="nl" sz="1700" b="0" i="0" strike="noStrike" cap="none" spc="0" baseline="0" dirty="0">
                <a:solidFill>
                  <a:srgbClr val="000000"/>
                </a:solidFill>
                <a:effectLst/>
                <a:latin typeface="Helvetica"/>
                <a:ea typeface="Helvetica"/>
                <a:cs typeface="Helvetica"/>
              </a:rPr>
              <a:t>Kristallijn silicastof wordt, in de vorm van het mineraal kwarts, in verschillende materialen gevonden, zoals: </a:t>
            </a:r>
          </a:p>
          <a:p>
            <a:pPr marL="285750" indent="-285750">
              <a:lnSpc>
                <a:spcPts val="2200"/>
              </a:lnSpc>
              <a:buFont typeface="Arial" panose="020B0604020202020204" pitchFamily="34" charset="0"/>
              <a:buChar char="•"/>
              <a:defRPr/>
            </a:pPr>
            <a:r>
              <a:rPr lang="nl" sz="1700" b="0" i="0" strike="noStrike" cap="none" spc="0" baseline="0" dirty="0">
                <a:solidFill>
                  <a:srgbClr val="000000"/>
                </a:solidFill>
                <a:effectLst/>
                <a:latin typeface="Helvetica"/>
                <a:ea typeface="Helvetica"/>
                <a:cs typeface="Helvetica"/>
              </a:rPr>
              <a:t>Kwartsiet: Meer dan 95%</a:t>
            </a:r>
          </a:p>
          <a:p>
            <a:pPr marL="285750" indent="-285750">
              <a:lnSpc>
                <a:spcPts val="2200"/>
              </a:lnSpc>
              <a:buFont typeface="Arial" panose="020B0604020202020204" pitchFamily="34" charset="0"/>
              <a:buChar char="•"/>
              <a:defRPr/>
            </a:pPr>
            <a:r>
              <a:rPr lang="nl" sz="1700" b="0" i="0" strike="noStrike" cap="none" spc="0" baseline="0" dirty="0">
                <a:solidFill>
                  <a:srgbClr val="000000"/>
                </a:solidFill>
                <a:effectLst/>
                <a:latin typeface="Helvetica"/>
                <a:ea typeface="Helvetica"/>
                <a:cs typeface="Helvetica"/>
              </a:rPr>
              <a:t>Zand: Meer dan 90%</a:t>
            </a:r>
          </a:p>
          <a:p>
            <a:pPr marL="285750" indent="-285750">
              <a:lnSpc>
                <a:spcPts val="2200"/>
              </a:lnSpc>
              <a:buFont typeface="Arial" panose="020B0604020202020204" pitchFamily="34" charset="0"/>
              <a:buChar char="•"/>
              <a:defRPr/>
            </a:pPr>
            <a:r>
              <a:rPr lang="nl" sz="1700" b="0" i="0" strike="noStrike" cap="none" spc="0" baseline="0" dirty="0">
                <a:solidFill>
                  <a:srgbClr val="000000"/>
                </a:solidFill>
                <a:effectLst/>
                <a:latin typeface="Helvetica"/>
                <a:ea typeface="Helvetica"/>
                <a:cs typeface="Helvetica"/>
              </a:rPr>
              <a:t>Zandsteen: Meer dan 90%</a:t>
            </a:r>
          </a:p>
          <a:p>
            <a:pPr marL="285750" indent="-285750">
              <a:lnSpc>
                <a:spcPts val="2200"/>
              </a:lnSpc>
              <a:buFont typeface="Arial" panose="020B0604020202020204" pitchFamily="34" charset="0"/>
              <a:buChar char="•"/>
              <a:defRPr/>
            </a:pPr>
            <a:r>
              <a:rPr lang="nl" sz="1700" b="0" i="0" strike="noStrike" cap="none" spc="0" baseline="0" dirty="0">
                <a:solidFill>
                  <a:srgbClr val="000000"/>
                </a:solidFill>
                <a:effectLst/>
                <a:latin typeface="Helvetica"/>
                <a:ea typeface="Helvetica"/>
                <a:cs typeface="Helvetica"/>
              </a:rPr>
              <a:t>Vuursteen: Meer dan 90%</a:t>
            </a:r>
          </a:p>
          <a:p>
            <a:pPr marL="285750" indent="-285750">
              <a:lnSpc>
                <a:spcPts val="2200"/>
              </a:lnSpc>
              <a:buFont typeface="Arial" panose="020B0604020202020204" pitchFamily="34" charset="0"/>
              <a:buChar char="•"/>
              <a:defRPr/>
            </a:pPr>
            <a:r>
              <a:rPr lang="nl" sz="1700" b="0" i="0" strike="noStrike" cap="none" spc="0" baseline="0" dirty="0">
                <a:solidFill>
                  <a:srgbClr val="000000"/>
                </a:solidFill>
                <a:effectLst/>
                <a:latin typeface="Helvetica"/>
                <a:ea typeface="Helvetica"/>
                <a:cs typeface="Helvetica"/>
              </a:rPr>
              <a:t>Grove zandsteen: Meer dan 80%</a:t>
            </a:r>
          </a:p>
          <a:p>
            <a:pPr marL="285750" indent="-285750">
              <a:lnSpc>
                <a:spcPts val="2200"/>
              </a:lnSpc>
              <a:buFont typeface="Arial" panose="020B0604020202020204" pitchFamily="34" charset="0"/>
              <a:buChar char="•"/>
              <a:defRPr/>
            </a:pPr>
            <a:r>
              <a:rPr lang="nl" sz="1700" b="0" i="0" strike="noStrike" cap="none" spc="0" baseline="0" dirty="0">
                <a:solidFill>
                  <a:srgbClr val="000000"/>
                </a:solidFill>
                <a:effectLst/>
                <a:latin typeface="Helvetica"/>
                <a:ea typeface="Helvetica"/>
                <a:cs typeface="Helvetica"/>
              </a:rPr>
              <a:t>Schalie: ongeveer 40-60%</a:t>
            </a:r>
          </a:p>
          <a:p>
            <a:pPr marL="285750" indent="-285750">
              <a:lnSpc>
                <a:spcPts val="2200"/>
              </a:lnSpc>
              <a:buFont typeface="Arial" panose="020B0604020202020204" pitchFamily="34" charset="0"/>
              <a:buChar char="•"/>
              <a:defRPr/>
            </a:pPr>
            <a:r>
              <a:rPr lang="nl" sz="1700" b="0" i="0" strike="noStrike" cap="none" spc="0" baseline="0" dirty="0">
                <a:solidFill>
                  <a:srgbClr val="000000"/>
                </a:solidFill>
                <a:effectLst/>
                <a:latin typeface="Helvetica"/>
                <a:ea typeface="Helvetica"/>
                <a:cs typeface="Helvetica"/>
              </a:rPr>
              <a:t>Leisteen: tot 40% </a:t>
            </a:r>
          </a:p>
          <a:p>
            <a:pPr>
              <a:lnSpc>
                <a:spcPts val="2200"/>
              </a:lnSpc>
              <a:defRPr/>
            </a:pPr>
            <a:endParaRPr lang="en-GB" sz="1700" dirty="0"/>
          </a:p>
          <a:p>
            <a:pPr>
              <a:lnSpc>
                <a:spcPts val="2200"/>
              </a:lnSpc>
            </a:pPr>
            <a:endParaRPr lang="en-US" sz="1700" dirty="0"/>
          </a:p>
        </p:txBody>
      </p:sp>
      <p:pic>
        <p:nvPicPr>
          <p:cNvPr id="5" name="Picture 4">
            <a:extLst>
              <a:ext uri="{FF2B5EF4-FFF2-40B4-BE49-F238E27FC236}">
                <a16:creationId xmlns:a16="http://schemas.microsoft.com/office/drawing/2014/main" id="{7A28D218-7023-7A4D-B3A2-E7B4675FA2A6}"/>
              </a:ext>
            </a:extLst>
          </p:cNvPr>
          <p:cNvPicPr>
            <a:picLocks noChangeAspect="1"/>
          </p:cNvPicPr>
          <p:nvPr/>
        </p:nvPicPr>
        <p:blipFill>
          <a:blip r:embed="rId2"/>
          <a:stretch>
            <a:fillRect/>
          </a:stretch>
        </p:blipFill>
        <p:spPr>
          <a:xfrm>
            <a:off x="7812599" y="4603945"/>
            <a:ext cx="3602156" cy="1444933"/>
          </a:xfrm>
          <a:prstGeom prst="rect">
            <a:avLst/>
          </a:prstGeom>
        </p:spPr>
      </p:pic>
      <p:pic>
        <p:nvPicPr>
          <p:cNvPr id="6" name="Picture 5">
            <a:extLst>
              <a:ext uri="{FF2B5EF4-FFF2-40B4-BE49-F238E27FC236}">
                <a16:creationId xmlns:a16="http://schemas.microsoft.com/office/drawing/2014/main" id="{80867A13-4D2E-354F-8528-307D21E4B31A}"/>
              </a:ext>
            </a:extLst>
          </p:cNvPr>
          <p:cNvPicPr>
            <a:picLocks noChangeAspect="1"/>
          </p:cNvPicPr>
          <p:nvPr/>
        </p:nvPicPr>
        <p:blipFill>
          <a:blip r:embed="rId3"/>
          <a:stretch>
            <a:fillRect/>
          </a:stretch>
        </p:blipFill>
        <p:spPr>
          <a:xfrm>
            <a:off x="8368172" y="1818624"/>
            <a:ext cx="2221345" cy="2221345"/>
          </a:xfrm>
          <a:prstGeom prst="rect">
            <a:avLst/>
          </a:prstGeom>
        </p:spPr>
      </p:pic>
    </p:spTree>
    <p:extLst>
      <p:ext uri="{BB962C8B-B14F-4D97-AF65-F5344CB8AC3E}">
        <p14:creationId xmlns:p14="http://schemas.microsoft.com/office/powerpoint/2010/main" val="24292479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87922-5749-B049-8C31-C544E5C89E9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PROCESSEN WAARBIJ STOF VRIJKOMT</a:t>
            </a:r>
          </a:p>
        </p:txBody>
      </p:sp>
      <p:sp>
        <p:nvSpPr>
          <p:cNvPr id="3" name="Text Placeholder 2">
            <a:extLst>
              <a:ext uri="{FF2B5EF4-FFF2-40B4-BE49-F238E27FC236}">
                <a16:creationId xmlns:a16="http://schemas.microsoft.com/office/drawing/2014/main" id="{409BD6CB-CDE2-9F4B-966D-F9843531E632}"/>
              </a:ext>
            </a:extLst>
          </p:cNvPr>
          <p:cNvSpPr>
            <a:spLocks noGrp="1"/>
          </p:cNvSpPr>
          <p:nvPr>
            <p:ph type="body" sz="quarter" idx="11"/>
          </p:nvPr>
        </p:nvSpPr>
        <p:spPr>
          <a:xfrm>
            <a:off x="777243" y="2711669"/>
            <a:ext cx="5453624" cy="3333376"/>
          </a:xfrm>
        </p:spPr>
        <p:txBody>
          <a:bodyPr anchor="t"/>
          <a:lstStyle/>
          <a:p>
            <a:pPr>
              <a:lnSpc>
                <a:spcPts val="2300"/>
              </a:lnSpc>
              <a:spcBef>
                <a:spcPts val="600"/>
              </a:spcBef>
              <a:spcAft>
                <a:spcPts val="1200"/>
              </a:spcAft>
            </a:pPr>
            <a:r>
              <a:rPr lang="nl" sz="1600" b="0" i="0" strike="noStrike" cap="none" spc="0" baseline="0" dirty="0">
                <a:solidFill>
                  <a:srgbClr val="000000"/>
                </a:solidFill>
                <a:effectLst/>
                <a:latin typeface="Helvetica"/>
                <a:ea typeface="Helvetica"/>
                <a:cs typeface="Helvetica"/>
              </a:rPr>
              <a:t>Bij het verwerken van materialen die kristallijn silicastof bevatten tijdens industriële high-energy processen, komt er fijn stof vrij. Dit stof noemen we inhaleerbaar kristallijn silicastof. Het gaat hierbij om de volgende processen: </a:t>
            </a:r>
          </a:p>
          <a:p>
            <a:pPr marL="285750" indent="-285750">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Schoonmaken</a:t>
            </a:r>
          </a:p>
          <a:p>
            <a:pPr marL="285750" indent="-285750">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Transporteren </a:t>
            </a:r>
          </a:p>
          <a:p>
            <a:pPr marL="285750" indent="-285750">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In zakken doen</a:t>
            </a:r>
          </a:p>
          <a:p>
            <a:pPr marL="285750" indent="-285750">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Verpakken</a:t>
            </a:r>
          </a:p>
          <a:p>
            <a:pPr marL="285750" indent="-285750">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Fijnmaken</a:t>
            </a:r>
          </a:p>
          <a:p>
            <a:pPr marL="285750" indent="-285750">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Slijpen</a:t>
            </a:r>
          </a:p>
          <a:p>
            <a:endParaRPr lang="en-US" dirty="0"/>
          </a:p>
        </p:txBody>
      </p:sp>
      <p:sp>
        <p:nvSpPr>
          <p:cNvPr id="6" name="Rectangle 5">
            <a:extLst>
              <a:ext uri="{FF2B5EF4-FFF2-40B4-BE49-F238E27FC236}">
                <a16:creationId xmlns:a16="http://schemas.microsoft.com/office/drawing/2014/main" id="{1656AEB0-9217-A74E-89FD-222AD4A75629}"/>
              </a:ext>
            </a:extLst>
          </p:cNvPr>
          <p:cNvSpPr/>
          <p:nvPr/>
        </p:nvSpPr>
        <p:spPr>
          <a:xfrm>
            <a:off x="3041904" y="4041720"/>
            <a:ext cx="3188963" cy="2036575"/>
          </a:xfrm>
          <a:prstGeom prst="rect">
            <a:avLst/>
          </a:prstGeom>
        </p:spPr>
        <p:txBody>
          <a:bodyPr wrap="square">
            <a:spAutoFit/>
          </a:bodyPr>
          <a:lstStyle/>
          <a:p>
            <a:pPr marL="285750" indent="-285750" algn="l">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Drogen</a:t>
            </a:r>
          </a:p>
          <a:p>
            <a:pPr marL="285750" indent="-285750" algn="l">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Slijpen</a:t>
            </a:r>
          </a:p>
          <a:p>
            <a:pPr marL="285750" indent="-285750" algn="l">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Mixen</a:t>
            </a:r>
          </a:p>
          <a:p>
            <a:pPr marL="285750" indent="-285750" algn="l">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Snijden</a:t>
            </a:r>
          </a:p>
          <a:p>
            <a:pPr marL="285750" indent="-285750" algn="l">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Zagen</a:t>
            </a:r>
          </a:p>
          <a:p>
            <a:pPr marL="285750" indent="-285750" algn="l">
              <a:lnSpc>
                <a:spcPts val="2300"/>
              </a:lnSpc>
              <a:spcBef>
                <a:spcPct val="0"/>
              </a:spcBef>
              <a:spcAft>
                <a:spcPts val="300"/>
              </a:spcAft>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Boren </a:t>
            </a:r>
            <a:r>
              <a:rPr lang="nl" sz="1600" b="0" i="0" strike="noStrike" cap="none" spc="0" baseline="0" dirty="0">
                <a:solidFill>
                  <a:srgbClr val="A6A6A6"/>
                </a:solidFill>
                <a:effectLst/>
                <a:latin typeface="Helvetica"/>
                <a:ea typeface="Helvetica"/>
                <a:cs typeface="Helvetica"/>
              </a:rPr>
              <a:t>(lijst niet oneindig)</a:t>
            </a:r>
          </a:p>
        </p:txBody>
      </p:sp>
      <p:pic>
        <p:nvPicPr>
          <p:cNvPr id="8" name="Picture 7">
            <a:extLst>
              <a:ext uri="{FF2B5EF4-FFF2-40B4-BE49-F238E27FC236}">
                <a16:creationId xmlns:a16="http://schemas.microsoft.com/office/drawing/2014/main" id="{93F1D96C-7D16-417B-A073-B6BFB63BC40E}"/>
              </a:ext>
            </a:extLst>
          </p:cNvPr>
          <p:cNvPicPr>
            <a:picLocks noChangeAspect="1"/>
          </p:cNvPicPr>
          <p:nvPr/>
        </p:nvPicPr>
        <p:blipFill>
          <a:blip r:embed="rId2"/>
          <a:stretch>
            <a:fillRect/>
          </a:stretch>
        </p:blipFill>
        <p:spPr>
          <a:xfrm flipH="1">
            <a:off x="7341663" y="1667245"/>
            <a:ext cx="3604674" cy="4318847"/>
          </a:xfrm>
          <a:prstGeom prst="rect">
            <a:avLst/>
          </a:prstGeom>
        </p:spPr>
      </p:pic>
    </p:spTree>
    <p:extLst>
      <p:ext uri="{BB962C8B-B14F-4D97-AF65-F5344CB8AC3E}">
        <p14:creationId xmlns:p14="http://schemas.microsoft.com/office/powerpoint/2010/main" val="22786403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SILICASTOF – EEN GEVAAR </a:t>
            </a:r>
          </a:p>
          <a:p>
            <a:pPr>
              <a:lnSpc>
                <a:spcPct val="100000"/>
              </a:lnSpc>
              <a:spcBef>
                <a:spcPct val="0"/>
              </a:spcBef>
            </a:pPr>
            <a:r>
              <a:rPr lang="nl" sz="2800" b="1" i="0" strike="noStrike" cap="none" spc="0" baseline="0">
                <a:solidFill>
                  <a:srgbClr val="F6A317"/>
                </a:solidFill>
                <a:effectLst/>
                <a:latin typeface="Helvetica"/>
                <a:ea typeface="Helvetica"/>
                <a:cs typeface="Helvetica"/>
              </a:rPr>
              <a:t>VOOR DE GEZONDHEID </a:t>
            </a:r>
          </a:p>
          <a:p>
            <a:endParaRPr lang="en-US"/>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a:xfrm>
            <a:off x="777244" y="2877801"/>
            <a:ext cx="5453623" cy="3167242"/>
          </a:xfrm>
        </p:spPr>
        <p:txBody>
          <a:bodyPr numCol="1"/>
          <a:lstStyle/>
          <a:p>
            <a:pPr marL="0" indent="0">
              <a:lnSpc>
                <a:spcPts val="2200"/>
              </a:lnSpc>
              <a:buNone/>
            </a:pPr>
            <a:r>
              <a:rPr lang="nl" sz="1700" b="0" i="0" strike="noStrike" cap="none" spc="0" baseline="0" dirty="0">
                <a:solidFill>
                  <a:srgbClr val="000000"/>
                </a:solidFill>
                <a:effectLst/>
                <a:latin typeface="Helvetica"/>
                <a:ea typeface="Helvetica"/>
                <a:cs typeface="Helvetica"/>
              </a:rPr>
              <a:t>Bij het verwerken van materialen die kristallijn silicastof bevatten tijdens industriële high-energy processen (zoals zagen of boren) komen er kleine deeltjes vrij in de vorm van zeer fijn stof. Dit stof is onzichtbaar voor het blote oog, zelfs in zeer hoge concentraties. </a:t>
            </a:r>
          </a:p>
          <a:p>
            <a:pPr marL="0" indent="0">
              <a:lnSpc>
                <a:spcPts val="2200"/>
              </a:lnSpc>
              <a:buNone/>
            </a:pPr>
            <a:r>
              <a:rPr lang="nl" sz="1700" b="0" i="0" strike="noStrike" cap="none" spc="0" baseline="0" dirty="0">
                <a:solidFill>
                  <a:srgbClr val="000000"/>
                </a:solidFill>
                <a:effectLst/>
                <a:latin typeface="Helvetica"/>
                <a:ea typeface="Helvetica"/>
                <a:cs typeface="Helvetica"/>
              </a:rPr>
              <a:t>Inhaleerbaar kristallijn silicastof is een serieus gevaar voor de gezondheid van werknemers. </a:t>
            </a:r>
          </a:p>
        </p:txBody>
      </p:sp>
      <p:pic>
        <p:nvPicPr>
          <p:cNvPr id="5" name="Picture 4">
            <a:extLst>
              <a:ext uri="{FF2B5EF4-FFF2-40B4-BE49-F238E27FC236}">
                <a16:creationId xmlns:a16="http://schemas.microsoft.com/office/drawing/2014/main" id="{DC7E8A52-0606-42E5-B625-671FAE7738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2612" y="1820219"/>
            <a:ext cx="4912191" cy="4331709"/>
          </a:xfrm>
          <a:prstGeom prst="rect">
            <a:avLst/>
          </a:prstGeom>
        </p:spPr>
      </p:pic>
    </p:spTree>
    <p:extLst>
      <p:ext uri="{BB962C8B-B14F-4D97-AF65-F5344CB8AC3E}">
        <p14:creationId xmlns:p14="http://schemas.microsoft.com/office/powerpoint/2010/main" val="1060919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C2FA0-5895-0341-8BE8-5F192CE5C99F}"/>
              </a:ext>
            </a:extLst>
          </p:cNvPr>
          <p:cNvSpPr>
            <a:spLocks noGrp="1"/>
          </p:cNvSpPr>
          <p:nvPr>
            <p:ph type="body" sz="quarter" idx="10"/>
          </p:nvPr>
        </p:nvSpPr>
        <p:spPr>
          <a:xfrm>
            <a:off x="777244" y="1640901"/>
            <a:ext cx="5453623" cy="476657"/>
          </a:xfrm>
        </p:spPr>
        <p:txBody>
          <a:bodyPr/>
          <a:lstStyle/>
          <a:p>
            <a:pPr>
              <a:lnSpc>
                <a:spcPct val="100000"/>
              </a:lnSpc>
              <a:spcBef>
                <a:spcPct val="0"/>
              </a:spcBef>
            </a:pPr>
            <a:r>
              <a:rPr lang="nl" sz="2800" b="1" i="0" strike="noStrike" cap="none" spc="0" baseline="0">
                <a:solidFill>
                  <a:srgbClr val="F6A317"/>
                </a:solidFill>
                <a:effectLst/>
                <a:latin typeface="Helvetica"/>
                <a:ea typeface="Helvetica"/>
                <a:cs typeface="Helvetica"/>
              </a:rPr>
              <a:t>INHALEERBAAR KRISTALLIJN SILICASTOF EN SILICOSE </a:t>
            </a:r>
          </a:p>
        </p:txBody>
      </p:sp>
      <p:sp>
        <p:nvSpPr>
          <p:cNvPr id="3" name="Text Placeholder 2">
            <a:extLst>
              <a:ext uri="{FF2B5EF4-FFF2-40B4-BE49-F238E27FC236}">
                <a16:creationId xmlns:a16="http://schemas.microsoft.com/office/drawing/2014/main" id="{DB7654A3-B4F1-8948-B499-C93412D923CD}"/>
              </a:ext>
            </a:extLst>
          </p:cNvPr>
          <p:cNvSpPr>
            <a:spLocks noGrp="1"/>
          </p:cNvSpPr>
          <p:nvPr>
            <p:ph type="body" sz="quarter" idx="11"/>
          </p:nvPr>
        </p:nvSpPr>
        <p:spPr>
          <a:xfrm>
            <a:off x="777243" y="2697677"/>
            <a:ext cx="6504706" cy="3578708"/>
          </a:xfrm>
        </p:spPr>
        <p:txBody>
          <a:bodyPr anchor="t"/>
          <a:lstStyle/>
          <a:p>
            <a:pPr>
              <a:lnSpc>
                <a:spcPts val="2200"/>
              </a:lnSpc>
            </a:pPr>
            <a:r>
              <a:rPr lang="nl" sz="1700" b="0" i="0" strike="noStrike" cap="none" spc="0" baseline="0" dirty="0">
                <a:solidFill>
                  <a:srgbClr val="000000"/>
                </a:solidFill>
                <a:effectLst/>
                <a:latin typeface="Helvetica"/>
                <a:ea typeface="Helvetica"/>
                <a:cs typeface="Helvetica"/>
              </a:rPr>
              <a:t>Regelmatige en overmatige blootstelling aan inhaleerbaar kristallijn silicastof (meestal jarenlang achter elkaar) wordt in verband gebracht met silicose en longkanker.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Silicose ontstaat doordat je fijne stofdeeltjes inademt in de longen. Dit leidt tot chronische ademhalingsproblemen op latere leeftijd, en soms zelfs tot de dood.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Er zijn verschillende stadia van silicose: van “eenvoudige silicose” tot “progressieve massieve fibrose” (PMF).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Epidemiologische studies tonen aan dat de hoeveelheid die mensen longkanker ontwikkelen is toegenomen bij mensen met silicose. </a:t>
            </a:r>
          </a:p>
          <a:p>
            <a:pPr>
              <a:lnSpc>
                <a:spcPts val="2200"/>
              </a:lnSpc>
            </a:pPr>
            <a:endParaRPr lang="en-US" sz="1700" dirty="0"/>
          </a:p>
        </p:txBody>
      </p:sp>
      <p:sp>
        <p:nvSpPr>
          <p:cNvPr id="5" name="Rectangle 2">
            <a:extLst>
              <a:ext uri="{FF2B5EF4-FFF2-40B4-BE49-F238E27FC236}">
                <a16:creationId xmlns:a16="http://schemas.microsoft.com/office/drawing/2014/main" id="{BC5AE6DE-E33C-2B42-84D4-F3B680239B3D}"/>
              </a:ext>
            </a:extLst>
          </p:cNvPr>
          <p:cNvSpPr>
            <a:spLocks noChangeArrowheads="1"/>
          </p:cNvSpPr>
          <p:nvPr/>
        </p:nvSpPr>
        <p:spPr bwMode="auto">
          <a:xfrm>
            <a:off x="7941551" y="3848114"/>
            <a:ext cx="2268161"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nl" sz="1200" b="0" i="0" strike="noStrike" cap="none" spc="0" baseline="0">
                <a:solidFill>
                  <a:srgbClr val="000000"/>
                </a:solidFill>
                <a:effectLst/>
                <a:latin typeface="Helvetica"/>
                <a:ea typeface="Helvetica"/>
                <a:cs typeface="Helvetica"/>
              </a:rPr>
              <a:t>Gezonde longen</a:t>
            </a:r>
          </a:p>
        </p:txBody>
      </p:sp>
      <p:pic>
        <p:nvPicPr>
          <p:cNvPr id="6" name="Picture 5">
            <a:extLst>
              <a:ext uri="{FF2B5EF4-FFF2-40B4-BE49-F238E27FC236}">
                <a16:creationId xmlns:a16="http://schemas.microsoft.com/office/drawing/2014/main" id="{AC6C1E7E-656D-7D4C-B1CF-9B802D60165D}"/>
              </a:ext>
            </a:extLst>
          </p:cNvPr>
          <p:cNvPicPr>
            <a:picLocks noChangeAspect="1"/>
          </p:cNvPicPr>
          <p:nvPr/>
        </p:nvPicPr>
        <p:blipFill>
          <a:blip r:embed="rId2"/>
          <a:srcRect l="57462" t="33425" r="2988" b="17231"/>
          <a:stretch>
            <a:fillRect/>
          </a:stretch>
        </p:blipFill>
        <p:spPr>
          <a:xfrm>
            <a:off x="7942687" y="4158269"/>
            <a:ext cx="2265895" cy="2118116"/>
          </a:xfrm>
          <a:prstGeom prst="rect">
            <a:avLst/>
          </a:prstGeom>
        </p:spPr>
      </p:pic>
      <p:sp>
        <p:nvSpPr>
          <p:cNvPr id="7" name="Rectangle 2">
            <a:extLst>
              <a:ext uri="{FF2B5EF4-FFF2-40B4-BE49-F238E27FC236}">
                <a16:creationId xmlns:a16="http://schemas.microsoft.com/office/drawing/2014/main" id="{22DE11F0-B908-214F-9D30-5F819333570E}"/>
              </a:ext>
            </a:extLst>
          </p:cNvPr>
          <p:cNvSpPr>
            <a:spLocks noChangeArrowheads="1"/>
          </p:cNvSpPr>
          <p:nvPr/>
        </p:nvSpPr>
        <p:spPr bwMode="auto">
          <a:xfrm>
            <a:off x="7941552" y="6345532"/>
            <a:ext cx="2268160"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nl" sz="1200" b="0" i="0" strike="noStrike" cap="none" spc="0" baseline="0">
                <a:solidFill>
                  <a:srgbClr val="000000"/>
                </a:solidFill>
                <a:effectLst/>
                <a:latin typeface="Helvetica"/>
                <a:ea typeface="Helvetica"/>
                <a:cs typeface="Helvetica"/>
              </a:rPr>
              <a:t> Longen met PMF</a:t>
            </a:r>
          </a:p>
        </p:txBody>
      </p:sp>
      <p:pic>
        <p:nvPicPr>
          <p:cNvPr id="8" name="Picture 7">
            <a:extLst>
              <a:ext uri="{FF2B5EF4-FFF2-40B4-BE49-F238E27FC236}">
                <a16:creationId xmlns:a16="http://schemas.microsoft.com/office/drawing/2014/main" id="{80162BC9-73CB-0247-8F5D-C6AF91F53831}"/>
              </a:ext>
            </a:extLst>
          </p:cNvPr>
          <p:cNvPicPr>
            <a:picLocks noChangeAspect="1"/>
          </p:cNvPicPr>
          <p:nvPr/>
        </p:nvPicPr>
        <p:blipFill>
          <a:blip r:embed="rId2"/>
          <a:srcRect l="12383" t="34621" r="50074" b="16034"/>
          <a:stretch>
            <a:fillRect/>
          </a:stretch>
        </p:blipFill>
        <p:spPr>
          <a:xfrm>
            <a:off x="7942687" y="1582029"/>
            <a:ext cx="2265895" cy="2231296"/>
          </a:xfrm>
          <a:prstGeom prst="rect">
            <a:avLst/>
          </a:prstGeom>
        </p:spPr>
      </p:pic>
    </p:spTree>
    <p:extLst>
      <p:ext uri="{BB962C8B-B14F-4D97-AF65-F5344CB8AC3E}">
        <p14:creationId xmlns:p14="http://schemas.microsoft.com/office/powerpoint/2010/main" val="4801048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C8FBC-D3DC-F141-B0B3-81685E987119}"/>
              </a:ext>
            </a:extLst>
          </p:cNvPr>
          <p:cNvSpPr>
            <a:spLocks noGrp="1"/>
          </p:cNvSpPr>
          <p:nvPr>
            <p:ph type="body" sz="quarter" idx="10"/>
          </p:nvPr>
        </p:nvSpPr>
        <p:spPr>
          <a:xfrm>
            <a:off x="777244" y="1640901"/>
            <a:ext cx="10627818" cy="850900"/>
          </a:xfrm>
        </p:spPr>
        <p:txBody>
          <a:bodyPr/>
          <a:lstStyle/>
          <a:p>
            <a:pPr>
              <a:lnSpc>
                <a:spcPct val="100000"/>
              </a:lnSpc>
              <a:spcBef>
                <a:spcPct val="0"/>
              </a:spcBef>
            </a:pPr>
            <a:r>
              <a:rPr lang="nl" sz="2800" b="1" i="0" strike="noStrike" cap="none" spc="0" baseline="0" dirty="0">
                <a:solidFill>
                  <a:srgbClr val="F6A317"/>
                </a:solidFill>
                <a:effectLst/>
                <a:latin typeface="Helvetica"/>
                <a:ea typeface="Helvetica"/>
                <a:cs typeface="Helvetica"/>
              </a:rPr>
              <a:t>HET RISICO OP BLOOTSTELLING AAN INHALEERBAAR KRISTALLIJN SILICASTOF MINIMALISEREN</a:t>
            </a:r>
          </a:p>
        </p:txBody>
      </p:sp>
      <p:pic>
        <p:nvPicPr>
          <p:cNvPr id="5" name="Picture 4" descr="A picture containing food&#10;&#10;Description automatically generated">
            <a:extLst>
              <a:ext uri="{FF2B5EF4-FFF2-40B4-BE49-F238E27FC236}">
                <a16:creationId xmlns:a16="http://schemas.microsoft.com/office/drawing/2014/main" id="{21386485-3CA1-D34C-AB2A-26872495AA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78798">
            <a:off x="8990034" y="2230283"/>
            <a:ext cx="2685026" cy="3795137"/>
          </a:xfrm>
          <a:prstGeom prst="rect">
            <a:avLst/>
          </a:prstGeom>
          <a:ln>
            <a:solidFill>
              <a:schemeClr val="tx2">
                <a:alpha val="91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DBD2A384-D14E-41D5-BBC0-8C609827F080}"/>
              </a:ext>
            </a:extLst>
          </p:cNvPr>
          <p:cNvSpPr txBox="1"/>
          <p:nvPr/>
        </p:nvSpPr>
        <p:spPr>
          <a:xfrm>
            <a:off x="777244" y="2675854"/>
            <a:ext cx="8300254" cy="3508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300"/>
              </a:spcAft>
              <a:buNone/>
            </a:pPr>
            <a:r>
              <a:rPr lang="nl" sz="1600" b="0" i="0" strike="noStrike" cap="none" spc="0" baseline="0" dirty="0">
                <a:solidFill>
                  <a:srgbClr val="000000"/>
                </a:solidFill>
                <a:effectLst/>
                <a:latin typeface="Helvetica"/>
                <a:ea typeface="Helvetica"/>
                <a:cs typeface="Helvetica"/>
              </a:rPr>
              <a:t>Het risico op het ontwikkelen van een longziekte is volledig te vermijden als je goede maatregelen neemt en je volgens de juiste werkwijze werkt. </a:t>
            </a:r>
          </a:p>
          <a:p>
            <a:pPr marL="0" indent="0">
              <a:lnSpc>
                <a:spcPct val="100000"/>
              </a:lnSpc>
              <a:spcBef>
                <a:spcPts val="600"/>
              </a:spcBef>
              <a:spcAft>
                <a:spcPts val="300"/>
              </a:spcAft>
              <a:buNone/>
            </a:pPr>
            <a:r>
              <a:rPr lang="nl" sz="1600" b="0" i="0" strike="noStrike" cap="none" spc="0" baseline="0" dirty="0">
                <a:solidFill>
                  <a:srgbClr val="000000"/>
                </a:solidFill>
                <a:effectLst/>
                <a:latin typeface="Helvetica"/>
                <a:ea typeface="Helvetica"/>
                <a:cs typeface="Helvetica"/>
              </a:rPr>
              <a:t>Wij volgen de NEPSI Gids voor de juiste werkwijze, waarin vier hoofdstappen staan beschreven: </a:t>
            </a:r>
          </a:p>
          <a:p>
            <a:pPr marL="285750" indent="-285750">
              <a:lnSpc>
                <a:spcPct val="100000"/>
              </a:lnSpc>
              <a:spcBef>
                <a:spcPct val="0"/>
              </a:spcBef>
            </a:pPr>
            <a:r>
              <a:rPr lang="nl" sz="1600" b="1" i="0" strike="noStrike" cap="none" spc="0" baseline="0" dirty="0">
                <a:solidFill>
                  <a:srgbClr val="000000"/>
                </a:solidFill>
                <a:effectLst/>
                <a:latin typeface="Helvetica"/>
                <a:ea typeface="Helvetica"/>
                <a:cs typeface="Helvetica"/>
              </a:rPr>
              <a:t>Risicobeoordeling:</a:t>
            </a:r>
            <a:r>
              <a:rPr lang="nl" sz="1600" b="0" i="0" strike="noStrike" cap="none" spc="0" baseline="0" dirty="0">
                <a:solidFill>
                  <a:srgbClr val="000000"/>
                </a:solidFill>
                <a:effectLst/>
                <a:latin typeface="Helvetica"/>
                <a:ea typeface="Helvetica"/>
                <a:cs typeface="Helvetica"/>
              </a:rPr>
              <a:t> Beoordelen wat het risico op blootstelling is</a:t>
            </a:r>
          </a:p>
          <a:p>
            <a:pPr marL="285750" indent="-285750">
              <a:lnSpc>
                <a:spcPct val="100000"/>
              </a:lnSpc>
              <a:spcBef>
                <a:spcPct val="0"/>
              </a:spcBef>
            </a:pPr>
            <a:r>
              <a:rPr lang="nl" sz="1600" b="1" i="0" strike="noStrike" cap="none" spc="0" baseline="0" dirty="0">
                <a:solidFill>
                  <a:srgbClr val="000000"/>
                </a:solidFill>
                <a:effectLst/>
                <a:latin typeface="Helvetica"/>
                <a:ea typeface="Helvetica"/>
                <a:cs typeface="Helvetica"/>
              </a:rPr>
              <a:t>Controle:</a:t>
            </a:r>
            <a:r>
              <a:rPr lang="nl" sz="1600" b="0" i="0" strike="noStrike" cap="none" spc="0" baseline="0" dirty="0">
                <a:solidFill>
                  <a:srgbClr val="000000"/>
                </a:solidFill>
                <a:effectLst/>
                <a:latin typeface="Helvetica"/>
                <a:ea typeface="Helvetica"/>
                <a:cs typeface="Helvetica"/>
              </a:rPr>
              <a:t> Vaststellen hoe er op blootstelling en het voorkomen hiervan wordt gecontroleerd</a:t>
            </a:r>
          </a:p>
          <a:p>
            <a:pPr marL="285750" indent="-285750">
              <a:lnSpc>
                <a:spcPct val="100000"/>
              </a:lnSpc>
              <a:spcBef>
                <a:spcPct val="0"/>
              </a:spcBef>
            </a:pPr>
            <a:r>
              <a:rPr lang="nl" sz="1600" b="1" i="0" strike="noStrike" cap="none" spc="0" baseline="0" dirty="0">
                <a:solidFill>
                  <a:srgbClr val="000000"/>
                </a:solidFill>
                <a:effectLst/>
                <a:latin typeface="Helvetica"/>
                <a:ea typeface="Helvetica"/>
                <a:cs typeface="Helvetica"/>
              </a:rPr>
              <a:t>Monitoren: </a:t>
            </a:r>
            <a:r>
              <a:rPr lang="nl" sz="1600" b="0" i="0" strike="noStrike" cap="none" spc="0" baseline="0" dirty="0">
                <a:solidFill>
                  <a:srgbClr val="000000"/>
                </a:solidFill>
                <a:effectLst/>
                <a:latin typeface="Helvetica"/>
                <a:ea typeface="Helvetica"/>
                <a:cs typeface="Helvetica"/>
              </a:rPr>
              <a:t>Het monitoren van de effectiviteit van de controlemaatregelen</a:t>
            </a:r>
          </a:p>
          <a:p>
            <a:pPr marL="285750" indent="-285750">
              <a:lnSpc>
                <a:spcPct val="100000"/>
              </a:lnSpc>
              <a:spcBef>
                <a:spcPct val="0"/>
              </a:spcBef>
            </a:pPr>
            <a:r>
              <a:rPr lang="nl" sz="1600" b="1" i="0" strike="noStrike" cap="none" spc="0" baseline="0" dirty="0">
                <a:solidFill>
                  <a:srgbClr val="000000"/>
                </a:solidFill>
                <a:effectLst/>
                <a:latin typeface="Helvetica"/>
                <a:ea typeface="Helvetica"/>
                <a:cs typeface="Helvetica"/>
              </a:rPr>
              <a:t>Educatie:</a:t>
            </a:r>
            <a:r>
              <a:rPr lang="nl" sz="1600" b="0" i="0" strike="noStrike" cap="none" spc="0" baseline="0" dirty="0">
                <a:solidFill>
                  <a:srgbClr val="000000"/>
                </a:solidFill>
                <a:effectLst/>
                <a:latin typeface="Helvetica"/>
                <a:ea typeface="Helvetica"/>
                <a:cs typeface="Helvetica"/>
              </a:rPr>
              <a:t> Het voorzien in informatie, instructies en training</a:t>
            </a:r>
          </a:p>
          <a:p>
            <a:pPr marL="0" indent="0">
              <a:lnSpc>
                <a:spcPct val="100000"/>
              </a:lnSpc>
              <a:buNone/>
            </a:pPr>
            <a:r>
              <a:rPr lang="nl" sz="1600" b="1" i="0" strike="noStrike" cap="none" spc="0" baseline="0" dirty="0">
                <a:solidFill>
                  <a:srgbClr val="000000"/>
                </a:solidFill>
                <a:effectLst/>
                <a:latin typeface="Helvetica"/>
                <a:ea typeface="Helvetica"/>
                <a:cs typeface="Helvetica"/>
              </a:rPr>
              <a:t>NEPSI</a:t>
            </a:r>
            <a:r>
              <a:rPr lang="nl" sz="1600" b="0" i="0" strike="noStrike" cap="none" spc="0" baseline="0" dirty="0">
                <a:solidFill>
                  <a:srgbClr val="000000"/>
                </a:solidFill>
                <a:effectLst/>
                <a:latin typeface="Helvetica"/>
                <a:ea typeface="Helvetica"/>
                <a:cs typeface="Helvetica"/>
              </a:rPr>
              <a:t> is het acroniem voor “European Network for Silica” (Europees Netwerk voor Silica) dat is opgericht door de brancheverenigingen van werknemers en werkgevers in Europa. Deze verenigingen hebben de sociale dialoog “Agreement on Workers’ Health Protection Through the Good Handling and Use of Crystalline Silica ” ondertekend. </a:t>
            </a:r>
          </a:p>
          <a:p>
            <a:pPr>
              <a:lnSpc>
                <a:spcPct val="100000"/>
              </a:lnSpc>
            </a:pPr>
            <a:endParaRPr lang="en-US" sz="1600" dirty="0"/>
          </a:p>
        </p:txBody>
      </p:sp>
    </p:spTree>
    <p:extLst>
      <p:ext uri="{BB962C8B-B14F-4D97-AF65-F5344CB8AC3E}">
        <p14:creationId xmlns:p14="http://schemas.microsoft.com/office/powerpoint/2010/main" val="21276713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44B27E4F-1655-4372-BCAF-825911F91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http://purl.org/dc/dcmitype/"/>
    <ds:schemaRef ds:uri="http://purl.org/dc/elements/1.1/"/>
    <ds:schemaRef ds:uri="http://schemas.microsoft.com/office/2006/documentManagement/types"/>
    <ds:schemaRef ds:uri="6d9d7403-2d8c-4818-ae25-2c5629bc7330"/>
    <ds:schemaRef ds:uri="http://schemas.openxmlformats.org/package/2006/metadata/core-properties"/>
    <ds:schemaRef ds:uri="http://www.w3.org/XML/1998/namespace"/>
    <ds:schemaRef ds:uri="d8ecf516-e360-4672-81b9-68723bedb71f"/>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99</TotalTime>
  <Words>1170</Words>
  <Application>Microsoft Macintosh PowerPoint</Application>
  <PresentationFormat>Widescreen</PresentationFormat>
  <Paragraphs>107</Paragraphs>
  <Slides>15</Slides>
  <Notes>11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22</cp:revision>
  <dcterms:created xsi:type="dcterms:W3CDTF">2020-07-21T15:14:21Z</dcterms:created>
  <dcterms:modified xsi:type="dcterms:W3CDTF">2024-11-13T11:16:02Z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