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6" r:id="rId5"/>
    <p:sldId id="280" r:id="rId6"/>
    <p:sldId id="278" r:id="rId7"/>
    <p:sldId id="268" r:id="rId8"/>
    <p:sldId id="276" r:id="rId9"/>
    <p:sldId id="279" r:id="rId10"/>
    <p:sldId id="269" r:id="rId11"/>
    <p:sldId id="259" r:id="rId12"/>
    <p:sldId id="260" r:id="rId13"/>
    <p:sldId id="277" r:id="rId14"/>
    <p:sldId id="272" r:id="rId15"/>
    <p:sldId id="274" r:id="rId16"/>
    <p:sldId id="266" r:id="rId17"/>
    <p:sldId id="264" r:id="rId18"/>
    <p:sldId id="267"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ded Kiva" initials="OK" lastIdx="0" clrIdx="0">
    <p:extLst>
      <p:ext uri="{19B8F6BF-5375-455C-9EA6-DF929625EA0E}">
        <p15:presenceInfo xmlns:p15="http://schemas.microsoft.com/office/powerpoint/2012/main" userId="S::Oded.Kiva@caesarstone.com::e86d9d0c-3126-4952-85d0-773a2bdc62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512564-FD60-5B49-81CA-180295909D65}" v="2" dt="2020-12-09T20:22:16.8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73197"/>
  </p:normalViewPr>
  <p:slideViewPr>
    <p:cSldViewPr snapToGrid="0" snapToObjects="1">
      <p:cViewPr varScale="1">
        <p:scale>
          <a:sx n="87" d="100"/>
          <a:sy n="87" d="100"/>
        </p:scale>
        <p:origin x="2064" y="200"/>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 Target="../slides/slide14.xml"/><Relationship Id="rId4"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slide" Target="../slides/slide15.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3557299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1101815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4211351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nl" sz="1200" b="0" i="0" strike="noStrike" cap="none" spc="0" baseline="0" dirty="0">
                <a:solidFill>
                  <a:srgbClr val="000000"/>
                </a:solidFill>
                <a:effectLst/>
                <a:latin typeface="+mn-lt"/>
                <a:ea typeface="Calibri"/>
                <a:cs typeface="Calibri"/>
              </a:rPr>
              <a:t>Onderhouds-, service- en reparatiewerkzaamheden zijn noodzakelijke routineprocedures voor alle industrieën. Controleer en implementeer alle maatregelen om werknemers te ondersteunen </a:t>
            </a: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2946578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15</a:t>
            </a:fld>
            <a:endParaRPr lang="en-US"/>
          </a:p>
        </p:txBody>
      </p:sp>
    </p:spTree>
    <p:extLst>
      <p:ext uri="{BB962C8B-B14F-4D97-AF65-F5344CB8AC3E}">
        <p14:creationId xmlns:p14="http://schemas.microsoft.com/office/powerpoint/2010/main" val="4185876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 sz="1200" b="0" i="0" strike="noStrike" cap="none" spc="0" baseline="0" dirty="0">
                <a:solidFill>
                  <a:srgbClr val="000000"/>
                </a:solidFill>
                <a:effectLst/>
                <a:latin typeface="+mn-lt"/>
                <a:ea typeface="Calibri"/>
                <a:cs typeface="Calibri"/>
              </a:rPr>
              <a:t>Overmatige blootstelling aan inhaleerbaar kristallijn silicastof kan bij werknemers leiden tot serieuze gezondheidsklachten op de lange termijn. Daarom is het belangrijk dat alle werknemers zich bewust zijn van de voorschriften die het risico op blootstelling aan silicastof zo veel mogelijk beperken of voorkomen.</a:t>
            </a:r>
          </a:p>
          <a:p>
            <a:endParaRPr lang="en-US" sz="1200" dirty="0">
              <a:latin typeface="+mn-lt"/>
            </a:endParaRPr>
          </a:p>
          <a:p>
            <a:pPr marL="0" marR="0" lvl="0" indent="0" algn="l" defTabSz="914400" rtl="0" eaLnBrk="1" fontAlgn="auto" latinLnBrk="0" hangingPunct="1">
              <a:lnSpc>
                <a:spcPct val="100000"/>
              </a:lnSpc>
              <a:spcBef>
                <a:spcPct val="0"/>
              </a:spcBef>
              <a:spcAft>
                <a:spcPct val="0"/>
              </a:spcAft>
              <a:buClrTx/>
              <a:buSzTx/>
              <a:buFontTx/>
              <a:buNone/>
              <a:defRPr/>
            </a:pPr>
            <a:r>
              <a:rPr lang="nl" sz="1200" b="0" i="0" strike="noStrike" cap="none" spc="0" baseline="0" dirty="0">
                <a:solidFill>
                  <a:srgbClr val="000000"/>
                </a:solidFill>
                <a:effectLst/>
                <a:latin typeface="+mn-lt"/>
                <a:ea typeface="Calibri"/>
                <a:cs typeface="Calibri"/>
              </a:rPr>
              <a:t>Deze training bevat adviezen voor het uitvoeren van onderhouds-, service- en reparatiewerkzaamheden op plekken waar wordt gewerkt met materialen die inhaleerbaar kristallijn silicastof bevatten.</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2131665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2189989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 sz="1200" b="0" i="0" strike="noStrike" cap="none" spc="0" baseline="0" dirty="0">
                <a:solidFill>
                  <a:srgbClr val="000000"/>
                </a:solidFill>
                <a:effectLst/>
                <a:latin typeface="+mn-lt"/>
                <a:ea typeface="Calibri"/>
                <a:cs typeface="Calibri"/>
              </a:rPr>
              <a:t>Bepaalde werknemers en aannemers – zoals monteurs, elektriciens, agenten en arbeiders – voeren onderhouds-, service- en reparatiewerkzaamheden uit. Werknemers kunnen diverse voorzorgsmaatregelen nemen om ervoor te zorgen dat deze werkzaamheden ongestoord uitgevoerd kunnen worden. </a:t>
            </a:r>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2930737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 sz="1200" b="0" i="0" strike="noStrike" cap="none" spc="0" baseline="0" dirty="0">
                <a:solidFill>
                  <a:srgbClr val="000000"/>
                </a:solidFill>
                <a:effectLst/>
                <a:latin typeface="+mn-lt"/>
                <a:ea typeface="Calibri"/>
                <a:cs typeface="Calibri"/>
              </a:rPr>
              <a:t>Werkplekken zijn drukke plekken Zorg er daarom voor dat de omgevingsfactoren die betrekking hebben op onderhouds-, service- en reparatiewerkzaamheden weergegeven worden op een scherm. </a:t>
            </a:r>
          </a:p>
          <a:p>
            <a:endParaRPr lang="en-US" sz="1200" dirty="0">
              <a:latin typeface="+mn-lt"/>
            </a:endParaRPr>
          </a:p>
          <a:p>
            <a:r>
              <a:rPr lang="nl" sz="1200" b="0" i="0" strike="noStrike" cap="none" spc="0" baseline="0" dirty="0">
                <a:solidFill>
                  <a:srgbClr val="000000"/>
                </a:solidFill>
                <a:effectLst/>
                <a:latin typeface="+mn-lt"/>
                <a:ea typeface="Calibri"/>
                <a:cs typeface="Calibri"/>
              </a:rPr>
              <a:t>Zorg ervoor dat de werkplek schoon is en dat afzuigsystemen aanstaan en goed werken. Dit vermindert het risico op ongelukken – een schone werkplek is een veilige werkplek.</a:t>
            </a:r>
          </a:p>
          <a:p>
            <a:endParaRPr lang="en-US" sz="1200" dirty="0">
              <a:latin typeface="+mn-lt"/>
            </a:endParaRPr>
          </a:p>
          <a:p>
            <a:r>
              <a:rPr lang="nl" sz="1200" b="0" i="0" strike="noStrike" cap="none" spc="0" baseline="0" dirty="0">
                <a:solidFill>
                  <a:srgbClr val="000000"/>
                </a:solidFill>
                <a:effectLst/>
                <a:latin typeface="+mn-lt"/>
                <a:ea typeface="Calibri"/>
                <a:cs typeface="Calibri"/>
              </a:rPr>
              <a:t>Door riemschrapers op transportbanden te plaatsen, breng je het risico op lekkages terug tot een minimum.</a:t>
            </a:r>
          </a:p>
          <a:p>
            <a:endParaRPr lang="en-US" sz="1200"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4166485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 sz="1200" b="0" i="0" strike="noStrike" cap="none" spc="0" baseline="0" dirty="0">
                <a:solidFill>
                  <a:srgbClr val="000000"/>
                </a:solidFill>
                <a:effectLst/>
                <a:latin typeface="+mn-lt"/>
                <a:ea typeface="Calibri"/>
                <a:cs typeface="Calibri"/>
              </a:rPr>
              <a:t>Hoewel blootstelling aan stof een groot risico is voor werknemers op de werkplek, zijn er ook andere gevaren voor werknemers die onderhouds-, service- en reparatiewerkzaamheden uitvoeren. Houd rekening met alle risico’s voordat je begint met je werkzaamheden. </a:t>
            </a:r>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17802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598721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 sz="1200" b="0" i="0" strike="noStrike" cap="none" spc="0" baseline="0" dirty="0">
                <a:solidFill>
                  <a:srgbClr val="000000"/>
                </a:solidFill>
                <a:effectLst/>
                <a:latin typeface="+mn-lt"/>
                <a:ea typeface="Calibri"/>
                <a:cs typeface="Calibri"/>
              </a:rPr>
              <a:t>In deze video vind je meer informatie over de voorschriften voor onderhouds-, service- en reparatiewerkzaamheden. </a:t>
            </a:r>
          </a:p>
          <a:p>
            <a:endParaRPr lang="en-US" sz="1200" dirty="0">
              <a:latin typeface="+mn-lt"/>
            </a:endParaRPr>
          </a:p>
          <a:p>
            <a:r>
              <a:rPr lang="nl" sz="1200" b="0" i="0" strike="noStrike" cap="none" spc="0" baseline="0" dirty="0">
                <a:solidFill>
                  <a:srgbClr val="000000"/>
                </a:solidFill>
                <a:effectLst/>
                <a:latin typeface="+mn-lt"/>
                <a:ea typeface="Calibri"/>
                <a:cs typeface="Calibri"/>
              </a:rPr>
              <a:t>Naast de video zie je een grafiek en een rode balk. Dit is een weergave van de stofconcentratie in mg/m3. </a:t>
            </a:r>
          </a:p>
          <a:p>
            <a:endParaRPr lang="en-GB" sz="1200" b="0" i="0" u="none" strike="noStrike" kern="1200" dirty="0">
              <a:solidFill>
                <a:schemeClr val="tx1"/>
              </a:solidFill>
              <a:effectLst/>
              <a:latin typeface="+mn-lt"/>
              <a:ea typeface="+mn-ea"/>
              <a:cs typeface="+mn-cs"/>
            </a:endParaRPr>
          </a:p>
          <a:p>
            <a:r>
              <a:rPr lang="nl" sz="1200" b="0" i="0" strike="noStrike" cap="none" spc="0" baseline="0" dirty="0">
                <a:solidFill>
                  <a:srgbClr val="000000"/>
                </a:solidFill>
                <a:effectLst/>
                <a:latin typeface="+mn-lt"/>
                <a:ea typeface="Calibri"/>
                <a:cs typeface="Calibri"/>
              </a:rPr>
              <a:t>Het meten van de stofconcentratie gaat niet over inhaleerbaar kristallijn silicastof. Het is gebaseerd op een semi-kwantitatieve meting. Het gaat niet zozeer om de stofconcentratiewaarde, maar om het relatieve verschil tussen de mate van blootstelling bij het uitvoeren van verschillende werkzaamheden.</a:t>
            </a:r>
          </a:p>
          <a:p>
            <a:endParaRPr lang="en-US" sz="1200"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4162615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nl" sz="1000" b="0" i="0" strike="noStrike" cap="none" spc="0" baseline="0">
                <a:solidFill>
                  <a:srgbClr val="000000"/>
                </a:solidFill>
                <a:effectLst/>
                <a:latin typeface="Helvetica"/>
                <a:ea typeface="Helvetica"/>
                <a:cs typeface="Helvetica"/>
              </a:rPr>
              <a:t>Dit trainingspakket is onderdeel van de NEPSI Gids voor de juiste werkwijze – ga naar guide.nepsi.eu </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3F6C85-61B6-714A-AA5E-9744FB5D6C79}"/>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73262F70-A16D-944E-B24A-4BAF8E82FECB}"/>
              </a:ext>
            </a:extLst>
          </p:cNvPr>
          <p:cNvSpPr txBox="1"/>
          <p:nvPr userDrawn="1"/>
        </p:nvSpPr>
        <p:spPr>
          <a:xfrm>
            <a:off x="7276011" y="429114"/>
            <a:ext cx="4541340"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 sz="1400" b="1" i="0" strike="noStrike" cap="none" spc="0" baseline="0">
                <a:solidFill>
                  <a:srgbClr val="F6A317"/>
                </a:solidFill>
                <a:effectLst/>
                <a:latin typeface="Helvetica"/>
                <a:ea typeface="Helvetica"/>
                <a:cs typeface="Helvetica"/>
              </a:rPr>
              <a:t>VOORSCHRIFTEN VOOR ONDERHOUDS-, SERVICE- EN REPARATIEWERKZAAMHEDEN</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2.tiff"/><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3.tiff"/><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s://guide.nepsi.eu/" TargetMode="External"/><Relationship Id="rId3" Type="http://schemas.openxmlformats.org/officeDocument/2006/relationships/tags" Target="../tags/tag22.xml"/><Relationship Id="rId7" Type="http://schemas.openxmlformats.org/officeDocument/2006/relationships/hyperlink" Target="https://guide.nepsi.eu/sheets" TargetMode="Externa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notesSlide" Target="../notesSlides/notesSlide13.xml"/><Relationship Id="rId5" Type="http://schemas.openxmlformats.org/officeDocument/2006/relationships/slideLayout" Target="../slideLayouts/slideLayout3.xml"/><Relationship Id="rId10" Type="http://schemas.openxmlformats.org/officeDocument/2006/relationships/hyperlink" Target="https://training.nepsi.eu/" TargetMode="External"/><Relationship Id="rId4" Type="http://schemas.openxmlformats.org/officeDocument/2006/relationships/tags" Target="../tags/tag23.xml"/><Relationship Id="rId9" Type="http://schemas.openxmlformats.org/officeDocument/2006/relationships/hyperlink" Target="https://toolkit.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3" y="2622849"/>
            <a:ext cx="7940391" cy="1691348"/>
          </a:xfrm>
        </p:spPr>
        <p:txBody>
          <a:bodyPr anchor="t"/>
          <a:lstStyle/>
          <a:p>
            <a:pPr>
              <a:lnSpc>
                <a:spcPct val="100000"/>
              </a:lnSpc>
            </a:pPr>
            <a:r>
              <a:rPr lang="nl" sz="2800" b="1" i="0" strike="noStrike" cap="none" spc="0" baseline="0" dirty="0">
                <a:solidFill>
                  <a:srgbClr val="FFFFFF"/>
                </a:solidFill>
                <a:effectLst/>
                <a:latin typeface="Helvetica"/>
                <a:ea typeface="Helvetica"/>
                <a:cs typeface="Helvetica"/>
              </a:rPr>
              <a:t>VOORSCHRIFTEN VOOR ONDERHOUDS-, SERVICE- EN REPARATIEWERKZAAMHEDEN</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314197"/>
            <a:ext cx="7534275" cy="850900"/>
          </a:xfrm>
        </p:spPr>
        <p:txBody>
          <a:bodyPr/>
          <a:lstStyle/>
          <a:p>
            <a:endParaRPr lang="en-US"/>
          </a:p>
        </p:txBody>
      </p:sp>
      <p:sp>
        <p:nvSpPr>
          <p:cNvPr id="2" name="Rectangle 1">
            <a:extLst>
              <a:ext uri="{FF2B5EF4-FFF2-40B4-BE49-F238E27FC236}">
                <a16:creationId xmlns:a16="http://schemas.microsoft.com/office/drawing/2014/main" id="{38DA2A35-C7D5-2D42-BBF6-9ECD4BF6FA32}"/>
              </a:ext>
            </a:extLst>
          </p:cNvPr>
          <p:cNvSpPr/>
          <p:nvPr/>
        </p:nvSpPr>
        <p:spPr>
          <a:xfrm>
            <a:off x="7781365" y="257175"/>
            <a:ext cx="4020110" cy="74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VOORSCHRIFTEN VOOR GOEDE HYGIENE</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3" y="2743200"/>
            <a:ext cx="5453624" cy="3301845"/>
          </a:xfrm>
        </p:spPr>
        <p:txBody>
          <a:bodyPr/>
          <a:lstStyle/>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Eet niet op de plek waar werkprocessen worden uitgevoerd en zeker niet op plekken waar je blootgesteld kunt worden aan inhaleerbaar kristallijn silicastof</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Werknemers moeten hun handen en gezicht wassen en hun kleding wisselen voordat ze gaan eten, drinken of roken.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Roken is slecht voor de gezondheid en verhoogt de kans op gezondheidsproblemen die geassocieerd worden met inhaleerbaar kristallijn silicastof. </a:t>
            </a:r>
          </a:p>
        </p:txBody>
      </p:sp>
    </p:spTree>
    <p:extLst>
      <p:ext uri="{BB962C8B-B14F-4D97-AF65-F5344CB8AC3E}">
        <p14:creationId xmlns:p14="http://schemas.microsoft.com/office/powerpoint/2010/main" val="164902899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intenanceServicesRepair.mp4" descr="MaintenanceServicesRepair.mp4">
            <a:hlinkClick r:id="" action="ppaction://media"/>
            <a:extLst>
              <a:ext uri="{FF2B5EF4-FFF2-40B4-BE49-F238E27FC236}">
                <a16:creationId xmlns:a16="http://schemas.microsoft.com/office/drawing/2014/main" id="{A1B0DBED-A470-1B4F-813C-DD533A889EC4}"/>
              </a:ext>
            </a:extLst>
          </p:cNvPr>
          <p:cNvPicPr>
            <a:picLocks noGrp="1" noChangeAspect="1"/>
          </p:cNvPicPr>
          <p:nvPr>
            <p:ph type="media" sz="quarter" idx="10"/>
            <a:vide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3322638" y="1608138"/>
            <a:ext cx="5546725" cy="4437062"/>
          </a:xfrm>
          <a:prstGeom prst="rect">
            <a:avLst/>
          </a:prstGeom>
        </p:spPr>
      </p:pic>
    </p:spTree>
    <p:extLst>
      <p:ext uri="{BB962C8B-B14F-4D97-AF65-F5344CB8AC3E}">
        <p14:creationId xmlns:p14="http://schemas.microsoft.com/office/powerpoint/2010/main" val="33273127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444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custDataLst>
              <p:tags r:id="rId1"/>
            </p:custDataLst>
          </p:nvPr>
        </p:nvSpPr>
        <p:spPr>
          <a:xfrm>
            <a:off x="777243" y="1640901"/>
            <a:ext cx="8384685" cy="850900"/>
          </a:xfrm>
        </p:spPr>
        <p:txBody>
          <a:bodyPr/>
          <a:lstStyle/>
          <a:p>
            <a:pPr>
              <a:lnSpc>
                <a:spcPct val="100000"/>
              </a:lnSpc>
            </a:pPr>
            <a:r>
              <a:rPr lang="nl" sz="2800" b="1" i="0" strike="noStrike" cap="none" spc="0" baseline="0" dirty="0">
                <a:solidFill>
                  <a:srgbClr val="F6A317"/>
                </a:solidFill>
                <a:effectLst/>
                <a:latin typeface="Helvetica"/>
                <a:ea typeface="Helvetica"/>
                <a:cs typeface="Helvetica"/>
              </a:rPr>
              <a:t>DO’S EN DON’TS BIJ ONDERHOUDS-, SERVICE- EN REPARATIEWERKZAAMHEDEN</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custDataLst>
              <p:tags r:id="rId2"/>
            </p:custDataLst>
          </p:nvPr>
        </p:nvSpPr>
        <p:spPr>
          <a:xfrm>
            <a:off x="777242" y="2814638"/>
            <a:ext cx="9079989" cy="3230407"/>
          </a:xfrm>
        </p:spPr>
        <p:txBody>
          <a:bodyPr/>
          <a:lstStyle/>
          <a:p>
            <a:pPr>
              <a:lnSpc>
                <a:spcPct val="100000"/>
              </a:lnSpc>
              <a:spcBef>
                <a:spcPts val="600"/>
              </a:spcBef>
            </a:pPr>
            <a:r>
              <a:rPr lang="nl" sz="1600" b="1" i="0" strike="noStrike" cap="none" spc="0" baseline="0" dirty="0">
                <a:solidFill>
                  <a:srgbClr val="000000"/>
                </a:solidFill>
                <a:effectLst/>
                <a:latin typeface="Helvetica"/>
                <a:ea typeface="Helvetica"/>
                <a:cs typeface="Helvetica"/>
              </a:rPr>
              <a:t>DO</a:t>
            </a:r>
          </a:p>
          <a:p>
            <a:pPr marL="285750" indent="-285750">
              <a:lnSpc>
                <a:spcPct val="100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Plan vooruit om problemen, storing en lekkages snel op te kunnen lossen</a:t>
            </a:r>
          </a:p>
          <a:p>
            <a:pPr marL="285750" indent="-285750">
              <a:lnSpc>
                <a:spcPct val="100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Zorg voor een schone werkplek</a:t>
            </a:r>
          </a:p>
          <a:p>
            <a:pPr marL="285750" indent="-285750">
              <a:lnSpc>
                <a:spcPct val="100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Ruim lekkages direct op</a:t>
            </a:r>
          </a:p>
          <a:p>
            <a:pPr marL="285750" indent="-285750">
              <a:lnSpc>
                <a:spcPct val="100000"/>
              </a:lnSpc>
              <a:spcBef>
                <a:spcPts val="600"/>
              </a:spcBef>
              <a:spcAft>
                <a:spcPts val="1000"/>
              </a:spcAft>
              <a:buSzPct val="85000"/>
              <a:buFont typeface=".Apple Color Emoji UI"/>
              <a:buChar char="✅"/>
            </a:pPr>
            <a:r>
              <a:rPr lang="nl" sz="1600" b="0" i="0" strike="noStrike" cap="none" spc="0" baseline="0" dirty="0">
                <a:solidFill>
                  <a:srgbClr val="000000"/>
                </a:solidFill>
                <a:effectLst/>
                <a:latin typeface="Helvetica"/>
                <a:ea typeface="Helvetica"/>
                <a:cs typeface="Helvetica"/>
              </a:rPr>
              <a:t>Rapporteer problemen met het gereedschap of andere faciliteiten direct</a:t>
            </a:r>
          </a:p>
          <a:p>
            <a:pPr>
              <a:lnSpc>
                <a:spcPct val="100000"/>
              </a:lnSpc>
              <a:spcBef>
                <a:spcPts val="600"/>
              </a:spcBef>
            </a:pPr>
            <a:r>
              <a:rPr lang="nl" sz="1600" b="1" i="0" strike="noStrike" cap="none" spc="0" baseline="0" dirty="0">
                <a:solidFill>
                  <a:srgbClr val="000000"/>
                </a:solidFill>
                <a:effectLst/>
                <a:latin typeface="Helvetica"/>
                <a:ea typeface="Helvetica"/>
                <a:cs typeface="Helvetica"/>
              </a:rPr>
              <a:t>DON’T</a:t>
            </a:r>
          </a:p>
          <a:p>
            <a:pPr marL="285750" indent="-285750">
              <a:lnSpc>
                <a:spcPct val="100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Gebruik nooit beschadigd of zeer heet gereedschap</a:t>
            </a:r>
          </a:p>
          <a:p>
            <a:pPr marL="285750" indent="-285750">
              <a:lnSpc>
                <a:spcPct val="100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Ruim nooit op met een droge bezem of lucht onder druk </a:t>
            </a:r>
          </a:p>
          <a:p>
            <a:pPr marL="285750" indent="-285750">
              <a:lnSpc>
                <a:spcPct val="100000"/>
              </a:lnSpc>
              <a:spcBef>
                <a:spcPts val="600"/>
              </a:spcBef>
              <a:buSzPct val="85000"/>
              <a:buFont typeface=".Apple Color Emoji UI"/>
              <a:buChar char="❌"/>
            </a:pPr>
            <a:r>
              <a:rPr lang="nl" sz="1600" b="0" i="0" strike="noStrike" cap="none" spc="0" baseline="0" dirty="0">
                <a:solidFill>
                  <a:srgbClr val="FF0000"/>
                </a:solidFill>
                <a:effectLst/>
                <a:latin typeface="Helvetica"/>
                <a:ea typeface="Helvetica"/>
                <a:cs typeface="Helvetica"/>
              </a:rPr>
              <a:t>Tekst voor trainer – Overige informatie noodzakelijk </a:t>
            </a:r>
          </a:p>
          <a:p>
            <a:pPr>
              <a:lnSpc>
                <a:spcPct val="100000"/>
              </a:lnSpc>
              <a:spcBef>
                <a:spcPts val="600"/>
              </a:spcBef>
              <a:buSzPct val="85000"/>
            </a:pPr>
            <a:endParaRPr lang="en-US" dirty="0"/>
          </a:p>
          <a:p>
            <a:pPr marL="285750" indent="-285750">
              <a:lnSpc>
                <a:spcPct val="100000"/>
              </a:lnSpc>
              <a:spcBef>
                <a:spcPts val="600"/>
              </a:spcBef>
              <a:buSzPct val="85000"/>
              <a:buFont typeface=".Apple Color Emoji UI"/>
              <a:buChar char="✅"/>
            </a:pPr>
            <a:endParaRPr lang="en-US" dirty="0"/>
          </a:p>
        </p:txBody>
      </p:sp>
    </p:spTree>
    <p:extLst>
      <p:ext uri="{BB962C8B-B14F-4D97-AF65-F5344CB8AC3E}">
        <p14:creationId xmlns:p14="http://schemas.microsoft.com/office/powerpoint/2010/main" val="135879653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custDataLst>
              <p:tags r:id="rId1"/>
            </p:custDataLst>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LEGE SLIDE</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custDataLst>
              <p:tags r:id="rId2"/>
            </p:custDataLst>
          </p:nvPr>
        </p:nvSpPr>
        <p:spPr/>
        <p:txBody>
          <a:bodyPr/>
          <a:lstStyle/>
          <a:p>
            <a:pPr>
              <a:lnSpc>
                <a:spcPts val="2200"/>
              </a:lnSpc>
            </a:pPr>
            <a:r>
              <a:rPr lang="nl" sz="1700" b="0" i="0" strike="noStrike" cap="none" spc="0" baseline="0" dirty="0">
                <a:solidFill>
                  <a:srgbClr val="000000"/>
                </a:solidFill>
                <a:effectLst/>
                <a:latin typeface="Helvetica"/>
                <a:ea typeface="Helvetica"/>
                <a:cs typeface="Helvetica"/>
              </a:rPr>
              <a:t>Gebruik deze slide om zelf trainingsmateriaal toe te voegen over een specifieke werkomgeving/context. </a:t>
            </a:r>
          </a:p>
          <a:p>
            <a:pPr>
              <a:lnSpc>
                <a:spcPts val="2200"/>
              </a:lnSpc>
            </a:pPr>
            <a:r>
              <a:rPr lang="nl" sz="1700" b="0" i="0" strike="noStrike" cap="none" spc="0" baseline="0" dirty="0">
                <a:solidFill>
                  <a:srgbClr val="000000"/>
                </a:solidFill>
                <a:effectLst/>
                <a:latin typeface="Helvetica"/>
                <a:ea typeface="Helvetica"/>
                <a:cs typeface="Helvetica"/>
              </a:rPr>
              <a:t>Wil je de afbeelding veranderen? Klik met de rechtermuisknop &gt; wijzig afbeelding &gt; uit bestand. </a:t>
            </a:r>
          </a:p>
          <a:p>
            <a:pPr>
              <a:lnSpc>
                <a:spcPts val="2200"/>
              </a:lnSpc>
            </a:pPr>
            <a:r>
              <a:rPr lang="nl" sz="1700" b="0" i="0" strike="noStrike" cap="none" spc="0" baseline="0" dirty="0">
                <a:solidFill>
                  <a:srgbClr val="000000"/>
                </a:solidFill>
                <a:effectLst/>
                <a:latin typeface="Helvetica"/>
                <a:ea typeface="Helvetica"/>
                <a:cs typeface="Helvetica"/>
              </a:rPr>
              <a:t>Wil je meer slides aanmaken? Klik dan op ‘nieuwe slide’ in de taakbalk bovenaan. </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custDataLst>
              <p:tags r:id="rId3"/>
            </p:custDataLst>
          </p:nvPr>
        </p:nvPicPr>
        <p:blipFill>
          <a:blip r:embed="rId6"/>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229500937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custDataLst>
              <p:tags r:id="rId1"/>
            </p:custDataLst>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CONCLUSIE</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custDataLst>
              <p:tags r:id="rId2"/>
            </p:custDataLst>
          </p:nvPr>
        </p:nvSpPr>
        <p:spPr/>
        <p:txBody>
          <a:bodyPr anchor="t"/>
          <a:lstStyle/>
          <a:p>
            <a:pPr>
              <a:lnSpc>
                <a:spcPts val="2200"/>
              </a:lnSpc>
            </a:pPr>
            <a:r>
              <a:rPr lang="nl" sz="1700" b="0" i="0" strike="noStrike" cap="none" spc="0" baseline="0" dirty="0">
                <a:solidFill>
                  <a:srgbClr val="000000"/>
                </a:solidFill>
                <a:effectLst/>
                <a:latin typeface="Helvetica"/>
                <a:ea typeface="Helvetica"/>
                <a:cs typeface="Helvetica"/>
              </a:rPr>
              <a:t>Onderhouds-, service- en reparatiewerkzaamheden zijn noodzakelijke routineprocedures voor alle industrieën. Onthoud: </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Plan vooruit om problemen, storing en lekkages snel op te kunnen lossen</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Zorg voor een schone en goed geventileerde werkplek </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Wees je bewust van mogelijke gevaren op de werkplek</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FF0000"/>
                </a:solidFill>
                <a:effectLst/>
                <a:latin typeface="Helvetica"/>
                <a:ea typeface="Helvetica"/>
                <a:cs typeface="Helvetica"/>
              </a:rPr>
              <a:t>Trainer kan andere contextuele conclusies toevoegen </a:t>
            </a:r>
          </a:p>
          <a:p>
            <a:pPr marL="285750" indent="-285750">
              <a:lnSpc>
                <a:spcPts val="2200"/>
              </a:lnSpc>
              <a:buClr>
                <a:srgbClr val="F1B600"/>
              </a:buClr>
              <a:buSzPct val="120000"/>
              <a:buFont typeface="Wingdings" pitchFamily="2" charset="2"/>
              <a:buChar char="q"/>
            </a:pPr>
            <a:endParaRPr lang="en-GB" sz="1700" dirty="0"/>
          </a:p>
          <a:p>
            <a:pPr marL="285750" indent="-285750">
              <a:lnSpc>
                <a:spcPts val="2200"/>
              </a:lnSpc>
              <a:buClr>
                <a:srgbClr val="F1B600"/>
              </a:buClr>
              <a:buSzPct val="120000"/>
              <a:buFont typeface="Wingdings" pitchFamily="2" charset="2"/>
              <a:buChar char="q"/>
            </a:pPr>
            <a:endParaRPr lang="en-GB" sz="1700" dirty="0"/>
          </a:p>
          <a:p>
            <a:pPr marL="285750" indent="-285750">
              <a:lnSpc>
                <a:spcPts val="2200"/>
              </a:lnSpc>
              <a:buClr>
                <a:srgbClr val="F1B600"/>
              </a:buClr>
              <a:buSzPct val="120000"/>
              <a:buFont typeface="Wingdings" pitchFamily="2" charset="2"/>
              <a:buChar char="q"/>
            </a:pPr>
            <a:endParaRPr lang="en-GB" sz="1700" dirty="0"/>
          </a:p>
          <a:p>
            <a:pPr marL="285750" indent="-285750">
              <a:lnSpc>
                <a:spcPts val="2200"/>
              </a:lnSpc>
              <a:buClr>
                <a:srgbClr val="F1B600"/>
              </a:buClr>
              <a:buSzPct val="120000"/>
              <a:buFont typeface="Wingdings" pitchFamily="2" charset="2"/>
              <a:buChar char="q"/>
            </a:pPr>
            <a:endParaRPr lang="en-GB" sz="1700" dirty="0"/>
          </a:p>
          <a:p>
            <a:pPr marL="285750" indent="-285750">
              <a:lnSpc>
                <a:spcPts val="2200"/>
              </a:lnSpc>
              <a:buClr>
                <a:srgbClr val="F1B600"/>
              </a:buClr>
              <a:buSzPct val="120000"/>
              <a:buFont typeface="Wingdings" pitchFamily="2" charset="2"/>
              <a:buChar char="q"/>
            </a:pPr>
            <a:endParaRPr lang="en-GB" sz="1700" dirty="0"/>
          </a:p>
          <a:p>
            <a:pPr>
              <a:lnSpc>
                <a:spcPts val="2200"/>
              </a:lnSpc>
            </a:pPr>
            <a:endParaRPr lang="en-US" sz="1700"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custDataLst>
              <p:tags r:id="rId3"/>
            </p:custDataLst>
          </p:nvPr>
        </p:nvPicPr>
        <p:blipFill>
          <a:blip r:embed="rId6"/>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89303260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custDataLst>
              <p:tags r:id="rId1"/>
            </p:custDataLst>
          </p:nvPr>
        </p:nvSpPr>
        <p:spPr>
          <a:xfrm>
            <a:off x="777244" y="1640901"/>
            <a:ext cx="8151603" cy="850900"/>
          </a:xfrm>
        </p:spPr>
        <p:txBody>
          <a:bodyPr/>
          <a:lstStyle/>
          <a:p>
            <a:pPr>
              <a:lnSpc>
                <a:spcPct val="100000"/>
              </a:lnSpc>
            </a:pPr>
            <a:r>
              <a:rPr lang="nl" sz="2800" b="1" i="0" strike="noStrike" cap="none" spc="0" baseline="0" dirty="0">
                <a:solidFill>
                  <a:srgbClr val="F6A317"/>
                </a:solidFill>
                <a:effectLst/>
                <a:latin typeface="Helvetica"/>
                <a:ea typeface="Helvetica"/>
                <a:cs typeface="Helvetica"/>
              </a:rPr>
              <a:t>AANVULLEND LEERMATERIAAL</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custDataLst>
              <p:tags r:id="rId2"/>
            </p:custDataLst>
          </p:nvPr>
        </p:nvSpPr>
        <p:spPr/>
        <p:txBody>
          <a:bodyPr/>
          <a:lstStyle/>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a:solidFill>
                  <a:srgbClr val="000000"/>
                </a:solidFill>
                <a:effectLst/>
                <a:latin typeface="Helvetica"/>
                <a:ea typeface="Helvetica"/>
                <a:cs typeface="Helvetica"/>
                <a:hlinkClick r:id="rId7" history="0"/>
              </a:rPr>
              <a:t>Voorschriften voor Onderhouds-, service- en reparatiewerkzaamheden (taakblad 2.1.14)</a:t>
            </a:r>
          </a:p>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a:solidFill>
                  <a:srgbClr val="000000"/>
                </a:solidFill>
                <a:effectLst/>
                <a:latin typeface="Helvetica"/>
                <a:ea typeface="Helvetica"/>
                <a:cs typeface="Helvetica"/>
                <a:hlinkClick r:id="rId8" history="0"/>
              </a:rPr>
              <a:t>NESPI Voorschriften</a:t>
            </a:r>
          </a:p>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a:solidFill>
                  <a:srgbClr val="000000"/>
                </a:solidFill>
                <a:effectLst/>
                <a:latin typeface="Helvetica"/>
                <a:ea typeface="Helvetica"/>
                <a:cs typeface="Helvetica"/>
                <a:hlinkClick r:id="rId9" history="0"/>
              </a:rPr>
              <a:t>NEPSI Voorschriften voor het MKB</a:t>
            </a:r>
          </a:p>
        </p:txBody>
      </p:sp>
      <p:sp>
        <p:nvSpPr>
          <p:cNvPr id="4" name="Rounded Rectangle 3">
            <a:extLst>
              <a:ext uri="{FF2B5EF4-FFF2-40B4-BE49-F238E27FC236}">
                <a16:creationId xmlns:a16="http://schemas.microsoft.com/office/drawing/2014/main" id="{7F0A6CEB-33FF-294B-BA7A-26C4179A6FCB}"/>
              </a:ext>
            </a:extLst>
          </p:cNvPr>
          <p:cNvSpPr/>
          <p:nvPr>
            <p:custDataLst>
              <p:tags r:id="rId3"/>
            </p:custDataLst>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2A97588B-762C-B645-AB24-44A7631A33F5}"/>
              </a:ext>
            </a:extLst>
          </p:cNvPr>
          <p:cNvSpPr/>
          <p:nvPr>
            <p:custDataLst>
              <p:tags r:id="rId4"/>
            </p:custDataLst>
          </p:nvPr>
        </p:nvSpPr>
        <p:spPr>
          <a:xfrm>
            <a:off x="1031302" y="5158279"/>
            <a:ext cx="10022946" cy="646331"/>
          </a:xfrm>
          <a:prstGeom prst="rect">
            <a:avLst/>
          </a:prstGeom>
          <a:noFill/>
          <a:ln>
            <a:noFill/>
          </a:ln>
        </p:spPr>
        <p:txBody>
          <a:bodyPr wrap="square" anchor="ctr">
            <a:spAutoFit/>
          </a:bodyPr>
          <a:lstStyle/>
          <a:p>
            <a:pPr>
              <a:spcBef>
                <a:spcPts val="1200"/>
              </a:spcBef>
              <a:spcAft>
                <a:spcPts val="1200"/>
              </a:spcAft>
              <a:buSzPct val="130000"/>
            </a:pPr>
            <a:r>
              <a:rPr lang="nl" b="0" i="0" strike="noStrike" cap="none" spc="0" baseline="0" dirty="0">
                <a:solidFill>
                  <a:srgbClr val="000000"/>
                </a:solidFill>
                <a:effectLst/>
                <a:latin typeface="Calibri"/>
                <a:ea typeface="Calibri"/>
                <a:cs typeface="Calibri"/>
              </a:rPr>
              <a:t>Ga naar het </a:t>
            </a:r>
            <a:r>
              <a:rPr lang="nl" b="1" i="0" strike="noStrike" cap="none" spc="0" baseline="0" dirty="0">
                <a:solidFill>
                  <a:srgbClr val="000000"/>
                </a:solidFill>
                <a:effectLst/>
                <a:latin typeface="Calibri"/>
                <a:ea typeface="Calibri"/>
                <a:cs typeface="Calibri"/>
              </a:rPr>
              <a:t>NEPSI E-learning platform</a:t>
            </a:r>
            <a:r>
              <a:rPr lang="nl" b="0" i="0" strike="noStrike" cap="none" spc="0" baseline="0" dirty="0">
                <a:solidFill>
                  <a:srgbClr val="000000"/>
                </a:solidFill>
                <a:effectLst/>
                <a:latin typeface="Calibri"/>
                <a:ea typeface="Calibri"/>
                <a:cs typeface="Calibri"/>
              </a:rPr>
              <a:t> op </a:t>
            </a:r>
            <a:r>
              <a:rPr lang="nl" b="0" i="0" strike="noStrike" cap="none" spc="0" baseline="0" dirty="0">
                <a:solidFill>
                  <a:srgbClr val="000000"/>
                </a:solidFill>
                <a:effectLst/>
                <a:latin typeface="Calibri"/>
                <a:ea typeface="Calibri"/>
                <a:cs typeface="Calibri"/>
                <a:hlinkClick r:id="rId10" history="0"/>
              </a:rPr>
              <a:t>training.nepsi.eu</a:t>
            </a:r>
            <a:r>
              <a:rPr lang="nl" b="0" i="0" strike="noStrike" cap="none" spc="0" baseline="0" dirty="0">
                <a:solidFill>
                  <a:srgbClr val="000000"/>
                </a:solidFill>
                <a:effectLst/>
                <a:latin typeface="Calibri"/>
                <a:ea typeface="Calibri"/>
                <a:cs typeface="Calibri"/>
              </a:rPr>
              <a:t> voor meer informatie over inhaleerbaar kristallijn silicastof</a:t>
            </a:r>
          </a:p>
        </p:txBody>
      </p:sp>
    </p:spTree>
    <p:extLst>
      <p:ext uri="{BB962C8B-B14F-4D97-AF65-F5344CB8AC3E}">
        <p14:creationId xmlns:p14="http://schemas.microsoft.com/office/powerpoint/2010/main" val="220426247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nl-NL" sz="2800" dirty="0"/>
              <a:t>INLEIDING (VOOR DE TRAINER)</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200"/>
              </a:lnSpc>
            </a:pPr>
            <a:r>
              <a:rPr lang="nl-NL" sz="1700" dirty="0">
                <a:latin typeface="Helvetica"/>
                <a:cs typeface="Helvetica"/>
              </a:rPr>
              <a:t>Als onderdeel van de educatie die hoort bij het implementeren van de NEPSI voorschriften, heeft NEPSI ook diverse educatieve bronnen ontwikkeld. </a:t>
            </a:r>
          </a:p>
          <a:p>
            <a:pPr>
              <a:lnSpc>
                <a:spcPts val="2200"/>
              </a:lnSpc>
            </a:pPr>
            <a:r>
              <a:rPr lang="nl-NL" sz="1700" dirty="0">
                <a:latin typeface="Helvetica"/>
                <a:cs typeface="Helvetica"/>
              </a:rPr>
              <a:t>In iedere PowerPointtraining vind je informatie over een onderwerp dat relevant is voor werknemers die, ongeacht de industrie waarin ze werken, werken met inhaleerbaar kristallijn silicastof. De trainingen bevatten informatie over de risico’s van blootstelling en voorschriften die je kunt opvolgen om deze risico’s zo veel mogelijk te beperken. Het doel van de training is om werknemers te informeren en op te leiden om de voorzorgsmaatregelen zo goed mogelijk op te volgen, om het risico op blootstelling aan inhaleerbaar kristallijn silicastof op de werkvloer zo veel mogelijk te beperken. </a:t>
            </a:r>
          </a:p>
          <a:p>
            <a:pPr>
              <a:lnSpc>
                <a:spcPts val="2200"/>
              </a:lnSpc>
            </a:pPr>
            <a:r>
              <a:rPr lang="nl-NL" sz="1700" dirty="0">
                <a:latin typeface="Helvetica"/>
                <a:cs typeface="Helvetica"/>
              </a:rPr>
              <a:t>Gebruik indien gewenst het blanco template en de placeholders om aanvullende informatie aan de training toe te voegen. </a:t>
            </a:r>
          </a:p>
        </p:txBody>
      </p:sp>
    </p:spTree>
    <p:extLst>
      <p:ext uri="{BB962C8B-B14F-4D97-AF65-F5344CB8AC3E}">
        <p14:creationId xmlns:p14="http://schemas.microsoft.com/office/powerpoint/2010/main" val="29343355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LET OP</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pPr>
            <a:r>
              <a:rPr lang="nl" sz="1700" b="0" i="0" strike="noStrike" cap="none" spc="0" baseline="0" dirty="0">
                <a:solidFill>
                  <a:srgbClr val="000000"/>
                </a:solidFill>
                <a:effectLst/>
                <a:latin typeface="Helvetica"/>
                <a:ea typeface="Helvetica"/>
                <a:cs typeface="Helvetica"/>
              </a:rPr>
              <a:t>De informatie in deze PowerPointpresentatie is adviserend van aard en bevat informatieve inhoud. Deze informatie bevat geen regelgeving of nieuwe juridische verplichtingen. De informatie zorgt ook niet voor wijzigingen in de bestaande regelgeving in de gezondheidswetgeving.</a:t>
            </a:r>
          </a:p>
        </p:txBody>
      </p:sp>
    </p:spTree>
    <p:extLst>
      <p:ext uri="{BB962C8B-B14F-4D97-AF65-F5344CB8AC3E}">
        <p14:creationId xmlns:p14="http://schemas.microsoft.com/office/powerpoint/2010/main" val="335807317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INTRODUCTIE</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3" y="2362676"/>
            <a:ext cx="5659416" cy="3682369"/>
          </a:xfrm>
        </p:spPr>
        <p:txBody>
          <a:bodyPr/>
          <a:lstStyle/>
          <a:p>
            <a:pPr>
              <a:lnSpc>
                <a:spcPts val="2200"/>
              </a:lnSpc>
            </a:pPr>
            <a:r>
              <a:rPr lang="nl" sz="1700" b="1" i="0" strike="noStrike" cap="none" spc="0" baseline="0" dirty="0">
                <a:solidFill>
                  <a:srgbClr val="000000"/>
                </a:solidFill>
                <a:effectLst/>
                <a:latin typeface="Helvetica"/>
                <a:ea typeface="Helvetica"/>
                <a:cs typeface="Helvetica"/>
              </a:rPr>
              <a:t>Leren hoe je jezelf kunt beschermen tegen werkgerelateerde gezondheidsproblemen is zeer belangrijk.</a:t>
            </a:r>
          </a:p>
          <a:p>
            <a:pPr>
              <a:lnSpc>
                <a:spcPts val="2200"/>
              </a:lnSpc>
              <a:spcBef>
                <a:spcPts val="600"/>
              </a:spcBef>
            </a:pPr>
            <a:r>
              <a:rPr lang="nl" sz="1700" b="0" i="0" strike="noStrike" cap="none" spc="0" baseline="0" dirty="0">
                <a:solidFill>
                  <a:srgbClr val="000000"/>
                </a:solidFill>
                <a:effectLst/>
                <a:latin typeface="Helvetica"/>
                <a:ea typeface="Helvetica"/>
                <a:cs typeface="Helvetica"/>
              </a:rPr>
              <a:t>In deze PowerPointtraining leer je: </a:t>
            </a:r>
          </a:p>
          <a:p>
            <a:pPr marL="285750" indent="-285750">
              <a:lnSpc>
                <a:spcPts val="2200"/>
              </a:lnSpc>
              <a:spcBef>
                <a:spcPts val="600"/>
              </a:spcBef>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Hoe je de blootstelling aan het gevaarlijke inhaleerbaar kristallijn silicastof tot een minimum kunt beperkten tijdens het uitvoeren van onderhouds -, service- en reparatiewerkzaamheden</a:t>
            </a:r>
          </a:p>
          <a:p>
            <a:pPr marL="285750" indent="-285750">
              <a:lnSpc>
                <a:spcPts val="2200"/>
              </a:lnSpc>
              <a:spcBef>
                <a:spcPts val="600"/>
              </a:spcBef>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Extra gevaren op de werkplek </a:t>
            </a:r>
          </a:p>
          <a:p>
            <a:pPr marL="285750" indent="-285750">
              <a:lnSpc>
                <a:spcPts val="2200"/>
              </a:lnSpc>
              <a:spcBef>
                <a:spcPts val="600"/>
              </a:spcBef>
              <a:buFont typeface="Arial" panose="020B0604020202020204" pitchFamily="34" charset="0"/>
              <a:buChar char="•"/>
            </a:pPr>
            <a:r>
              <a:rPr lang="nl" sz="1700" b="0" i="0" strike="noStrike" cap="none" spc="0" baseline="0" dirty="0">
                <a:solidFill>
                  <a:srgbClr val="FF0000"/>
                </a:solidFill>
                <a:effectLst/>
                <a:latin typeface="Helvetica"/>
                <a:ea typeface="Helvetica"/>
                <a:cs typeface="Helvetica"/>
              </a:rPr>
              <a:t>Tekst in te vullen door trainer – heb je zelf slides aan de presentatie toegevoegd? Maak dan een kort overzicht van de contextuele materialen</a:t>
            </a:r>
          </a:p>
          <a:p>
            <a:pPr marL="285750" indent="-285750">
              <a:lnSpc>
                <a:spcPts val="2200"/>
              </a:lnSpc>
              <a:buFont typeface="Arial" panose="020B0604020202020204" pitchFamily="34" charset="0"/>
              <a:buChar char="•"/>
            </a:pPr>
            <a:endParaRPr lang="en-US" sz="1700" dirty="0"/>
          </a:p>
        </p:txBody>
      </p:sp>
      <p:pic>
        <p:nvPicPr>
          <p:cNvPr id="1027" name="Picture 3" descr="page1image1800773776">
            <a:extLst>
              <a:ext uri="{FF2B5EF4-FFF2-40B4-BE49-F238E27FC236}">
                <a16:creationId xmlns:a16="http://schemas.microsoft.com/office/drawing/2014/main" id="{F193EC80-B5EB-7840-8854-22197ACED089}"/>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0" y="0"/>
            <a:ext cx="6858000" cy="25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Placeholder 7">
            <a:extLst>
              <a:ext uri="{FF2B5EF4-FFF2-40B4-BE49-F238E27FC236}">
                <a16:creationId xmlns:a16="http://schemas.microsoft.com/office/drawing/2014/main" id="{E598D708-AE9F-F74E-B43E-1F73CD50AB5C}"/>
              </a:ext>
            </a:extLst>
          </p:cNvPr>
          <p:cNvPicPr>
            <a:picLocks noGrp="1" noChangeAspect="1"/>
          </p:cNvPicPr>
          <p:nvPr>
            <p:ph type="pic" sz="quarter" idx="12"/>
          </p:nvPr>
        </p:nvPicPr>
        <p:blipFill>
          <a:blip r:embed="rId4"/>
          <a:srcRect l="10796" r="10796"/>
          <a:stretch>
            <a:fillRect/>
          </a:stretch>
        </p:blipFill>
        <p:spPr>
          <a:prstGeom prst="rect">
            <a:avLst/>
          </a:prstGeom>
        </p:spPr>
      </p:pic>
    </p:spTree>
    <p:extLst>
      <p:ext uri="{BB962C8B-B14F-4D97-AF65-F5344CB8AC3E}">
        <p14:creationId xmlns:p14="http://schemas.microsoft.com/office/powerpoint/2010/main" val="160604662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4484341" cy="1043870"/>
          </a:xfrm>
        </p:spPr>
        <p:txBody>
          <a:bodyPr/>
          <a:lstStyle/>
          <a:p>
            <a:pPr>
              <a:lnSpc>
                <a:spcPct val="100000"/>
              </a:lnSpc>
            </a:pPr>
            <a:r>
              <a:rPr lang="nl" sz="2800" b="1" i="0" strike="noStrike" cap="none" spc="0" baseline="0">
                <a:solidFill>
                  <a:srgbClr val="F6A317"/>
                </a:solidFill>
                <a:effectLst/>
                <a:latin typeface="Helvetica"/>
                <a:ea typeface="Helvetica"/>
                <a:cs typeface="Helvetica"/>
              </a:rPr>
              <a:t>TECHNIEKEN VOOR STOFBEHEERSING</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416077" cy="3682369"/>
          </a:xfrm>
        </p:spPr>
        <p:txBody>
          <a:bodyPr/>
          <a:lstStyle/>
          <a:p>
            <a:pPr>
              <a:lnSpc>
                <a:spcPts val="2200"/>
              </a:lnSpc>
            </a:pPr>
            <a:r>
              <a:rPr lang="nl" sz="1700" b="0" i="0" strike="noStrike" cap="none" spc="0" baseline="0" dirty="0">
                <a:solidFill>
                  <a:srgbClr val="000000"/>
                </a:solidFill>
                <a:effectLst/>
                <a:latin typeface="Helvetica"/>
                <a:ea typeface="Helvetica"/>
                <a:cs typeface="Helvetica"/>
              </a:rPr>
              <a:t>Bij onderhouds-, service- en reparatiewerkzaamheden zijn een goede hygiëne en schoonmaak van groot belang. Dit is één van de vijf technieken voor stofbeheersing. </a:t>
            </a:r>
          </a:p>
        </p:txBody>
      </p:sp>
      <p:pic>
        <p:nvPicPr>
          <p:cNvPr id="22" name="Picture 21" descr="A screenshot of a cell phone&#10;&#10;Description automatically generated">
            <a:extLst>
              <a:ext uri="{FF2B5EF4-FFF2-40B4-BE49-F238E27FC236}">
                <a16:creationId xmlns:a16="http://schemas.microsoft.com/office/drawing/2014/main" id="{392BF60B-4F8B-D041-983A-8F7FA03DEA08}"/>
              </a:ext>
            </a:extLst>
          </p:cNvPr>
          <p:cNvPicPr>
            <a:picLocks noChangeAspect="1"/>
          </p:cNvPicPr>
          <p:nvPr/>
        </p:nvPicPr>
        <p:blipFill>
          <a:blip r:embed="rId3"/>
          <a:srcRect l="6858" t="62670" r="77165" b="13177"/>
          <a:stretch>
            <a:fillRect/>
          </a:stretch>
        </p:blipFill>
        <p:spPr>
          <a:xfrm>
            <a:off x="8583429"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36F96ADB-D417-1A4D-A2FA-4797E585D355}"/>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2CFEF042-1FE5-674D-8A12-9FB735588EC6}"/>
              </a:ext>
            </a:extLst>
          </p:cNvPr>
          <p:cNvPicPr>
            <a:picLocks noChangeAspect="1"/>
          </p:cNvPicPr>
          <p:nvPr/>
        </p:nvPicPr>
        <p:blipFill>
          <a:blip r:embed="rId3"/>
          <a:srcRect l="7057" t="9146" r="76967" b="66230"/>
          <a:stretch>
            <a:fillRect/>
          </a:stretch>
        </p:blipFill>
        <p:spPr>
          <a:xfrm>
            <a:off x="5365058" y="3255685"/>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1F07057F-8ABA-4147-A0E5-F9030C0DD712}"/>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68EF1F2E-C6A3-7045-AC38-2F66C12102E6}"/>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CC5133B2-26CC-B948-914C-17AADA88EE2C}"/>
              </a:ext>
            </a:extLst>
          </p:cNvPr>
          <p:cNvSpPr txBox="1"/>
          <p:nvPr/>
        </p:nvSpPr>
        <p:spPr>
          <a:xfrm>
            <a:off x="6579515" y="1702138"/>
            <a:ext cx="2001346" cy="1823002"/>
          </a:xfrm>
          <a:prstGeom prst="rect">
            <a:avLst/>
          </a:prstGeom>
          <a:noFill/>
        </p:spPr>
        <p:txBody>
          <a:bodyPr wrap="square" rtlCol="0">
            <a:spAutoFit/>
          </a:bodyPr>
          <a:lstStyle/>
          <a:p>
            <a:pPr>
              <a:spcAft>
                <a:spcPts val="300"/>
              </a:spcAft>
            </a:pPr>
            <a:r>
              <a:rPr lang="nl" sz="1050" b="1" i="0" strike="noStrike" cap="none" spc="50" baseline="0" dirty="0">
                <a:solidFill>
                  <a:srgbClr val="EF9A2E"/>
                </a:solidFill>
                <a:effectLst/>
                <a:latin typeface="Futura Medium"/>
                <a:ea typeface="Futura Medium"/>
                <a:cs typeface="Futura Medium"/>
              </a:rPr>
              <a:t>GOEDE HYGIENE / SCHOONMAAK</a:t>
            </a:r>
          </a:p>
          <a:p>
            <a:r>
              <a:rPr lang="nl" sz="1200" b="0" i="0" strike="noStrike" cap="none" spc="0" baseline="0" dirty="0">
                <a:solidFill>
                  <a:srgbClr val="000000"/>
                </a:solidFill>
                <a:effectLst/>
                <a:latin typeface="Calibri"/>
                <a:ea typeface="Calibri"/>
                <a:cs typeface="Calibri"/>
              </a:rPr>
              <a:t>Het wassen van werkkleding en goed stofzuigen gaat stopophoping op de lange termijn tegen – een schone werkplek is een veilige werkplek</a:t>
            </a:r>
          </a:p>
          <a:p>
            <a:endParaRPr lang="en-US" dirty="0"/>
          </a:p>
        </p:txBody>
      </p:sp>
      <p:sp>
        <p:nvSpPr>
          <p:cNvPr id="28" name="TextBox 27">
            <a:extLst>
              <a:ext uri="{FF2B5EF4-FFF2-40B4-BE49-F238E27FC236}">
                <a16:creationId xmlns:a16="http://schemas.microsoft.com/office/drawing/2014/main" id="{D4C963E3-A9CF-9543-B08F-381C8F95D59A}"/>
              </a:ext>
            </a:extLst>
          </p:cNvPr>
          <p:cNvSpPr txBox="1"/>
          <p:nvPr/>
        </p:nvSpPr>
        <p:spPr>
          <a:xfrm>
            <a:off x="6579514" y="3394767"/>
            <a:ext cx="2134063" cy="1700960"/>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BEHUIZING</a:t>
            </a:r>
          </a:p>
          <a:p>
            <a:pPr>
              <a:spcAft>
                <a:spcPts val="300"/>
              </a:spcAft>
            </a:pPr>
            <a:r>
              <a:rPr lang="nl" sz="1200" b="0" i="0" strike="noStrike" cap="none" spc="0" baseline="0">
                <a:solidFill>
                  <a:srgbClr val="000000"/>
                </a:solidFill>
                <a:effectLst/>
                <a:latin typeface="Calibri"/>
                <a:ea typeface="Calibri"/>
                <a:cs typeface="Calibri"/>
              </a:rPr>
              <a:t>Het uitvoeren van inhaleerbaar kristallijn silicastof productieprocessen in een afgesloten omgeving voorkomt blootstelling aan stof bij de bron</a:t>
            </a:r>
          </a:p>
          <a:p>
            <a:pPr>
              <a:spcAft>
                <a:spcPts val="300"/>
              </a:spcAft>
            </a:pPr>
            <a:endParaRPr lang="en-US"/>
          </a:p>
        </p:txBody>
      </p:sp>
      <p:sp>
        <p:nvSpPr>
          <p:cNvPr id="29" name="TextBox 28">
            <a:extLst>
              <a:ext uri="{FF2B5EF4-FFF2-40B4-BE49-F238E27FC236}">
                <a16:creationId xmlns:a16="http://schemas.microsoft.com/office/drawing/2014/main" id="{9B6CC14D-78F9-7A4D-ABC3-60AA33C7D016}"/>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AFZUIGING / VENTILATIE</a:t>
            </a:r>
          </a:p>
          <a:p>
            <a:pPr>
              <a:spcAft>
                <a:spcPts val="300"/>
              </a:spcAft>
            </a:pPr>
            <a:r>
              <a:rPr lang="nl" sz="1200" b="0" i="0" strike="noStrike" cap="none" spc="0" baseline="0">
                <a:solidFill>
                  <a:srgbClr val="000000"/>
                </a:solidFill>
                <a:effectLst/>
                <a:latin typeface="Calibri"/>
                <a:ea typeface="Calibri"/>
                <a:cs typeface="Calibri"/>
              </a:rPr>
              <a:t>Het opvangen van inhaleerbaar kristallijn silicastof bij de bron mensen eraan blootgesteld worden en het blijven reinigen van de lucht </a:t>
            </a:r>
          </a:p>
          <a:p>
            <a:endParaRPr lang="en-US"/>
          </a:p>
        </p:txBody>
      </p:sp>
      <p:sp>
        <p:nvSpPr>
          <p:cNvPr id="30" name="TextBox 29">
            <a:extLst>
              <a:ext uri="{FF2B5EF4-FFF2-40B4-BE49-F238E27FC236}">
                <a16:creationId xmlns:a16="http://schemas.microsoft.com/office/drawing/2014/main" id="{AF9784E2-9AB4-1249-B272-3DE93AC59001}"/>
              </a:ext>
            </a:extLst>
          </p:cNvPr>
          <p:cNvSpPr txBox="1"/>
          <p:nvPr/>
        </p:nvSpPr>
        <p:spPr>
          <a:xfrm>
            <a:off x="9787266" y="3131928"/>
            <a:ext cx="2134062" cy="1845884"/>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BESCHERMINGSMIDDELEN</a:t>
            </a:r>
          </a:p>
          <a:p>
            <a:r>
              <a:rPr lang="nl" sz="1200" b="0" i="0" strike="noStrike" cap="none" spc="0" baseline="0">
                <a:solidFill>
                  <a:srgbClr val="000000"/>
                </a:solidFill>
                <a:effectLst/>
                <a:latin typeface="Calibri"/>
                <a:ea typeface="Calibri"/>
                <a:cs typeface="Calibri"/>
              </a:rPr>
              <a:t>Persoonlijke beschermingsmiddelen (zoals gezichtsmaskers) beschermen werknemers tegen stof als andere maatregelen niet voldoende zijn om de risico’s te beperken</a:t>
            </a:r>
          </a:p>
          <a:p>
            <a:endParaRPr lang="en-US"/>
          </a:p>
        </p:txBody>
      </p:sp>
      <p:sp>
        <p:nvSpPr>
          <p:cNvPr id="31" name="TextBox 30">
            <a:extLst>
              <a:ext uri="{FF2B5EF4-FFF2-40B4-BE49-F238E27FC236}">
                <a16:creationId xmlns:a16="http://schemas.microsoft.com/office/drawing/2014/main" id="{EF2AB30E-081B-2948-B263-EE0008671187}"/>
              </a:ext>
            </a:extLst>
          </p:cNvPr>
          <p:cNvSpPr txBox="1"/>
          <p:nvPr/>
        </p:nvSpPr>
        <p:spPr>
          <a:xfrm>
            <a:off x="9787266" y="1679231"/>
            <a:ext cx="2134062" cy="1517896"/>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WATER</a:t>
            </a:r>
          </a:p>
          <a:p>
            <a:pPr>
              <a:spcAft>
                <a:spcPts val="300"/>
              </a:spcAft>
            </a:pPr>
            <a:r>
              <a:rPr lang="nl" sz="1200" b="0" i="0" strike="noStrike" cap="none" spc="0" baseline="0">
                <a:solidFill>
                  <a:srgbClr val="000000"/>
                </a:solidFill>
                <a:effectLst/>
                <a:latin typeface="Calibri"/>
                <a:ea typeface="Calibri"/>
                <a:cs typeface="Calibri"/>
              </a:rPr>
              <a:t>Door de processen vochtig te houden, beperken we het rondwaaien van stof. Stofdeeltjes worden als het ware gevangen door het water</a:t>
            </a:r>
          </a:p>
          <a:p>
            <a:pPr>
              <a:spcAft>
                <a:spcPts val="300"/>
              </a:spcAft>
            </a:pPr>
            <a:endParaRPr lang="en-US"/>
          </a:p>
        </p:txBody>
      </p:sp>
    </p:spTree>
    <p:extLst>
      <p:ext uri="{BB962C8B-B14F-4D97-AF65-F5344CB8AC3E}">
        <p14:creationId xmlns:p14="http://schemas.microsoft.com/office/powerpoint/2010/main" val="23221288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nl" sz="2800" b="1" i="0" strike="noStrike" cap="none" spc="0" baseline="0">
                <a:solidFill>
                  <a:srgbClr val="F6A317"/>
                </a:solidFill>
                <a:effectLst/>
                <a:latin typeface="Helvetica"/>
                <a:ea typeface="Helvetica"/>
                <a:cs typeface="Helvetica"/>
              </a:rPr>
              <a:t>DE RISICO’S VAN DEZE ACTIVITEIT</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677432"/>
            <a:ext cx="5453624" cy="2938988"/>
          </a:xfrm>
        </p:spPr>
        <p:txBody>
          <a:bodyPr anchor="t"/>
          <a:lstStyle/>
          <a:p>
            <a:pPr marL="342900" indent="-34290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Deze activiteit kan erg stoffig zijn </a:t>
            </a:r>
          </a:p>
          <a:p>
            <a:pPr marL="342900" indent="-34290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Langdurige blootstelling aan grote hoeveelheden inhaleerbaar kristallijn silicastof kan longziektes veroorzaken</a:t>
            </a:r>
          </a:p>
          <a:p>
            <a:pPr>
              <a:lnSpc>
                <a:spcPts val="2200"/>
              </a:lnSpc>
            </a:pPr>
            <a:r>
              <a:rPr lang="nl" sz="1700" b="0" i="0" strike="noStrike" cap="none" spc="0" baseline="0" dirty="0">
                <a:solidFill>
                  <a:srgbClr val="000000"/>
                </a:solidFill>
                <a:effectLst/>
                <a:latin typeface="Helvetica"/>
                <a:ea typeface="Helvetica"/>
                <a:cs typeface="Helvetica"/>
              </a:rPr>
              <a:t>Het is belangrijk dat we onszelf dagelijks beschermen tegen blootstelling aan stof. </a:t>
            </a:r>
          </a:p>
          <a:p>
            <a:pPr>
              <a:lnSpc>
                <a:spcPts val="2200"/>
              </a:lnSpc>
            </a:pPr>
            <a:r>
              <a:rPr lang="nl" sz="1700" b="0" i="0" strike="noStrike" cap="none" spc="0" baseline="0" dirty="0">
                <a:solidFill>
                  <a:srgbClr val="000000"/>
                </a:solidFill>
                <a:effectLst/>
                <a:latin typeface="Helvetica"/>
                <a:ea typeface="Helvetica"/>
                <a:cs typeface="Helvetica"/>
              </a:rPr>
              <a:t>Door de juiste voorschriften op te volgen, beschermen we onze gezondheid voor de toekomst. </a:t>
            </a:r>
          </a:p>
          <a:p>
            <a:pPr>
              <a:lnSpc>
                <a:spcPts val="2200"/>
              </a:lnSpc>
            </a:pPr>
            <a:r>
              <a:rPr lang="nl" sz="1700" b="0" i="0" strike="noStrike" cap="none" spc="0" baseline="0" dirty="0">
                <a:solidFill>
                  <a:srgbClr val="000000"/>
                </a:solidFill>
                <a:effectLst/>
                <a:latin typeface="Helvetica"/>
                <a:ea typeface="Helvetica"/>
                <a:cs typeface="Helvetica"/>
              </a:rPr>
              <a:t>Hoe ga jij je pensioen doorbrengen? </a:t>
            </a:r>
          </a:p>
        </p:txBody>
      </p:sp>
      <p:pic>
        <p:nvPicPr>
          <p:cNvPr id="7" name="Picture Placeholder 6" descr="A picture containing a sick person in bed.">
            <a:extLst>
              <a:ext uri="{FF2B5EF4-FFF2-40B4-BE49-F238E27FC236}">
                <a16:creationId xmlns:a16="http://schemas.microsoft.com/office/drawing/2014/main" id="{A754756E-DF66-1845-AC99-E6DF716A9054}"/>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n old man riding a wave on a surfboard in the ocean.">
            <a:extLst>
              <a:ext uri="{FF2B5EF4-FFF2-40B4-BE49-F238E27FC236}">
                <a16:creationId xmlns:a16="http://schemas.microsoft.com/office/drawing/2014/main" id="{229E5784-BF93-2C48-9EF5-254842ADC57E}"/>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4" y="1640901"/>
            <a:ext cx="5677344" cy="850900"/>
          </a:xfrm>
        </p:spPr>
        <p:txBody>
          <a:bodyPr/>
          <a:lstStyle/>
          <a:p>
            <a:pPr>
              <a:lnSpc>
                <a:spcPct val="100000"/>
              </a:lnSpc>
            </a:pPr>
            <a:r>
              <a:rPr lang="nl" sz="2800" b="1" i="0" strike="noStrike" cap="none" spc="0" baseline="0" dirty="0">
                <a:solidFill>
                  <a:srgbClr val="F6A317"/>
                </a:solidFill>
                <a:effectLst/>
                <a:latin typeface="Helvetica"/>
                <a:ea typeface="Helvetica"/>
                <a:cs typeface="Helvetica"/>
              </a:rPr>
              <a:t>SOORTEN ONDERHOUDS-, SERVICE- EN REPARATIEWERKZAAMHEDEN</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3" y="3220665"/>
            <a:ext cx="5453624" cy="3236757"/>
          </a:xfrm>
        </p:spPr>
        <p:txBody>
          <a:bodyPr/>
          <a:lstStyle/>
          <a:p>
            <a:pPr marL="285750" indent="-285750">
              <a:lnSpc>
                <a:spcPts val="2400"/>
              </a:lnSpc>
              <a:buFont typeface="Arial" panose="020B0604020202020204" pitchFamily="34" charset="0"/>
              <a:buChar char="•"/>
            </a:pPr>
            <a:r>
              <a:rPr lang="nl" sz="1800" b="0" i="0" strike="noStrike" cap="none" spc="0" baseline="0" dirty="0">
                <a:solidFill>
                  <a:srgbClr val="000000"/>
                </a:solidFill>
                <a:effectLst/>
                <a:latin typeface="Helvetica"/>
                <a:ea typeface="Helvetica"/>
                <a:cs typeface="Helvetica"/>
              </a:rPr>
              <a:t>Dagelijks ingeplande preventieve onderhouds-/service-/reparatiewerkzaamheden</a:t>
            </a:r>
          </a:p>
          <a:p>
            <a:pPr marL="285750" indent="-285750">
              <a:lnSpc>
                <a:spcPts val="2400"/>
              </a:lnSpc>
              <a:buFont typeface="Arial" panose="020B0604020202020204" pitchFamily="34" charset="0"/>
              <a:buChar char="•"/>
            </a:pPr>
            <a:r>
              <a:rPr lang="nl" sz="1800" b="0" i="0" strike="noStrike" cap="none" spc="0" baseline="0" dirty="0">
                <a:solidFill>
                  <a:srgbClr val="000000"/>
                </a:solidFill>
                <a:effectLst/>
                <a:latin typeface="Helvetica"/>
                <a:ea typeface="Helvetica"/>
                <a:cs typeface="Helvetica"/>
              </a:rPr>
              <a:t>Routinematig ingeplande, preventieve onderhouds-/service-/reparatiewerkzaamheden</a:t>
            </a:r>
          </a:p>
          <a:p>
            <a:pPr marL="285750" indent="-285750">
              <a:lnSpc>
                <a:spcPts val="2400"/>
              </a:lnSpc>
              <a:buFont typeface="Arial" panose="020B0604020202020204" pitchFamily="34" charset="0"/>
              <a:buChar char="•"/>
            </a:pPr>
            <a:r>
              <a:rPr lang="nl" sz="1800" b="0" i="0" strike="noStrike" cap="none" spc="0" baseline="0" dirty="0">
                <a:solidFill>
                  <a:srgbClr val="000000"/>
                </a:solidFill>
                <a:effectLst/>
                <a:latin typeface="Helvetica"/>
                <a:ea typeface="Helvetica"/>
                <a:cs typeface="Helvetica"/>
              </a:rPr>
              <a:t>Storingen en noodgevallen</a:t>
            </a:r>
          </a:p>
          <a:p>
            <a:pPr>
              <a:lnSpc>
                <a:spcPts val="2400"/>
              </a:lnSpc>
            </a:pPr>
            <a:endParaRPr lang="en-US" sz="1800" dirty="0">
              <a:solidFill>
                <a:schemeClr val="bg1">
                  <a:lumMod val="65000"/>
                </a:schemeClr>
              </a:solidFill>
            </a:endParaRPr>
          </a:p>
          <a:p>
            <a:pPr>
              <a:lnSpc>
                <a:spcPts val="2400"/>
              </a:lnSpc>
            </a:pPr>
            <a:r>
              <a:rPr lang="nl" sz="1800" b="0" i="0" strike="noStrike" cap="none" spc="0" baseline="0" dirty="0">
                <a:solidFill>
                  <a:srgbClr val="A6A6A6"/>
                </a:solidFill>
                <a:effectLst/>
                <a:latin typeface="Helvetica"/>
                <a:ea typeface="Helvetica"/>
                <a:cs typeface="Helvetica"/>
              </a:rPr>
              <a:t> (Lijst is oneindig)</a:t>
            </a:r>
          </a:p>
          <a:p>
            <a:pPr>
              <a:lnSpc>
                <a:spcPts val="2400"/>
              </a:lnSpc>
            </a:pPr>
            <a:endParaRPr lang="en-US" sz="1800" dirty="0"/>
          </a:p>
        </p:txBody>
      </p:sp>
      <p:pic>
        <p:nvPicPr>
          <p:cNvPr id="1027" name="Picture 3" descr="page1image1800773776">
            <a:extLst>
              <a:ext uri="{FF2B5EF4-FFF2-40B4-BE49-F238E27FC236}">
                <a16:creationId xmlns:a16="http://schemas.microsoft.com/office/drawing/2014/main" id="{F193EC80-B5EB-7840-8854-22197ACED089}"/>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0" y="0"/>
            <a:ext cx="6858000" cy="25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5">
            <a:extLst>
              <a:ext uri="{FF2B5EF4-FFF2-40B4-BE49-F238E27FC236}">
                <a16:creationId xmlns:a16="http://schemas.microsoft.com/office/drawing/2014/main" id="{3E211259-1BED-6143-BCD2-AD222D26CAE0}"/>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l="22467" t="-738" r="-12" b="738"/>
          <a:stretch>
            <a:fillRect/>
          </a:stretch>
        </p:blipFill>
        <p:spPr>
          <a:xfrm>
            <a:off x="6592888" y="1608138"/>
            <a:ext cx="5224462" cy="4437062"/>
          </a:xfrm>
          <a:prstGeom prst="rect">
            <a:avLst/>
          </a:prstGeom>
        </p:spPr>
      </p:pic>
    </p:spTree>
    <p:extLst>
      <p:ext uri="{BB962C8B-B14F-4D97-AF65-F5344CB8AC3E}">
        <p14:creationId xmlns:p14="http://schemas.microsoft.com/office/powerpoint/2010/main" val="165346959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4" y="1640901"/>
            <a:ext cx="5936072" cy="850900"/>
          </a:xfrm>
        </p:spPr>
        <p:txBody>
          <a:bodyPr/>
          <a:lstStyle/>
          <a:p>
            <a:pPr>
              <a:lnSpc>
                <a:spcPct val="100000"/>
              </a:lnSpc>
            </a:pPr>
            <a:r>
              <a:rPr lang="nl" sz="2800" b="1" i="0" strike="noStrike" cap="none" spc="0" baseline="0">
                <a:solidFill>
                  <a:srgbClr val="F6A317"/>
                </a:solidFill>
                <a:effectLst/>
                <a:latin typeface="Helvetica"/>
                <a:ea typeface="Helvetica"/>
                <a:cs typeface="Helvetica"/>
              </a:rPr>
              <a:t>OMGEVINGSFACTOREN</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295032"/>
            <a:ext cx="5936072" cy="3301845"/>
          </a:xfrm>
        </p:spPr>
        <p:txBody>
          <a:bodyPr/>
          <a:lstStyle/>
          <a:p>
            <a:pPr>
              <a:lnSpc>
                <a:spcPct val="100000"/>
              </a:lnSpc>
              <a:spcBef>
                <a:spcPts val="300"/>
              </a:spcBef>
            </a:pPr>
            <a:r>
              <a:rPr lang="nl" sz="1600" b="0" i="0" strike="noStrike" cap="none" spc="0" baseline="0" dirty="0">
                <a:solidFill>
                  <a:srgbClr val="000000"/>
                </a:solidFill>
                <a:effectLst/>
                <a:latin typeface="Helvetica"/>
                <a:ea typeface="Helvetica"/>
                <a:cs typeface="Helvetica"/>
              </a:rPr>
              <a:t>Het helpt om: </a:t>
            </a:r>
          </a:p>
          <a:p>
            <a:pPr marL="285750" indent="-285750">
              <a:lnSpc>
                <a:spcPct val="100000"/>
              </a:lnSpc>
              <a:spcBef>
                <a:spcPts val="300"/>
              </a:spcBef>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rPr>
              <a:t>Vooruit te plannen, zodat er procedures en gereedschappen aanwezig zijn (inclusief persoonlijke beschermingsmiddelen) om problemen, storingen en lekkages ter plekke op een veilige manier op te kunnen lossen</a:t>
            </a:r>
          </a:p>
          <a:p>
            <a:pPr marL="285750" indent="-285750">
              <a:lnSpc>
                <a:spcPct val="100000"/>
              </a:lnSpc>
              <a:spcBef>
                <a:spcPts val="300"/>
              </a:spcBef>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rPr>
              <a:t>Te zorgen voor een schone werkplek door op de juiste wijze schoon te maken </a:t>
            </a:r>
          </a:p>
          <a:p>
            <a:pPr marL="285750" indent="-285750">
              <a:lnSpc>
                <a:spcPct val="100000"/>
              </a:lnSpc>
              <a:spcBef>
                <a:spcPts val="300"/>
              </a:spcBef>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rPr>
              <a:t>Te zorgen voor schone vloeren en schoon gereedschap door alles onder lage druk nat af te spuiten of af te nemen – veeg nooit stof op met een droge bezem </a:t>
            </a:r>
          </a:p>
          <a:p>
            <a:pPr marL="285750" indent="-285750">
              <a:lnSpc>
                <a:spcPct val="100000"/>
              </a:lnSpc>
              <a:spcBef>
                <a:spcPts val="300"/>
              </a:spcBef>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rPr>
              <a:t>Droog materiaal dat gelekt is met een HEPA-vacuumschoonmaaksysteem op te ruimen – maak dit nooit schoon met lucht onder druk </a:t>
            </a:r>
          </a:p>
          <a:p>
            <a:pPr marL="285750" indent="-285750">
              <a:lnSpc>
                <a:spcPct val="100000"/>
              </a:lnSpc>
              <a:spcBef>
                <a:spcPts val="300"/>
              </a:spcBef>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rPr>
              <a:t>Te controleren of de stofafzuigsystemen aanstaan</a:t>
            </a:r>
          </a:p>
          <a:p>
            <a:pPr marL="285750" indent="-285750">
              <a:lnSpc>
                <a:spcPct val="100000"/>
              </a:lnSpc>
              <a:spcBef>
                <a:spcPts val="300"/>
              </a:spcBef>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rPr>
              <a:t>Riemschrapers te plaatsen op transportbanden </a:t>
            </a:r>
          </a:p>
        </p:txBody>
      </p:sp>
      <p:pic>
        <p:nvPicPr>
          <p:cNvPr id="5" name="Picture Placeholder 4">
            <a:extLst>
              <a:ext uri="{FF2B5EF4-FFF2-40B4-BE49-F238E27FC236}">
                <a16:creationId xmlns:a16="http://schemas.microsoft.com/office/drawing/2014/main" id="{CA762BA1-5BA8-4548-B232-2BEB41A1E1F8}"/>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l="9342" r="16516"/>
          <a:stretch/>
        </p:blipFill>
        <p:spPr>
          <a:xfrm>
            <a:off x="6866964" y="1608138"/>
            <a:ext cx="4950385" cy="4437062"/>
          </a:xfrm>
          <a:prstGeom prst="rect">
            <a:avLst/>
          </a:prstGeom>
        </p:spPr>
      </p:pic>
    </p:spTree>
    <p:extLst>
      <p:ext uri="{BB962C8B-B14F-4D97-AF65-F5344CB8AC3E}">
        <p14:creationId xmlns:p14="http://schemas.microsoft.com/office/powerpoint/2010/main" val="175128308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231808-E220-4096-BF3C-5214D029F957}"/>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OVERIGE GEVAREN</a:t>
            </a:r>
          </a:p>
        </p:txBody>
      </p:sp>
      <p:sp>
        <p:nvSpPr>
          <p:cNvPr id="3" name="Text Placeholder 2">
            <a:extLst>
              <a:ext uri="{FF2B5EF4-FFF2-40B4-BE49-F238E27FC236}">
                <a16:creationId xmlns:a16="http://schemas.microsoft.com/office/drawing/2014/main" id="{4EA60F48-9DCE-4AB7-A29C-D1E19894E3FF}"/>
              </a:ext>
            </a:extLst>
          </p:cNvPr>
          <p:cNvSpPr>
            <a:spLocks noGrp="1"/>
          </p:cNvSpPr>
          <p:nvPr>
            <p:ph type="body" sz="quarter" idx="11"/>
          </p:nvPr>
        </p:nvSpPr>
        <p:spPr/>
        <p:txBody>
          <a:bodyPr/>
          <a:lstStyle/>
          <a:p>
            <a:pPr marL="0" indent="0">
              <a:lnSpc>
                <a:spcPts val="2200"/>
              </a:lnSpc>
              <a:buNone/>
            </a:pPr>
            <a:r>
              <a:rPr lang="nl" sz="1700" b="0" i="0" strike="noStrike" cap="none" spc="0" baseline="0" dirty="0">
                <a:solidFill>
                  <a:srgbClr val="000000"/>
                </a:solidFill>
                <a:effectLst/>
                <a:latin typeface="Helvetica"/>
                <a:ea typeface="Helvetica"/>
                <a:cs typeface="Helvetica"/>
              </a:rPr>
              <a:t>Voordat je begint met je onderhouds-, service- en reparatiewerkzaamheden, is het belangrijk om je bewust te zijn van de volgende gevaren: </a:t>
            </a:r>
          </a:p>
          <a:p>
            <a:pPr>
              <a:lnSpc>
                <a:spcPts val="2200"/>
              </a:lnSpc>
            </a:pPr>
            <a:r>
              <a:rPr lang="nl" sz="1700" b="0" i="0" strike="noStrike" cap="none" spc="0" baseline="0" dirty="0">
                <a:solidFill>
                  <a:srgbClr val="000000"/>
                </a:solidFill>
                <a:effectLst/>
                <a:latin typeface="Helvetica"/>
                <a:ea typeface="Helvetica"/>
                <a:cs typeface="Helvetica"/>
              </a:rPr>
              <a:t>Geluidsoverlast</a:t>
            </a:r>
          </a:p>
          <a:p>
            <a:pPr>
              <a:lnSpc>
                <a:spcPts val="2200"/>
              </a:lnSpc>
            </a:pPr>
            <a:r>
              <a:rPr lang="nl" sz="1700" b="0" i="0" strike="noStrike" cap="none" spc="0" baseline="0" dirty="0">
                <a:solidFill>
                  <a:srgbClr val="000000"/>
                </a:solidFill>
                <a:effectLst/>
                <a:latin typeface="Helvetica"/>
                <a:ea typeface="Helvetica"/>
                <a:cs typeface="Helvetica"/>
              </a:rPr>
              <a:t>Werken op hoogte</a:t>
            </a:r>
          </a:p>
          <a:p>
            <a:pPr>
              <a:lnSpc>
                <a:spcPts val="2200"/>
              </a:lnSpc>
            </a:pPr>
            <a:r>
              <a:rPr lang="nl" sz="1700" b="0" i="0" strike="noStrike" cap="none" spc="0" baseline="0" dirty="0">
                <a:solidFill>
                  <a:srgbClr val="000000"/>
                </a:solidFill>
                <a:effectLst/>
                <a:latin typeface="Helvetica"/>
                <a:ea typeface="Helvetica"/>
                <a:cs typeface="Helvetica"/>
              </a:rPr>
              <a:t>Bewegende machines</a:t>
            </a:r>
          </a:p>
          <a:p>
            <a:pPr>
              <a:lnSpc>
                <a:spcPts val="2200"/>
              </a:lnSpc>
            </a:pPr>
            <a:r>
              <a:rPr lang="nl" sz="1700" b="0" i="0" strike="noStrike" cap="none" spc="0" baseline="0" dirty="0">
                <a:solidFill>
                  <a:srgbClr val="000000"/>
                </a:solidFill>
                <a:effectLst/>
                <a:latin typeface="Helvetica"/>
                <a:ea typeface="Helvetica"/>
                <a:cs typeface="Helvetica"/>
              </a:rPr>
              <a:t>Afgesloten ruimtes</a:t>
            </a:r>
          </a:p>
          <a:p>
            <a:pPr>
              <a:lnSpc>
                <a:spcPts val="2200"/>
              </a:lnSpc>
            </a:pPr>
            <a:r>
              <a:rPr lang="nl" sz="1700" b="0" i="0" strike="noStrike" cap="none" spc="0" baseline="0" dirty="0">
                <a:solidFill>
                  <a:srgbClr val="000000"/>
                </a:solidFill>
                <a:effectLst/>
                <a:latin typeface="Helvetica"/>
                <a:ea typeface="Helvetica"/>
                <a:cs typeface="Helvetica"/>
              </a:rPr>
              <a:t>Las-, brand-, snij- en slijpwerkzaamheden</a:t>
            </a:r>
          </a:p>
        </p:txBody>
      </p:sp>
      <p:pic>
        <p:nvPicPr>
          <p:cNvPr id="6" name="Picture 5">
            <a:extLst>
              <a:ext uri="{FF2B5EF4-FFF2-40B4-BE49-F238E27FC236}">
                <a16:creationId xmlns:a16="http://schemas.microsoft.com/office/drawing/2014/main" id="{8B107721-2844-BC4A-924A-E8FD8178FA3C}"/>
              </a:ext>
            </a:extLst>
          </p:cNvPr>
          <p:cNvPicPr>
            <a:picLocks noChangeAspect="1"/>
          </p:cNvPicPr>
          <p:nvPr/>
        </p:nvPicPr>
        <p:blipFill>
          <a:blip r:embed="rId3" cstate="print">
            <a:extLst>
              <a:ext uri="{28A0092B-C50C-407E-A947-70E740481C1C}">
                <a14:useLocalDpi xmlns:a14="http://schemas.microsoft.com/office/drawing/2010/main"/>
              </a:ext>
            </a:extLst>
          </a:blip>
          <a:srcRect l="11698"/>
          <a:stretch>
            <a:fillRect/>
          </a:stretch>
        </p:blipFill>
        <p:spPr>
          <a:xfrm>
            <a:off x="6592888" y="1608138"/>
            <a:ext cx="5224462" cy="4437459"/>
          </a:xfrm>
          <a:prstGeom prst="rect">
            <a:avLst/>
          </a:prstGeom>
        </p:spPr>
      </p:pic>
      <p:sp>
        <p:nvSpPr>
          <p:cNvPr id="4" name="Rectangle 3">
            <a:extLst>
              <a:ext uri="{FF2B5EF4-FFF2-40B4-BE49-F238E27FC236}">
                <a16:creationId xmlns:a16="http://schemas.microsoft.com/office/drawing/2014/main" id="{E8A7D836-0FBB-4BBD-94BA-0D9CD9537E3F}"/>
              </a:ext>
            </a:extLst>
          </p:cNvPr>
          <p:cNvSpPr/>
          <p:nvPr/>
        </p:nvSpPr>
        <p:spPr>
          <a:xfrm>
            <a:off x="777242" y="5468459"/>
            <a:ext cx="5229687" cy="372794"/>
          </a:xfrm>
          <a:prstGeom prst="rect">
            <a:avLst/>
          </a:prstGeom>
        </p:spPr>
        <p:txBody>
          <a:bodyPr wrap="square">
            <a:spAutoFit/>
          </a:bodyPr>
          <a:lstStyle/>
          <a:p>
            <a:pPr lvl="0">
              <a:lnSpc>
                <a:spcPts val="2400"/>
              </a:lnSpc>
              <a:spcBef>
                <a:spcPts val="1000"/>
              </a:spcBef>
              <a:spcAft>
                <a:spcPts val="1000"/>
              </a:spcAft>
            </a:pPr>
            <a:r>
              <a:rPr lang="nl" sz="1700" b="0" i="0" strike="noStrike" cap="none" spc="0" baseline="0" dirty="0">
                <a:solidFill>
                  <a:srgbClr val="000000"/>
                </a:solidFill>
                <a:effectLst/>
                <a:latin typeface="Helvetica"/>
                <a:ea typeface="Helvetica"/>
                <a:cs typeface="Helvetica"/>
              </a:rPr>
              <a:t>Geef alleen geautoriseerd personeel toegang</a:t>
            </a:r>
          </a:p>
        </p:txBody>
      </p:sp>
    </p:spTree>
    <p:extLst>
      <p:ext uri="{BB962C8B-B14F-4D97-AF65-F5344CB8AC3E}">
        <p14:creationId xmlns:p14="http://schemas.microsoft.com/office/powerpoint/2010/main" val="106091957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S_UNIQUEID" val="16"/>
</p:tagLst>
</file>

<file path=ppt/tags/tag11.xml><?xml version="1.0" encoding="utf-8"?>
<p:tagLst xmlns:a="http://schemas.openxmlformats.org/drawingml/2006/main" xmlns:r="http://schemas.openxmlformats.org/officeDocument/2006/relationships" xmlns:p="http://schemas.openxmlformats.org/presentationml/2006/main">
  <p:tag name="AS_UNIQUEID" val="10"/>
</p:tagLst>
</file>

<file path=ppt/tags/tag12.xml><?xml version="1.0" encoding="utf-8"?>
<p:tagLst xmlns:a="http://schemas.openxmlformats.org/drawingml/2006/main" xmlns:r="http://schemas.openxmlformats.org/officeDocument/2006/relationships" xmlns:p="http://schemas.openxmlformats.org/presentationml/2006/main">
  <p:tag name="AS_UNIQUEID" val="11"/>
</p:tagLst>
</file>

<file path=ppt/tags/tag13.xml><?xml version="1.0" encoding="utf-8"?>
<p:tagLst xmlns:a="http://schemas.openxmlformats.org/drawingml/2006/main" xmlns:r="http://schemas.openxmlformats.org/officeDocument/2006/relationships" xmlns:p="http://schemas.openxmlformats.org/presentationml/2006/main">
  <p:tag name="AS_UNIQUEID" val="12"/>
</p:tagLst>
</file>

<file path=ppt/tags/tag14.xml><?xml version="1.0" encoding="utf-8"?>
<p:tagLst xmlns:a="http://schemas.openxmlformats.org/drawingml/2006/main" xmlns:r="http://schemas.openxmlformats.org/officeDocument/2006/relationships" xmlns:p="http://schemas.openxmlformats.org/presentationml/2006/main">
  <p:tag name="AS_UNIQUEID" val="22"/>
</p:tagLst>
</file>

<file path=ppt/tags/tag15.xml><?xml version="1.0" encoding="utf-8"?>
<p:tagLst xmlns:a="http://schemas.openxmlformats.org/drawingml/2006/main" xmlns:r="http://schemas.openxmlformats.org/officeDocument/2006/relationships" xmlns:p="http://schemas.openxmlformats.org/presentationml/2006/main">
  <p:tag name="AS_UNIQUEID" val="23"/>
</p:tagLst>
</file>

<file path=ppt/tags/tag16.xml><?xml version="1.0" encoding="utf-8"?>
<p:tagLst xmlns:a="http://schemas.openxmlformats.org/drawingml/2006/main" xmlns:r="http://schemas.openxmlformats.org/officeDocument/2006/relationships" xmlns:p="http://schemas.openxmlformats.org/presentationml/2006/main">
  <p:tag name="AS_UNIQUEID" val="24"/>
</p:tagLst>
</file>

<file path=ppt/tags/tag17.xml><?xml version="1.0" encoding="utf-8"?>
<p:tagLst xmlns:a="http://schemas.openxmlformats.org/drawingml/2006/main" xmlns:r="http://schemas.openxmlformats.org/officeDocument/2006/relationships" xmlns:p="http://schemas.openxmlformats.org/presentationml/2006/main">
  <p:tag name="AS_UNIQUEID" val="18"/>
</p:tagLst>
</file>

<file path=ppt/tags/tag18.xml><?xml version="1.0" encoding="utf-8"?>
<p:tagLst xmlns:a="http://schemas.openxmlformats.org/drawingml/2006/main" xmlns:r="http://schemas.openxmlformats.org/officeDocument/2006/relationships" xmlns:p="http://schemas.openxmlformats.org/presentationml/2006/main">
  <p:tag name="AS_UNIQUEID" val="19"/>
</p:tagLst>
</file>

<file path=ppt/tags/tag19.xml><?xml version="1.0" encoding="utf-8"?>
<p:tagLst xmlns:a="http://schemas.openxmlformats.org/drawingml/2006/main" xmlns:r="http://schemas.openxmlformats.org/officeDocument/2006/relationships" xmlns:p="http://schemas.openxmlformats.org/presentationml/2006/main">
  <p:tag name="AS_UNIQUEID" val="20"/>
</p:tagLst>
</file>

<file path=ppt/tags/tag2.xml><?xml version="1.0" encoding="utf-8"?>
<p:tagLst xmlns:a="http://schemas.openxmlformats.org/drawingml/2006/main" xmlns:r="http://schemas.openxmlformats.org/officeDocument/2006/relationships" xmlns:p="http://schemas.openxmlformats.org/presentationml/2006/main">
  <p:tag name="AS_UNIQUEID" val="0"/>
</p:tagLst>
</file>

<file path=ppt/tags/tag20.xml><?xml version="1.0" encoding="utf-8"?>
<p:tagLst xmlns:a="http://schemas.openxmlformats.org/drawingml/2006/main" xmlns:r="http://schemas.openxmlformats.org/officeDocument/2006/relationships" xmlns:p="http://schemas.openxmlformats.org/presentationml/2006/main">
  <p:tag name="AS_UNIQUEID" val="30"/>
</p:tagLst>
</file>

<file path=ppt/tags/tag21.xml><?xml version="1.0" encoding="utf-8"?>
<p:tagLst xmlns:a="http://schemas.openxmlformats.org/drawingml/2006/main" xmlns:r="http://schemas.openxmlformats.org/officeDocument/2006/relationships" xmlns:p="http://schemas.openxmlformats.org/presentationml/2006/main">
  <p:tag name="AS_UNIQUEID" val="31"/>
</p:tagLst>
</file>

<file path=ppt/tags/tag22.xml><?xml version="1.0" encoding="utf-8"?>
<p:tagLst xmlns:a="http://schemas.openxmlformats.org/drawingml/2006/main" xmlns:r="http://schemas.openxmlformats.org/officeDocument/2006/relationships" xmlns:p="http://schemas.openxmlformats.org/presentationml/2006/main">
  <p:tag name="AS_UNIQUEID" val="32"/>
</p:tagLst>
</file>

<file path=ppt/tags/tag23.xml><?xml version="1.0" encoding="utf-8"?>
<p:tagLst xmlns:a="http://schemas.openxmlformats.org/drawingml/2006/main" xmlns:r="http://schemas.openxmlformats.org/officeDocument/2006/relationships" xmlns:p="http://schemas.openxmlformats.org/presentationml/2006/main">
  <p:tag name="AS_UNIQUEID" val="33"/>
</p:tagLst>
</file>

<file path=ppt/tags/tag24.xml><?xml version="1.0" encoding="utf-8"?>
<p:tagLst xmlns:a="http://schemas.openxmlformats.org/drawingml/2006/main" xmlns:r="http://schemas.openxmlformats.org/officeDocument/2006/relationships" xmlns:p="http://schemas.openxmlformats.org/presentationml/2006/main">
  <p:tag name="AS_UNIQUEID" val="26"/>
</p:tagLst>
</file>

<file path=ppt/tags/tag25.xml><?xml version="1.0" encoding="utf-8"?>
<p:tagLst xmlns:a="http://schemas.openxmlformats.org/drawingml/2006/main" xmlns:r="http://schemas.openxmlformats.org/officeDocument/2006/relationships" xmlns:p="http://schemas.openxmlformats.org/presentationml/2006/main">
  <p:tag name="AS_UNIQUEID" val="27"/>
</p:tagLst>
</file>

<file path=ppt/tags/tag26.xml><?xml version="1.0" encoding="utf-8"?>
<p:tagLst xmlns:a="http://schemas.openxmlformats.org/drawingml/2006/main" xmlns:r="http://schemas.openxmlformats.org/officeDocument/2006/relationships" xmlns:p="http://schemas.openxmlformats.org/presentationml/2006/main">
  <p:tag name="AS_UNIQUEID" val="28"/>
</p:tagLst>
</file>

<file path=ppt/tags/tag3.xml><?xml version="1.0" encoding="utf-8"?>
<p:tagLst xmlns:a="http://schemas.openxmlformats.org/drawingml/2006/main" xmlns:r="http://schemas.openxmlformats.org/officeDocument/2006/relationships" xmlns:p="http://schemas.openxmlformats.org/presentationml/2006/main">
  <p:tag name="AS_UNIQUEID" val="7"/>
</p:tagLst>
</file>

<file path=ppt/tags/tag4.xml><?xml version="1.0" encoding="utf-8"?>
<p:tagLst xmlns:a="http://schemas.openxmlformats.org/drawingml/2006/main" xmlns:r="http://schemas.openxmlformats.org/officeDocument/2006/relationships" xmlns:p="http://schemas.openxmlformats.org/presentationml/2006/main">
  <p:tag name="AS_UNIQUEID" val="8"/>
</p:tagLst>
</file>

<file path=ppt/tags/tag5.xml><?xml version="1.0" encoding="utf-8"?>
<p:tagLst xmlns:a="http://schemas.openxmlformats.org/drawingml/2006/main" xmlns:r="http://schemas.openxmlformats.org/officeDocument/2006/relationships" xmlns:p="http://schemas.openxmlformats.org/presentationml/2006/main">
  <p:tag name="AS_UNIQUEID" val="3"/>
</p:tagLst>
</file>

<file path=ppt/tags/tag6.xml><?xml version="1.0" encoding="utf-8"?>
<p:tagLst xmlns:a="http://schemas.openxmlformats.org/drawingml/2006/main" xmlns:r="http://schemas.openxmlformats.org/officeDocument/2006/relationships" xmlns:p="http://schemas.openxmlformats.org/presentationml/2006/main">
  <p:tag name="AS_UNIQUEID" val="4"/>
</p:tagLst>
</file>

<file path=ppt/tags/tag7.xml><?xml version="1.0" encoding="utf-8"?>
<p:tagLst xmlns:a="http://schemas.openxmlformats.org/drawingml/2006/main" xmlns:r="http://schemas.openxmlformats.org/officeDocument/2006/relationships" xmlns:p="http://schemas.openxmlformats.org/presentationml/2006/main">
  <p:tag name="AS_UNIQUEID" val="5"/>
</p:tagLst>
</file>

<file path=ppt/tags/tag8.xml><?xml version="1.0" encoding="utf-8"?>
<p:tagLst xmlns:a="http://schemas.openxmlformats.org/drawingml/2006/main" xmlns:r="http://schemas.openxmlformats.org/officeDocument/2006/relationships" xmlns:p="http://schemas.openxmlformats.org/presentationml/2006/main">
  <p:tag name="AS_UNIQUEID" val="14"/>
</p:tagLst>
</file>

<file path=ppt/tags/tag9.xml><?xml version="1.0" encoding="utf-8"?>
<p:tagLst xmlns:a="http://schemas.openxmlformats.org/drawingml/2006/main" xmlns:r="http://schemas.openxmlformats.org/officeDocument/2006/relationships" xmlns:p="http://schemas.openxmlformats.org/presentationml/2006/main">
  <p:tag name="AS_UNIQUEID"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 Training topic template v1 JF" id="{5EA84160-1248-B945-96E8-C19FFB39C2BD}" vid="{0058E9A8-62BA-8D4E-905C-CEA1055CCE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8ecf516-e360-4672-81b9-68723bedb71f" xsi:nil="true"/>
    <lcf76f155ced4ddcb4097134ff3c332f xmlns="6d9d7403-2d8c-4818-ae25-2c5629bc733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545FEE-AD81-4023-B6AC-5CAEA335ED97}">
  <ds:schemaRefs>
    <ds:schemaRef ds:uri="d8ecf516-e360-4672-81b9-68723bedb71f"/>
    <ds:schemaRef ds:uri="http://purl.org/dc/elements/1.1/"/>
    <ds:schemaRef ds:uri="http://schemas.microsoft.com/office/infopath/2007/PartnerControls"/>
    <ds:schemaRef ds:uri="http://schemas.microsoft.com/office/2006/metadata/properties"/>
    <ds:schemaRef ds:uri="http://purl.org/dc/terms/"/>
    <ds:schemaRef ds:uri="6d9d7403-2d8c-4818-ae25-2c5629bc7330"/>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230D2C69-0972-4900-8C3A-554B499B46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9D9CC3-1A92-450F-A475-EF23AF4BCF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47</TotalTime>
  <Words>1278</Words>
  <Application>Microsoft Macintosh PowerPoint</Application>
  <PresentationFormat>Widescreen</PresentationFormat>
  <Paragraphs>115</Paragraphs>
  <Slides>15</Slides>
  <Notes>13</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30</cp:revision>
  <dcterms:created xsi:type="dcterms:W3CDTF">2020-06-26T08:41:49Z</dcterms:created>
  <dcterms:modified xsi:type="dcterms:W3CDTF">2024-11-13T11:16:09Z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