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0" r:id="rId6"/>
    <p:sldId id="278" r:id="rId7"/>
    <p:sldId id="257" r:id="rId8"/>
    <p:sldId id="276" r:id="rId9"/>
    <p:sldId id="258" r:id="rId10"/>
    <p:sldId id="274" r:id="rId11"/>
    <p:sldId id="279" r:id="rId12"/>
    <p:sldId id="267" r:id="rId13"/>
    <p:sldId id="259" r:id="rId14"/>
    <p:sldId id="260" r:id="rId15"/>
    <p:sldId id="261" r:id="rId16"/>
    <p:sldId id="262" r:id="rId17"/>
    <p:sldId id="277" r:id="rId18"/>
    <p:sldId id="270" r:id="rId19"/>
    <p:sldId id="268" r:id="rId20"/>
    <p:sldId id="264" r:id="rId21"/>
    <p:sldId id="266" r:id="rId22"/>
    <p:sldId id="26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6667F-964B-402D-9103-4BCFD25970F9}" v="3" dt="2022-09-22T14:59:11.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27" autoAdjust="0"/>
    <p:restoredTop sz="94354" autoAdjust="0"/>
  </p:normalViewPr>
  <p:slideViewPr>
    <p:cSldViewPr snapToGrid="0" snapToObjects="1">
      <p:cViewPr varScale="1">
        <p:scale>
          <a:sx n="116" d="100"/>
          <a:sy n="116" d="100"/>
        </p:scale>
        <p:origin x="1176"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3585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Kun henkilönsuojaimet on todettu tarpeellisiksi meneillään olevaan työhön, työntekijöiden tulee varmistaa, ettei heidän suojaimensa ole rikkinäinen tai liian kulunut.</a:t>
            </a:r>
          </a:p>
          <a:p>
            <a:pPr marL="0" indent="0" algn="l">
              <a:lnSpc>
                <a:spcPts val="2300"/>
              </a:lnSpc>
              <a:spcBef>
                <a:spcPts val="600"/>
              </a:spcBef>
              <a:spcAft>
                <a:spcPts val="600"/>
              </a:spcAft>
              <a:buFont typeface="Arial" panose="020B0604020202020204" pitchFamily="34" charset="0"/>
              <a:buNone/>
            </a:pPr>
            <a:r>
              <a:rPr lang="fi" sz="1200" b="0" i="0" strike="noStrike" cap="none" spc="0" baseline="0">
                <a:solidFill>
                  <a:srgbClr val="000000"/>
                </a:solidFill>
                <a:effectLst/>
                <a:latin typeface="Helvetica"/>
                <a:ea typeface="Helvetica"/>
                <a:cs typeface="Helvetica"/>
              </a:rPr>
              <a:t>Rikkinäiset henkilönsuojaimet tuottavat turhia riskejä työntekijöille. Jos suojainta käytetään säännöllisesti tai jos se on työntekijöiden yhteisessä käytössä, on odotettavissa, että se vahingoittuu toistuvan ja pitkäaikaisen käytön seurauksena.</a:t>
            </a:r>
          </a:p>
          <a:p>
            <a:pPr marL="0" indent="0" algn="l">
              <a:lnSpc>
                <a:spcPts val="2300"/>
              </a:lnSpc>
              <a:spcBef>
                <a:spcPts val="600"/>
              </a:spcBef>
              <a:spcAft>
                <a:spcPts val="600"/>
              </a:spcAft>
              <a:buFont typeface="Arial" panose="020B0604020202020204" pitchFamily="34" charset="0"/>
              <a:buNone/>
            </a:pPr>
            <a:endParaRPr lang="en-GB" sz="1200" b="0" i="0" kern="1200">
              <a:solidFill>
                <a:schemeClr val="tx1"/>
              </a:solidFill>
              <a:effectLst/>
              <a:latin typeface="Helvetica" pitchFamily="2" charset="0"/>
              <a:ea typeface="+mn-ea"/>
              <a:cs typeface="+mn-cs"/>
            </a:endParaRPr>
          </a:p>
          <a:p>
            <a:pPr marL="0" indent="0" algn="l">
              <a:lnSpc>
                <a:spcPts val="2300"/>
              </a:lnSpc>
              <a:spcBef>
                <a:spcPts val="600"/>
              </a:spcBef>
              <a:spcAft>
                <a:spcPts val="600"/>
              </a:spcAft>
              <a:buFont typeface="Arial" panose="020B0604020202020204" pitchFamily="34" charset="0"/>
              <a:buNone/>
            </a:pPr>
            <a:r>
              <a:rPr lang="fi" sz="1200" b="0" i="0" strike="noStrike" cap="none" spc="0" baseline="0">
                <a:solidFill>
                  <a:srgbClr val="000000"/>
                </a:solidFill>
                <a:effectLst/>
                <a:latin typeface="Helvetica"/>
                <a:ea typeface="Helvetica"/>
                <a:cs typeface="Helvetica"/>
              </a:rPr>
              <a:t>Heti kun henkilönsuojain rikkoutuu, se tulee korvata uudella. </a:t>
            </a: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34493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Henkilönsuojaimen käyttö ei välttämättä ole miellyttävä kokemus, mutta on tärkeää, että niitä käytetään oikein.</a:t>
            </a:r>
          </a:p>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Suojaimet, kuten maskit, suojalasit ja kypärät tulee säätää käyttäjälle sopiviksi.</a:t>
            </a:r>
          </a:p>
          <a:p>
            <a:pPr algn="l">
              <a:lnSpc>
                <a:spcPts val="2300"/>
              </a:lnSpc>
              <a:spcBef>
                <a:spcPts val="600"/>
              </a:spcBef>
              <a:spcAft>
                <a:spcPts val="600"/>
              </a:spcAft>
            </a:pPr>
            <a:endParaRPr lang="en-GB" sz="1200" b="0" i="0" kern="1200">
              <a:solidFill>
                <a:schemeClr val="tx1"/>
              </a:solidFill>
              <a:effectLst/>
              <a:latin typeface="Helvetica" pitchFamily="2" charset="0"/>
              <a:ea typeface="+mn-ea"/>
              <a:cs typeface="+mn-cs"/>
            </a:endParaRPr>
          </a:p>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Kun käytetään yhtä aikaa monia henkilönsuojaimia (kuten pöly- ja hitsausmaskia), varmista, että ne ovat yhteensopivia.</a:t>
            </a:r>
          </a:p>
          <a:p>
            <a:pPr marL="0" marR="0" indent="0" algn="l" defTabSz="914400" rtl="0" eaLnBrk="1" fontAlgn="auto" latinLnBrk="0" hangingPunct="1">
              <a:lnSpc>
                <a:spcPts val="2300"/>
              </a:lnSpc>
              <a:spcBef>
                <a:spcPts val="600"/>
              </a:spcBef>
              <a:spcAft>
                <a:spcPts val="600"/>
              </a:spcAft>
              <a:buClrTx/>
              <a:buSzTx/>
              <a:buFontTx/>
              <a:buNone/>
              <a:defRPr/>
            </a:pPr>
            <a:r>
              <a:rPr lang="fi" sz="1200" b="0" i="0" strike="noStrike" cap="none" spc="0" baseline="0">
                <a:solidFill>
                  <a:srgbClr val="000000"/>
                </a:solidFill>
                <a:effectLst/>
                <a:latin typeface="Helvetica"/>
                <a:ea typeface="Helvetica"/>
                <a:cs typeface="Helvetica"/>
              </a:rPr>
              <a:t>Tiedosta myös muut tekijät, jotka voivat heikentää henkilönsuojaimen toimintaa, kuten parta ja viikset. Työntekijöiden, joilla on parta tai viikset, tulisi käyttää hengityssuojainta, johon ilmaa syötetään putken kautta, jotta maskiin ei pääsisi pölyä.</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983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r>
              <a:rPr lang="fi" sz="1200" b="0" i="0" strike="noStrike" cap="none" spc="0" baseline="0">
                <a:solidFill>
                  <a:srgbClr val="000000"/>
                </a:solidFill>
                <a:effectLst/>
                <a:latin typeface="Helvetica"/>
                <a:ea typeface="Helvetica"/>
                <a:cs typeface="Helvetica"/>
              </a:rPr>
              <a:t>Käytön jälkeen suojaimet on (tarvittaessa) puhdistettava ja säilytettävä sopivassa paikassa. Työnantajan tulisi huolehtia henkilönsuojaimien sekä vaatteiden puhdistamisesta.</a:t>
            </a:r>
          </a:p>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Missään tapauksessa henkilönsuojaimia ei tulisi viedä kotiin.</a:t>
            </a:r>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233624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13678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Seuraavassa esitellään hyviä käytäntöjä henkilönsuojaimen puhdistamiseen. </a:t>
            </a:r>
            <a:r>
              <a:rPr lang="fi" sz="1200" b="0" i="0" strike="noStrike" cap="none" spc="0" baseline="0">
                <a:solidFill>
                  <a:srgbClr val="000000"/>
                </a:solidFill>
                <a:effectLst/>
                <a:latin typeface="Calibri"/>
                <a:ea typeface="Calibri"/>
                <a:cs typeface="Calibri"/>
              </a:rPr>
              <a:t>Videokuvan vieressä näet kuvaajan ja punaisen tolpan, joka näyttää pölyn pitoisuuden milligrammoina kuutiometrissä.</a:t>
            </a:r>
          </a:p>
          <a:p>
            <a:endParaRPr lang="en-GB" sz="1200" b="0" i="0" u="none" strike="noStrike" kern="1200">
              <a:solidFill>
                <a:schemeClr val="tx1"/>
              </a:solidFill>
              <a:effectLst/>
              <a:latin typeface="+mn-lt"/>
              <a:ea typeface="+mn-ea"/>
              <a:cs typeface="+mn-cs"/>
            </a:endParaRPr>
          </a:p>
          <a:p>
            <a:r>
              <a:rPr lang="fi" sz="1200" b="0" i="0" strike="noStrike" cap="none" spc="0" baseline="0">
                <a:solidFill>
                  <a:srgbClr val="000000"/>
                </a:solidFill>
                <a:effectLst/>
                <a:latin typeface="Calibri"/>
                <a:ea typeface="Calibri"/>
                <a:cs typeface="Calibri"/>
              </a:rPr>
              <a:t>Pölypitoisuusluku ei koske hengitettävää piidioksidia, vaan se perustuu puolikvantitatiiviseen mittaukseen. Oleellista ei ole pölypitoisuusluku vaan suhteellinen ero suositeltavien käytäntöjen altistustasojen ja muunlaisen toiminnan välillä.</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312731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16</a:t>
            </a:fld>
            <a:endParaRPr lang="en-US"/>
          </a:p>
        </p:txBody>
      </p:sp>
    </p:spTree>
    <p:extLst>
      <p:ext uri="{BB962C8B-B14F-4D97-AF65-F5344CB8AC3E}">
        <p14:creationId xmlns:p14="http://schemas.microsoft.com/office/powerpoint/2010/main" val="2942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fi" sz="1800" b="0" i="0" strike="noStrike" cap="none" spc="0" baseline="0">
                <a:solidFill>
                  <a:srgbClr val="000000"/>
                </a:solidFill>
                <a:effectLst/>
                <a:latin typeface="Calibri"/>
                <a:ea typeface="Calibri"/>
                <a:cs typeface="Calibri"/>
              </a:rPr>
              <a:t>Henkilönsuojainta tulisi käyttää </a:t>
            </a:r>
            <a:r>
              <a:rPr lang="fi" sz="1800" b="1" i="0" strike="noStrike" cap="none" spc="0" baseline="0">
                <a:solidFill>
                  <a:srgbClr val="000000"/>
                </a:solidFill>
                <a:effectLst/>
                <a:latin typeface="Calibri"/>
                <a:ea typeface="Calibri"/>
                <a:cs typeface="Calibri"/>
              </a:rPr>
              <a:t>viimeisenä suojakeinona</a:t>
            </a:r>
            <a:r>
              <a:rPr lang="fi" sz="1800" b="0" i="0" strike="noStrike" cap="none" spc="0" baseline="0">
                <a:solidFill>
                  <a:srgbClr val="000000"/>
                </a:solidFill>
                <a:effectLst/>
                <a:latin typeface="Calibri"/>
                <a:ea typeface="Calibri"/>
                <a:cs typeface="Calibri"/>
              </a:rPr>
              <a:t>, kun muut hallita pölylle altistumisen riskejä eivät ole riittäviä Kun henkilönsuojainten käyttö on välttämätöntä, sitä tulisi valvoa ja seurata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17</a:t>
            </a:fld>
            <a:endParaRPr lang="en-US"/>
          </a:p>
        </p:txBody>
      </p:sp>
    </p:spTree>
    <p:extLst>
      <p:ext uri="{BB962C8B-B14F-4D97-AF65-F5344CB8AC3E}">
        <p14:creationId xmlns:p14="http://schemas.microsoft.com/office/powerpoint/2010/main" val="259353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18</a:t>
            </a:fld>
            <a:endParaRPr lang="en-US"/>
          </a:p>
        </p:txBody>
      </p:sp>
    </p:spTree>
    <p:extLst>
      <p:ext uri="{BB962C8B-B14F-4D97-AF65-F5344CB8AC3E}">
        <p14:creationId xmlns:p14="http://schemas.microsoft.com/office/powerpoint/2010/main" val="24013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19</a:t>
            </a:fld>
            <a:endParaRPr lang="en-US"/>
          </a:p>
        </p:txBody>
      </p:sp>
    </p:spTree>
    <p:extLst>
      <p:ext uri="{BB962C8B-B14F-4D97-AF65-F5344CB8AC3E}">
        <p14:creationId xmlns:p14="http://schemas.microsoft.com/office/powerpoint/2010/main" val="42671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1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i" sz="1800" b="0" i="0" strike="noStrike" cap="none" spc="0" baseline="0">
                <a:solidFill>
                  <a:srgbClr val="000000"/>
                </a:solidFill>
                <a:effectLst/>
                <a:latin typeface="Calibri"/>
                <a:ea typeface="Calibri"/>
                <a:cs typeface="Calibri"/>
              </a:rPr>
              <a:t>Liiallinen altistus hengitettävälle kiteiselle piidioksidille (RSC) voi johtaa vakaviin terveysongelmiin pitkällä aikavälillä. Siitä syystä on tärkeää, että kaikki työntekijät tuntevat hyvät käytännöt, jotka rajoittavat altistusta piidioksidipölylle tai poistavat altistuksen kokonaan. </a:t>
            </a:r>
          </a:p>
          <a:p>
            <a:pPr marL="0" marR="0" lvl="0" indent="0" algn="l" defTabSz="914400" rtl="0" eaLnBrk="1" fontAlgn="auto" latinLnBrk="0" hangingPunct="1">
              <a:lnSpc>
                <a:spcPct val="100000"/>
              </a:lnSpc>
              <a:spcBef>
                <a:spcPct val="0"/>
              </a:spcBef>
              <a:spcAft>
                <a:spcPct val="0"/>
              </a:spcAft>
              <a:buClrTx/>
              <a:buSzTx/>
              <a:buFontTx/>
              <a:buNone/>
              <a:defRPr/>
            </a:pPr>
            <a:r>
              <a:rPr lang="en-GB" sz="1200" b="0" i="0" kern="1200">
                <a:solidFill>
                  <a:schemeClr val="tx1"/>
                </a:solidFill>
                <a:effectLst/>
                <a:latin typeface="Helvetica" pitchFamily="2" charset="0"/>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r>
              <a:rPr lang="fi" sz="1200" b="0" i="0" strike="noStrike" cap="none" spc="0" baseline="0">
                <a:solidFill>
                  <a:srgbClr val="000000"/>
                </a:solidFill>
                <a:effectLst/>
                <a:latin typeface="Helvetica"/>
                <a:ea typeface="Helvetica"/>
                <a:cs typeface="Helvetica"/>
              </a:rPr>
              <a:t>Tämä koulutus sisältää tietoa henkilönsuojainten oikeaoppisesta käytöstä työntekijöille, jotka altistuvat hengitettävälle piidioksidipölylle. </a:t>
            </a:r>
          </a:p>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65125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9931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Henkilösuojain on mikä tahansa suojaava vaatekappale tai väline, joka on suunniteltu suojaamaan henkilön kehoa vammoilta tai infektioilta. </a:t>
            </a:r>
          </a:p>
          <a:p>
            <a:pPr algn="l">
              <a:lnSpc>
                <a:spcPts val="2300"/>
              </a:lnSpc>
              <a:spcBef>
                <a:spcPts val="600"/>
              </a:spcBef>
              <a:spcAft>
                <a:spcPts val="600"/>
              </a:spcAft>
            </a:pPr>
            <a:endParaRPr lang="en-GB" sz="1200" b="0" i="0" kern="1200">
              <a:solidFill>
                <a:schemeClr val="tx1"/>
              </a:solidFill>
              <a:effectLst/>
              <a:latin typeface="Helvetica" pitchFamily="2" charset="0"/>
              <a:ea typeface="+mn-ea"/>
              <a:cs typeface="+mn-cs"/>
            </a:endParaRPr>
          </a:p>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Vaikka henkilönsuojaimia tulisi olla saatavilla kaikilla työmailla, tulisi niiden käyttö olla viimeinen suojakeino, kun muut keinot eivät tuota riittäviä tuloksia pölylle altistumisen hallinnassa.</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55100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1584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200" b="0" i="0" strike="noStrike" cap="none" spc="0" baseline="0">
                <a:solidFill>
                  <a:srgbClr val="000000"/>
                </a:solidFill>
                <a:effectLst/>
                <a:latin typeface="Calibri"/>
                <a:ea typeface="Calibri"/>
                <a:cs typeface="Calibri"/>
              </a:rPr>
              <a:t>Seuraavassa diagrammissa esitetään tiivistetysti kiteiseen piidioksiidiin liittyvien riskien hallintaprosessi sekä työntekijän että työnantajan näkökulmasta. Sekä työnantajan että työntekijän on noudatettava terveyteen ja turvallisuuteen liittyviä varotoimia.</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024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300"/>
              </a:lnSpc>
              <a:spcBef>
                <a:spcPts val="600"/>
              </a:spcBef>
              <a:spcAft>
                <a:spcPts val="600"/>
              </a:spcAft>
              <a:buClrTx/>
              <a:buSzTx/>
              <a:buFontTx/>
              <a:buNone/>
              <a:defRPr/>
            </a:pPr>
            <a:r>
              <a:rPr lang="fi" sz="1200" b="0" i="0" strike="noStrike" cap="none" spc="0" baseline="0">
                <a:solidFill>
                  <a:srgbClr val="000000"/>
                </a:solidFill>
                <a:effectLst/>
                <a:latin typeface="Helvetica"/>
                <a:ea typeface="Helvetica"/>
                <a:cs typeface="Helvetica"/>
              </a:rPr>
              <a:t>Henkilösuojaimia tulisi käyttää ainoastaan, kun siihen annetaan erityinen ohjeistus, ja käytettävät suojaimet tulisi valita niiden suorituskyvyn (esim. suojaustekijät), mukavuuden ja kestävyyden mukaan.</a:t>
            </a:r>
          </a:p>
          <a:p>
            <a:pPr algn="l">
              <a:lnSpc>
                <a:spcPts val="2300"/>
              </a:lnSpc>
              <a:spcBef>
                <a:spcPts val="600"/>
              </a:spcBef>
              <a:spcAft>
                <a:spcPts val="600"/>
              </a:spcAft>
            </a:pPr>
            <a:r>
              <a:rPr lang="fi" sz="1200" b="0" i="0" strike="noStrike" cap="none" spc="0" baseline="0">
                <a:solidFill>
                  <a:srgbClr val="000000"/>
                </a:solidFill>
                <a:effectLst/>
                <a:latin typeface="Helvetica"/>
                <a:ea typeface="Helvetica"/>
                <a:cs typeface="Helvetica"/>
              </a:rPr>
              <a:t>Työtehtävät, jotka edellyttävät henkilösuojainten käyttöä merkitään asianmukaisilla kylteillä ja kuvilla.</a:t>
            </a:r>
          </a:p>
          <a:p>
            <a:pPr algn="l">
              <a:lnSpc>
                <a:spcPts val="2300"/>
              </a:lnSpc>
              <a:spcBef>
                <a:spcPts val="600"/>
              </a:spcBef>
              <a:spcAft>
                <a:spcPts val="600"/>
              </a:spcAft>
            </a:pPr>
            <a:endParaRPr lang="en-GB" sz="1200" b="0" i="0" kern="1200">
              <a:solidFill>
                <a:schemeClr val="tx1"/>
              </a:solidFill>
              <a:effectLst/>
              <a:latin typeface="Helvetica" pitchFamily="2" charset="0"/>
              <a:ea typeface="+mn-ea"/>
              <a:cs typeface="+mn-cs"/>
            </a:endParaRPr>
          </a:p>
          <a:p>
            <a:pPr marL="0" marR="0" indent="0" algn="l" defTabSz="914400" rtl="0" eaLnBrk="1" fontAlgn="auto" latinLnBrk="0" hangingPunct="1">
              <a:lnSpc>
                <a:spcPts val="2300"/>
              </a:lnSpc>
              <a:spcBef>
                <a:spcPts val="600"/>
              </a:spcBef>
              <a:spcAft>
                <a:spcPts val="600"/>
              </a:spcAft>
              <a:buClrTx/>
              <a:buSzTx/>
              <a:buFontTx/>
              <a:buNone/>
              <a:defRPr/>
            </a:pPr>
            <a:r>
              <a:rPr lang="fi" sz="1200" b="0" i="0" strike="noStrike" cap="none" spc="0" baseline="0">
                <a:solidFill>
                  <a:srgbClr val="000000"/>
                </a:solidFill>
                <a:effectLst/>
                <a:latin typeface="Helvetica"/>
                <a:ea typeface="Helvetica"/>
                <a:cs typeface="Helvetica"/>
              </a:rPr>
              <a:t>Suojaavaa vaatetusta (haalareita) tulee käyttää kaikissa pölyävissä työtehtävissä. Tummanvärisistä haalareista on helpompi havaita pölyn määrä,</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5868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fi" sz="1000" b="0" i="0" strike="noStrike" cap="none" spc="0" baseline="0">
                <a:solidFill>
                  <a:srgbClr val="000000"/>
                </a:solidFill>
                <a:effectLst/>
                <a:latin typeface="Helvetica"/>
                <a:ea typeface="Helvetica"/>
                <a:cs typeface="Helvetica"/>
              </a:rPr>
              <a:t>Tämä koulutuspaketti on kehitetty osana NEPSI:n Hyvä käytäntö -opasta – vieraile osoitteessa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504625-3DB5-084D-A760-230D3363D4D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11C52AD-058E-0C44-94F6-D2D20091411C}"/>
              </a:ext>
            </a:extLst>
          </p:cNvPr>
          <p:cNvSpPr txBox="1"/>
          <p:nvPr userDrawn="1"/>
        </p:nvSpPr>
        <p:spPr>
          <a:xfrm>
            <a:off x="8293994" y="429114"/>
            <a:ext cx="3523356"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 sz="1400" b="1" i="0" strike="noStrike" cap="none" spc="0" baseline="0" dirty="0">
                <a:solidFill>
                  <a:srgbClr val="F6A317"/>
                </a:solidFill>
                <a:effectLst/>
                <a:latin typeface="Helvetica"/>
                <a:ea typeface="Helvetica"/>
                <a:cs typeface="Helvetica"/>
              </a:rPr>
              <a:t>HYVÄT KÄYTÄNNÖT HENKILÖNSUOJAIMIIN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tiff"/><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4.xml"/><Relationship Id="rId7" Type="http://schemas.openxmlformats.org/officeDocument/2006/relationships/hyperlink" Target="https://guide.nepsi.eu/sheet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5.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6"/>
            <a:ext cx="6454694" cy="1440413"/>
          </a:xfrm>
        </p:spPr>
        <p:txBody>
          <a:bodyPr/>
          <a:lstStyle/>
          <a:p>
            <a:pPr>
              <a:lnSpc>
                <a:spcPct val="100000"/>
              </a:lnSpc>
            </a:pPr>
            <a:r>
              <a:rPr lang="fi" sz="2800" b="1" i="0" strike="noStrike" cap="none" spc="0" baseline="0" dirty="0">
                <a:solidFill>
                  <a:srgbClr val="FFFFFF"/>
                </a:solidFill>
                <a:effectLst/>
                <a:latin typeface="Helvetica"/>
                <a:ea typeface="Helvetica"/>
                <a:cs typeface="Helvetica"/>
              </a:rPr>
              <a:t>HYVÄT KÄYTÄNNÖT HENKILÖNSUOJAIMIIN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753393"/>
            <a:ext cx="7534275" cy="850900"/>
          </a:xfrm>
        </p:spPr>
        <p:txBody>
          <a:bodyPr/>
          <a:lstStyle/>
          <a:p>
            <a:endParaRPr lang="en-US"/>
          </a:p>
        </p:txBody>
      </p:sp>
      <p:sp>
        <p:nvSpPr>
          <p:cNvPr id="2" name="Rectangle 1">
            <a:extLst>
              <a:ext uri="{FF2B5EF4-FFF2-40B4-BE49-F238E27FC236}">
                <a16:creationId xmlns:a16="http://schemas.microsoft.com/office/drawing/2014/main" id="{04702FD7-418C-8F42-A6F8-35403B8ED33E}"/>
              </a:ext>
            </a:extLst>
          </p:cNvPr>
          <p:cNvSpPr/>
          <p:nvPr/>
        </p:nvSpPr>
        <p:spPr>
          <a:xfrm>
            <a:off x="9019309" y="215361"/>
            <a:ext cx="2743201" cy="77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74050-EFE3-3C4D-A75C-50ECCA65D77F}"/>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MITÄ HENKILÖNSUOJAIMIA ME KÄYTÄMME?</a:t>
            </a:r>
          </a:p>
        </p:txBody>
      </p:sp>
      <p:sp>
        <p:nvSpPr>
          <p:cNvPr id="3" name="Text Placeholder 2">
            <a:extLst>
              <a:ext uri="{FF2B5EF4-FFF2-40B4-BE49-F238E27FC236}">
                <a16:creationId xmlns:a16="http://schemas.microsoft.com/office/drawing/2014/main" id="{8839674E-EBDB-5746-BA39-FCE11B1B2360}"/>
              </a:ext>
            </a:extLst>
          </p:cNvPr>
          <p:cNvSpPr>
            <a:spLocks noGrp="1"/>
          </p:cNvSpPr>
          <p:nvPr>
            <p:ph type="body" sz="quarter" idx="11"/>
          </p:nvPr>
        </p:nvSpPr>
        <p:spPr>
          <a:xfrm>
            <a:off x="777243" y="2767122"/>
            <a:ext cx="5453624" cy="3682369"/>
          </a:xfrm>
        </p:spPr>
        <p:txBody>
          <a:bodyPr/>
          <a:lstStyle/>
          <a:p>
            <a:pPr>
              <a:lnSpc>
                <a:spcPts val="2400"/>
              </a:lnSpc>
              <a:spcBef>
                <a:spcPts val="600"/>
              </a:spcBef>
              <a:spcAft>
                <a:spcPts val="600"/>
              </a:spcAft>
              <a:defRPr/>
            </a:pPr>
            <a:r>
              <a:rPr lang="fi" sz="1800" b="0" i="0" strike="noStrike" cap="none" spc="0" baseline="0" dirty="0">
                <a:solidFill>
                  <a:srgbClr val="FF0000"/>
                </a:solidFill>
                <a:effectLst/>
                <a:latin typeface="Helvetica"/>
                <a:ea typeface="Helvetica"/>
                <a:cs typeface="Helvetica"/>
              </a:rPr>
              <a:t>Tilaa kouluttajan tekstille – lisää omaan työympäristöösi ja kontekstiisi liittyvää tietoa</a:t>
            </a:r>
          </a:p>
        </p:txBody>
      </p:sp>
      <p:pic>
        <p:nvPicPr>
          <p:cNvPr id="8" name="Picture 7">
            <a:extLst>
              <a:ext uri="{FF2B5EF4-FFF2-40B4-BE49-F238E27FC236}">
                <a16:creationId xmlns:a16="http://schemas.microsoft.com/office/drawing/2014/main" id="{8623C509-998C-714F-B232-A2DE1C092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6124" y="2364776"/>
            <a:ext cx="4420029" cy="3335871"/>
          </a:xfrm>
          <a:prstGeom prst="rect">
            <a:avLst/>
          </a:prstGeom>
        </p:spPr>
      </p:pic>
      <p:pic>
        <p:nvPicPr>
          <p:cNvPr id="5" name="Picture 4">
            <a:extLst>
              <a:ext uri="{FF2B5EF4-FFF2-40B4-BE49-F238E27FC236}">
                <a16:creationId xmlns:a16="http://schemas.microsoft.com/office/drawing/2014/main" id="{1A8B897D-3C1F-0A4D-927D-CE0B8B9F316B}"/>
              </a:ext>
            </a:extLst>
          </p:cNvPr>
          <p:cNvPicPr>
            <a:picLocks noChangeAspect="1"/>
          </p:cNvPicPr>
          <p:nvPr/>
        </p:nvPicPr>
        <p:blipFill>
          <a:blip r:embed="rId4" cstate="print">
            <a:extLst>
              <a:ext uri="{28A0092B-C50C-407E-A947-70E740481C1C}">
                <a14:useLocalDpi xmlns:a14="http://schemas.microsoft.com/office/drawing/2010/main"/>
              </a:ext>
            </a:extLst>
          </a:blip>
          <a:srcRect l="6849" t="7506" r="6742" b="6210"/>
          <a:stretch>
            <a:fillRect/>
          </a:stretch>
        </p:blipFill>
        <p:spPr>
          <a:xfrm>
            <a:off x="8368653" y="2484660"/>
            <a:ext cx="894344" cy="893036"/>
          </a:xfrm>
          <a:prstGeom prst="rect">
            <a:avLst/>
          </a:prstGeom>
        </p:spPr>
      </p:pic>
    </p:spTree>
    <p:extLst>
      <p:ext uri="{BB962C8B-B14F-4D97-AF65-F5344CB8AC3E}">
        <p14:creationId xmlns:p14="http://schemas.microsoft.com/office/powerpoint/2010/main" val="696968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925A-54ED-9D45-B5AC-ED3DB26827D8}"/>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EHJYYDEN TARKISTAMINEN</a:t>
            </a:r>
          </a:p>
        </p:txBody>
      </p:sp>
      <p:sp>
        <p:nvSpPr>
          <p:cNvPr id="3" name="Text Placeholder 2">
            <a:extLst>
              <a:ext uri="{FF2B5EF4-FFF2-40B4-BE49-F238E27FC236}">
                <a16:creationId xmlns:a16="http://schemas.microsoft.com/office/drawing/2014/main" id="{248ECCC8-D761-E44F-8159-39EAFB186A30}"/>
              </a:ext>
            </a:extLst>
          </p:cNvPr>
          <p:cNvSpPr>
            <a:spLocks noGrp="1"/>
          </p:cNvSpPr>
          <p:nvPr>
            <p:ph type="body" sz="quarter" idx="11"/>
          </p:nvPr>
        </p:nvSpPr>
        <p:spPr/>
        <p:txBody>
          <a:bodyPr/>
          <a:lstStyle/>
          <a:p>
            <a:pPr>
              <a:lnSpc>
                <a:spcPts val="2400"/>
              </a:lnSpc>
              <a:spcAft>
                <a:spcPts val="1000"/>
              </a:spcAft>
            </a:pPr>
            <a:r>
              <a:rPr lang="fi" sz="1800" b="0" i="0" strike="noStrike" cap="none" spc="0" baseline="0">
                <a:solidFill>
                  <a:srgbClr val="000000"/>
                </a:solidFill>
                <a:effectLst/>
                <a:latin typeface="Helvetica"/>
                <a:ea typeface="Helvetica"/>
                <a:cs typeface="Helvetica"/>
              </a:rPr>
              <a:t>Ennen henkilönsuojainten käyttöä, tarkista, että suojamissa ei ole vaurioita, kuten:</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Repeämiä</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Ratkeamia</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Vuotoja</a:t>
            </a:r>
          </a:p>
          <a:p>
            <a:pPr marL="285750" indent="-285750">
              <a:lnSpc>
                <a:spcPts val="2400"/>
              </a:lnSpc>
              <a:spcAft>
                <a:spcPts val="10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Halkeamia tai kolhuja (kypärissä, maskeissa, suojalaseissa, turvakenkien kärjissä)</a:t>
            </a:r>
          </a:p>
          <a:p>
            <a:pPr>
              <a:lnSpc>
                <a:spcPts val="2400"/>
              </a:lnSpc>
            </a:pPr>
            <a:r>
              <a:rPr lang="fi" sz="1800" b="1" i="0" strike="noStrike" cap="none" spc="0" baseline="0">
                <a:solidFill>
                  <a:srgbClr val="000000"/>
                </a:solidFill>
                <a:effectLst/>
                <a:latin typeface="Helvetica"/>
                <a:ea typeface="Helvetica"/>
                <a:cs typeface="Helvetica"/>
              </a:rPr>
              <a:t>Korvaa vahingoittunut henkilönsuojain välittömästi uudella.</a:t>
            </a:r>
          </a:p>
        </p:txBody>
      </p:sp>
      <p:pic>
        <p:nvPicPr>
          <p:cNvPr id="5" name="Picture 4">
            <a:extLst>
              <a:ext uri="{FF2B5EF4-FFF2-40B4-BE49-F238E27FC236}">
                <a16:creationId xmlns:a16="http://schemas.microsoft.com/office/drawing/2014/main" id="{58E055E8-6F68-5F43-B609-6C5C4114A96F}"/>
              </a:ext>
            </a:extLst>
          </p:cNvPr>
          <p:cNvPicPr>
            <a:picLocks noChangeAspect="1"/>
          </p:cNvPicPr>
          <p:nvPr/>
        </p:nvPicPr>
        <p:blipFill>
          <a:blip r:embed="rId3"/>
          <a:srcRect l="34318" r="32971"/>
          <a:stretch>
            <a:fillRect/>
          </a:stretch>
        </p:blipFill>
        <p:spPr>
          <a:xfrm>
            <a:off x="6592709" y="1608532"/>
            <a:ext cx="5224383" cy="4436511"/>
          </a:xfrm>
          <a:prstGeom prst="rect">
            <a:avLst/>
          </a:prstGeom>
        </p:spPr>
      </p:pic>
      <p:pic>
        <p:nvPicPr>
          <p:cNvPr id="7" name="Picture 6">
            <a:extLst>
              <a:ext uri="{FF2B5EF4-FFF2-40B4-BE49-F238E27FC236}">
                <a16:creationId xmlns:a16="http://schemas.microsoft.com/office/drawing/2014/main" id="{5B74DA48-23F7-C247-89ED-4BD0F67C6F00}"/>
              </a:ext>
            </a:extLst>
          </p:cNvPr>
          <p:cNvPicPr>
            <a:picLocks noChangeAspect="1"/>
          </p:cNvPicPr>
          <p:nvPr/>
        </p:nvPicPr>
        <p:blipFill>
          <a:blip r:embed="rId4"/>
          <a:srcRect l="32500" t="16494" r="33088"/>
          <a:stretch>
            <a:fillRect/>
          </a:stretch>
        </p:blipFill>
        <p:spPr>
          <a:xfrm>
            <a:off x="2309248" y="3431288"/>
            <a:ext cx="402956" cy="977841"/>
          </a:xfrm>
          <a:prstGeom prst="rect">
            <a:avLst/>
          </a:prstGeom>
        </p:spPr>
      </p:pic>
      <p:sp>
        <p:nvSpPr>
          <p:cNvPr id="8" name="TextBox 7">
            <a:extLst>
              <a:ext uri="{FF2B5EF4-FFF2-40B4-BE49-F238E27FC236}">
                <a16:creationId xmlns:a16="http://schemas.microsoft.com/office/drawing/2014/main" id="{8C4C3F3E-1C21-3B4C-8527-B3A098E6F53C}"/>
              </a:ext>
            </a:extLst>
          </p:cNvPr>
          <p:cNvSpPr txBox="1"/>
          <p:nvPr/>
        </p:nvSpPr>
        <p:spPr>
          <a:xfrm>
            <a:off x="2712204" y="3687354"/>
            <a:ext cx="3083309" cy="366126"/>
          </a:xfrm>
          <a:prstGeom prst="rect">
            <a:avLst/>
          </a:prstGeom>
          <a:noFill/>
        </p:spPr>
        <p:txBody>
          <a:bodyPr wrap="none" rtlCol="0">
            <a:spAutoFit/>
          </a:bodyPr>
          <a:lstStyle/>
          <a:p>
            <a:r>
              <a:rPr lang="fi" sz="1800" b="0" i="0" strike="noStrike" cap="none" spc="0" baseline="0" dirty="0">
                <a:solidFill>
                  <a:srgbClr val="000000"/>
                </a:solidFill>
                <a:effectLst/>
                <a:latin typeface="Helvetica"/>
                <a:ea typeface="Helvetica"/>
                <a:cs typeface="Helvetica"/>
              </a:rPr>
              <a:t>(haalarit, hanskat, saappaat)</a:t>
            </a:r>
          </a:p>
        </p:txBody>
      </p:sp>
    </p:spTree>
    <p:extLst>
      <p:ext uri="{BB962C8B-B14F-4D97-AF65-F5344CB8AC3E}">
        <p14:creationId xmlns:p14="http://schemas.microsoft.com/office/powerpoint/2010/main" val="3372885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1482A-B75E-B44B-A272-C31EF9AA334B}"/>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OIKEAOPPINEN KÄYTTÖ</a:t>
            </a:r>
          </a:p>
        </p:txBody>
      </p:sp>
      <p:sp>
        <p:nvSpPr>
          <p:cNvPr id="3" name="Text Placeholder 2">
            <a:extLst>
              <a:ext uri="{FF2B5EF4-FFF2-40B4-BE49-F238E27FC236}">
                <a16:creationId xmlns:a16="http://schemas.microsoft.com/office/drawing/2014/main" id="{7696B54E-A209-A04E-A74E-636CF8554072}"/>
              </a:ext>
            </a:extLst>
          </p:cNvPr>
          <p:cNvSpPr>
            <a:spLocks noGrp="1"/>
          </p:cNvSpPr>
          <p:nvPr>
            <p:ph type="body" sz="quarter" idx="11"/>
          </p:nvPr>
        </p:nvSpPr>
        <p:spPr/>
        <p:txBody>
          <a:bodyPr/>
          <a:lstStyle/>
          <a:p>
            <a:pPr>
              <a:lnSpc>
                <a:spcPts val="2400"/>
              </a:lnSpc>
              <a:spcAft>
                <a:spcPts val="1000"/>
              </a:spcAft>
            </a:pPr>
            <a:r>
              <a:rPr lang="fi" sz="1800" b="0" i="0" strike="noStrike" cap="none" spc="0" baseline="0">
                <a:solidFill>
                  <a:srgbClr val="000000"/>
                </a:solidFill>
                <a:effectLst/>
                <a:latin typeface="Helvetica"/>
                <a:ea typeface="Helvetica"/>
                <a:cs typeface="Helvetica"/>
              </a:rPr>
              <a:t>Kun henkilönsuojaimia käytetään, varmista, että:</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Se istuu oikein</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Se ei rajoita käyttäjän kykyä suorittaa työtehtävä turvallisesti (esimerkiksi rajoittamalla näköä liikaa)</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Se sopii yhteen muiden käytettävien henkilönsuojaimien kanssa</a:t>
            </a:r>
          </a:p>
          <a:p>
            <a:pPr marL="285750" indent="-285750">
              <a:lnSpc>
                <a:spcPts val="2400"/>
              </a:lnSpc>
              <a:buFont typeface="Arial" panose="020B0604020202020204" pitchFamily="34" charset="0"/>
              <a:buChar char="•"/>
            </a:pPr>
            <a:endParaRPr lang="en-US" sz="1800"/>
          </a:p>
          <a:p>
            <a:pPr marL="285750" indent="-285750">
              <a:lnSpc>
                <a:spcPts val="2400"/>
              </a:lnSpc>
              <a:buFont typeface="Arial" panose="020B0604020202020204" pitchFamily="34" charset="0"/>
              <a:buChar char="•"/>
            </a:pPr>
            <a:endParaRPr lang="en-US" sz="1800"/>
          </a:p>
        </p:txBody>
      </p:sp>
      <p:pic>
        <p:nvPicPr>
          <p:cNvPr id="5" name="Picture 4">
            <a:extLst>
              <a:ext uri="{FF2B5EF4-FFF2-40B4-BE49-F238E27FC236}">
                <a16:creationId xmlns:a16="http://schemas.microsoft.com/office/drawing/2014/main" id="{631017B4-6D27-4C49-92ED-BDF31B9873D3}"/>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5705537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KÄYTÖN JÄLKEEN</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Mikäli mahdollista, puhdista pöly suojaimista käyttämällä ilmasuihkua tai muita välineitä.</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Säilytä likaisia vaatteita ja välineitä niille osoitetuissa tiloissa</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Älä vie likaisia henkilönsuojaimia kotiin</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Vaihda suojain uuteen valmistajan ohjeistuksen mukaan</a:t>
            </a:r>
          </a:p>
          <a:p>
            <a:pPr marL="285750" indent="-285750">
              <a:lnSpc>
                <a:spcPts val="2400"/>
              </a:lnSpc>
              <a:buFont typeface="Arial" panose="020B0604020202020204" pitchFamily="34" charset="0"/>
              <a:buChar char="•"/>
            </a:pPr>
            <a:endParaRPr lang="en-US" sz="1800"/>
          </a:p>
        </p:txBody>
      </p:sp>
      <p:pic>
        <p:nvPicPr>
          <p:cNvPr id="6" name="Picture 5">
            <a:extLst>
              <a:ext uri="{FF2B5EF4-FFF2-40B4-BE49-F238E27FC236}">
                <a16:creationId xmlns:a16="http://schemas.microsoft.com/office/drawing/2014/main" id="{E2B9C919-B8CF-EA49-8E3C-BE5E86C1E058}"/>
              </a:ext>
            </a:extLst>
          </p:cNvPr>
          <p:cNvPicPr>
            <a:picLocks noChangeAspect="1"/>
          </p:cNvPicPr>
          <p:nvPr/>
        </p:nvPicPr>
        <p:blipFill>
          <a:blip r:embed="rId3"/>
          <a:srcRect l="5841" r="32728"/>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5851875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SUODATTIMET</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Pölymaskit ja suodattimet on yleensä luokiteltu luokkiin FFP1, FFP2 ja FFP3  </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Koska hengitettävää kiteistä piidioksidipölyä pidetään korkeariskisenä ja haitallisena pölynä, käytä FFP2- tai FFP3-luokan pölymaskeja, joissa on suodatin tai N95-suodattimia tai tehokkaampia riippuen riskiarvioistasi </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Maskin luokitus kerrotaan sen pakkausmerkinnässä</a:t>
            </a:r>
          </a:p>
        </p:txBody>
      </p:sp>
      <p:pic>
        <p:nvPicPr>
          <p:cNvPr id="8" name="Picture 7" descr="A picture containing table&#10;&#10;Description automatically generated">
            <a:extLst>
              <a:ext uri="{FF2B5EF4-FFF2-40B4-BE49-F238E27FC236}">
                <a16:creationId xmlns:a16="http://schemas.microsoft.com/office/drawing/2014/main" id="{4ECD72EF-BDCD-2A4D-91DC-59D7E88B7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754" y="1640901"/>
            <a:ext cx="4208002" cy="3993534"/>
          </a:xfrm>
          <a:prstGeom prst="rect">
            <a:avLst/>
          </a:prstGeom>
        </p:spPr>
      </p:pic>
    </p:spTree>
    <p:extLst>
      <p:ext uri="{BB962C8B-B14F-4D97-AF65-F5344CB8AC3E}">
        <p14:creationId xmlns:p14="http://schemas.microsoft.com/office/powerpoint/2010/main" val="423631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VAATTEIDEN PUHDISTUS</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362676"/>
            <a:ext cx="5113603" cy="3682369"/>
          </a:xfrm>
        </p:spPr>
        <p:txBody>
          <a:bodyPr/>
          <a:lstStyle/>
          <a:p>
            <a:pPr>
              <a:lnSpc>
                <a:spcPts val="2400"/>
              </a:lnSpc>
            </a:pPr>
            <a:r>
              <a:rPr lang="fi" sz="1800" b="0" i="0" strike="noStrike" cap="none" spc="0" baseline="0">
                <a:solidFill>
                  <a:srgbClr val="000000"/>
                </a:solidFill>
                <a:effectLst/>
                <a:latin typeface="Helvetica"/>
                <a:ea typeface="Helvetica"/>
                <a:cs typeface="Helvetica"/>
              </a:rPr>
              <a:t>Kun mahdollista, käytä aina asiaankuuluvia puhdistusvälineitä, jotta vältyt turhalta altistukselta pölylle.</a:t>
            </a:r>
          </a:p>
        </p:txBody>
      </p:sp>
      <p:pic>
        <p:nvPicPr>
          <p:cNvPr id="4" name="PPE.mp4" descr="PPE.mp4">
            <a:hlinkClick r:id="" action="ppaction://media"/>
            <a:extLst>
              <a:ext uri="{FF2B5EF4-FFF2-40B4-BE49-F238E27FC236}">
                <a16:creationId xmlns:a16="http://schemas.microsoft.com/office/drawing/2014/main" id="{6D35DEEA-071D-9F46-BE2B-E6EC22B9042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096000" y="1608138"/>
            <a:ext cx="5715000" cy="4572000"/>
          </a:xfrm>
          <a:prstGeom prst="rect">
            <a:avLst/>
          </a:prstGeom>
        </p:spPr>
      </p:pic>
    </p:spTree>
    <p:extLst>
      <p:ext uri="{BB962C8B-B14F-4D97-AF65-F5344CB8AC3E}">
        <p14:creationId xmlns:p14="http://schemas.microsoft.com/office/powerpoint/2010/main" val="297293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8999802" cy="850900"/>
          </a:xfrm>
        </p:spPr>
        <p:txBody>
          <a:bodyPr/>
          <a:lstStyle/>
          <a:p>
            <a:pPr>
              <a:lnSpc>
                <a:spcPct val="100000"/>
              </a:lnSpc>
            </a:pPr>
            <a:r>
              <a:rPr lang="fi" sz="2800" b="1" i="0" strike="noStrike" cap="none" spc="0" baseline="0" dirty="0">
                <a:solidFill>
                  <a:srgbClr val="F6A317"/>
                </a:solidFill>
                <a:effectLst/>
                <a:latin typeface="Helvetica"/>
                <a:ea typeface="Helvetica"/>
                <a:cs typeface="Helvetica"/>
              </a:rPr>
              <a:t>HUOMIOITAVAA HENKILÖSUOJAINTEN KÄYTÖSSÄ</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302234"/>
            <a:ext cx="11076503" cy="3230407"/>
          </a:xfrm>
        </p:spPr>
        <p:txBody>
          <a:bodyPr/>
          <a:lstStyle/>
          <a:p>
            <a:pPr>
              <a:lnSpc>
                <a:spcPct val="100000"/>
              </a:lnSpc>
            </a:pPr>
            <a:r>
              <a:rPr lang="fi" sz="1600" b="1" i="0" strike="noStrike" cap="none" spc="0" baseline="0" dirty="0">
                <a:solidFill>
                  <a:srgbClr val="000000"/>
                </a:solidFill>
                <a:effectLst/>
                <a:latin typeface="Helvetica"/>
                <a:ea typeface="Helvetica"/>
                <a:cs typeface="Helvetica"/>
              </a:rPr>
              <a:t>TEE SEURAAVAT</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Noudata valmistajan ohjeita</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Varmista, että henkilösuojain istuu oikein Parta tai viikset eivät saa haitata hengityssuojaimen toimintaa.</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Tarkista, että samaan aikaan käytettävät henkilönsuojaimet ovat yhteensopivia</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Käytä uudelleenkäytettävät henkilönsuojaimet käytön jälkeen (tarvittaessa) ja säilytä sitä sille varatussa puhtaassa tilassa</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Pidä likaiset haalarit erillään puhtaista vaatteista ja laita ne pesuun säännöllisesti</a:t>
            </a:r>
          </a:p>
          <a:p>
            <a:pPr>
              <a:lnSpc>
                <a:spcPct val="100000"/>
              </a:lnSpc>
            </a:pPr>
            <a:r>
              <a:rPr lang="fi" sz="1600" b="1" i="0" strike="noStrike" cap="none" spc="0" baseline="0" dirty="0">
                <a:solidFill>
                  <a:srgbClr val="000000"/>
                </a:solidFill>
                <a:effectLst/>
                <a:latin typeface="Helvetica"/>
                <a:ea typeface="Helvetica"/>
                <a:cs typeface="Helvetica"/>
              </a:rPr>
              <a:t>ÄLÄ TEE SEURAAVIA</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käytä mitään rikkinäistä tai liian kulunutta henkilönsuojainta</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käytä henkilönsuojainta tarpeettomasti Jotkin henkilönsuojaimet saattavat haitata käyttäjän kykyä suorittaa työ turvallisesti</a:t>
            </a:r>
          </a:p>
          <a:p>
            <a:pPr marL="285750" indent="-285750">
              <a:lnSpc>
                <a:spcPct val="100000"/>
              </a:lnSpc>
              <a:spcBef>
                <a:spcPts val="6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vie henkilönsuojaimia kotiin</a:t>
            </a:r>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34422262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LOPUKSI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3" y="2362676"/>
            <a:ext cx="5748248" cy="3682369"/>
          </a:xfrm>
        </p:spPr>
        <p:txBody>
          <a:bodyPr/>
          <a:lstStyle/>
          <a:p>
            <a:pPr>
              <a:lnSpc>
                <a:spcPts val="2400"/>
              </a:lnSpc>
              <a:spcBef>
                <a:spcPts val="600"/>
              </a:spcBef>
              <a:spcAft>
                <a:spcPts val="1000"/>
              </a:spcAft>
            </a:pPr>
            <a:r>
              <a:rPr lang="fi" sz="1800" b="0" i="0" strike="noStrike" cap="none" spc="0" baseline="0" dirty="0">
                <a:solidFill>
                  <a:srgbClr val="000000"/>
                </a:solidFill>
                <a:effectLst/>
                <a:latin typeface="Helvetica"/>
                <a:ea typeface="Helvetica"/>
                <a:cs typeface="Helvetica"/>
              </a:rPr>
              <a:t>Muista nämä kolme asiaa henkilösuojaimen käytöstä:</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Tarkista, että suojain on ehjä</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Varmista, että suojain on säädetty sopivaksi </a:t>
            </a:r>
            <a:br>
              <a:rPr lang="fi" sz="1800" b="0" i="0" strike="noStrike" cap="none" spc="0" baseline="0" dirty="0">
                <a:solidFill>
                  <a:srgbClr val="000000"/>
                </a:solidFill>
                <a:effectLst/>
                <a:latin typeface="Helvetica"/>
                <a:ea typeface="Helvetica"/>
                <a:cs typeface="Helvetica"/>
              </a:rPr>
            </a:br>
            <a:r>
              <a:rPr lang="fi" sz="1800" b="0" i="0" strike="noStrike" cap="none" spc="0" baseline="0" dirty="0">
                <a:solidFill>
                  <a:srgbClr val="000000"/>
                </a:solidFill>
                <a:effectLst/>
                <a:latin typeface="Helvetica"/>
                <a:ea typeface="Helvetica"/>
                <a:cs typeface="Helvetica"/>
              </a:rPr>
              <a:t>(ja että parta tai viikset eivät haittaa suojaimen toimintaa)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Säilytä henkilönsuojainta käytön jälkeen puhtaassa tilassa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FF0000"/>
                </a:solidFill>
                <a:effectLst/>
                <a:latin typeface="Helvetica"/>
                <a:ea typeface="Helvetica"/>
                <a:cs typeface="Helvetica"/>
              </a:rPr>
              <a:t>Kouluttaja voi lisätä kontekstiin sopivia loppuhuomioita</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828576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TYHJÄ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fi" sz="1800" b="0" i="0" strike="noStrike" cap="none" spc="0" baseline="0">
                <a:solidFill>
                  <a:srgbClr val="000000"/>
                </a:solidFill>
                <a:effectLst/>
                <a:latin typeface="Helvetica"/>
                <a:ea typeface="Helvetica"/>
                <a:cs typeface="Helvetica"/>
              </a:rPr>
              <a:t>Käytä tätä diaa lisätäksesi työympäristöön ja kontekstiin räätälöityä materiaalia.</a:t>
            </a:r>
          </a:p>
          <a:p>
            <a:pPr>
              <a:lnSpc>
                <a:spcPts val="2400"/>
              </a:lnSpc>
            </a:pPr>
            <a:r>
              <a:rPr lang="fi" sz="1800" b="0" i="0" strike="noStrike" cap="none" spc="0" baseline="0">
                <a:solidFill>
                  <a:srgbClr val="000000"/>
                </a:solidFill>
                <a:effectLst/>
                <a:latin typeface="Helvetica"/>
                <a:ea typeface="Helvetica"/>
                <a:cs typeface="Helvetica"/>
              </a:rPr>
              <a:t>Vaihda kuva napsauttamalla hiiren oikeaa painiketta &gt; vaihda kuva &gt; tiedostosta</a:t>
            </a:r>
          </a:p>
          <a:p>
            <a:pPr>
              <a:lnSpc>
                <a:spcPts val="2400"/>
              </a:lnSpc>
            </a:pPr>
            <a:r>
              <a:rPr lang="fi" sz="1800" b="0" i="0" strike="noStrike" cap="none" spc="0" baseline="0">
                <a:solidFill>
                  <a:srgbClr val="000000"/>
                </a:solidFill>
                <a:effectLst/>
                <a:latin typeface="Helvetica"/>
                <a:ea typeface="Helvetica"/>
                <a:cs typeface="Helvetica"/>
              </a:rPr>
              <a:t>Lisää uusia dioja napsauttamalla ”Uusi dia” yllä olevassa valintanauhassa.</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776801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LISÄÄ OPPIMATERIAALEJA</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7" history="0"/>
              </a:rPr>
              <a:t>Hyvä käytäntö henkilönsuojaimista (Työohje 2.1.15)</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8" history="0"/>
              </a:rPr>
              <a:t>NEPSI Hyvä käytäntö -opas</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9" history="0"/>
              </a:rPr>
              <a:t>NEPSI Opas PK-yrityksille</a:t>
            </a:r>
          </a:p>
        </p:txBody>
      </p:sp>
      <p:sp>
        <p:nvSpPr>
          <p:cNvPr id="4" name="Rounded Rectangle 3">
            <a:extLst>
              <a:ext uri="{FF2B5EF4-FFF2-40B4-BE49-F238E27FC236}">
                <a16:creationId xmlns:a16="http://schemas.microsoft.com/office/drawing/2014/main" id="{98656172-68E3-2E4D-98B6-814294553B48}"/>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D4302F4-0007-5F4C-9C07-37D04DD258BD}"/>
              </a:ext>
            </a:extLst>
          </p:cNvPr>
          <p:cNvSpPr/>
          <p:nvPr>
            <p:custDataLst>
              <p:tags r:id="rId4"/>
            </p:custDataLst>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fi" b="0" i="0" strike="noStrike" cap="none" spc="0" baseline="0" dirty="0">
                <a:solidFill>
                  <a:srgbClr val="000000"/>
                </a:solidFill>
                <a:effectLst/>
                <a:latin typeface="Calibri"/>
                <a:ea typeface="Calibri"/>
                <a:cs typeface="Calibri"/>
              </a:rPr>
              <a:t>Vieraile </a:t>
            </a:r>
            <a:r>
              <a:rPr lang="fi" b="1" i="0" strike="noStrike" cap="none" spc="0" baseline="0" dirty="0">
                <a:solidFill>
                  <a:srgbClr val="000000"/>
                </a:solidFill>
                <a:effectLst/>
                <a:latin typeface="Calibri"/>
                <a:ea typeface="Calibri"/>
                <a:cs typeface="Calibri"/>
              </a:rPr>
              <a:t>NEPSI:n e-oppimisalustalla</a:t>
            </a:r>
            <a:r>
              <a:rPr lang="fi" b="0" i="0" strike="noStrike" cap="none" spc="0" baseline="0" dirty="0">
                <a:solidFill>
                  <a:srgbClr val="000000"/>
                </a:solidFill>
                <a:effectLst/>
                <a:latin typeface="Calibri"/>
                <a:ea typeface="Calibri"/>
                <a:cs typeface="Calibri"/>
              </a:rPr>
              <a:t> osoitteessa </a:t>
            </a:r>
            <a:r>
              <a:rPr lang="fi" b="0" i="0" strike="noStrike" cap="none" spc="0" baseline="0" dirty="0">
                <a:solidFill>
                  <a:srgbClr val="000000"/>
                </a:solidFill>
                <a:effectLst/>
                <a:latin typeface="Calibri"/>
                <a:ea typeface="Calibri"/>
                <a:cs typeface="Calibri"/>
                <a:hlinkClick r:id="rId10" history="0"/>
              </a:rPr>
              <a:t>training.nepsi.eu</a:t>
            </a:r>
            <a:r>
              <a:rPr lang="fi" b="0" i="0" strike="noStrike" cap="none" spc="0" baseline="0" dirty="0">
                <a:solidFill>
                  <a:srgbClr val="000000"/>
                </a:solidFill>
                <a:effectLst/>
                <a:latin typeface="Calibri"/>
                <a:ea typeface="Calibri"/>
                <a:cs typeface="Calibri"/>
              </a:rPr>
              <a:t> ja löydä lisää oppimateriaalia RCS:stä</a:t>
            </a:r>
          </a:p>
        </p:txBody>
      </p:sp>
    </p:spTree>
    <p:extLst>
      <p:ext uri="{BB962C8B-B14F-4D97-AF65-F5344CB8AC3E}">
        <p14:creationId xmlns:p14="http://schemas.microsoft.com/office/powerpoint/2010/main" val="36464467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en-US" sz="2800" dirty="0"/>
              <a:t>JOHDANTO (KOULUTTAJALLE)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fi-FI" sz="1800" dirty="0">
                <a:latin typeface="Helvetica"/>
                <a:cs typeface="Helvetica"/>
              </a:rPr>
              <a:t>NEPSI on kehittänyt koulutusmateriaaleja osaksi NEPSI:n Hyvän käytännön toteuttamisen koulutusvaihetta.</a:t>
            </a:r>
          </a:p>
          <a:p>
            <a:pPr>
              <a:lnSpc>
                <a:spcPts val="2400"/>
              </a:lnSpc>
            </a:pPr>
            <a:r>
              <a:rPr lang="fi-FI" sz="1800" dirty="0">
                <a:latin typeface="Helvetica"/>
                <a:cs typeface="Helvetica"/>
              </a:rPr>
              <a:t>Kukin PowerPoint-koulutuspaketti kattaa aiheen, joka on hyödyllinen kaikilta sellaisilta aloilta tuleville työntekilöille, joilla käsitellään kiteistä piidioksidia sisältäviä materiaaleja. Koulutuspaketeissa on tietoa kuhunkin aiheeseen liittyvistä pölylle altistumisen aiheuttamista riskeistä sekä hyvistä käytännöistä ja toimista, joilla riskejä voidaan vähentää. Koulutuksen tarkoituksena on antaa työntekijöille tietoa siitä, miten he voivat toteuttaa varotoimia tehokkaasti ja vähentää siten altistumistaan hengitettävälle piidioksidille (RCS) työpaikalla.</a:t>
            </a:r>
          </a:p>
          <a:p>
            <a:pPr>
              <a:lnSpc>
                <a:spcPts val="2400"/>
              </a:lnSpc>
            </a:pPr>
            <a:r>
              <a:rPr lang="fi-FI" sz="1800" dirty="0">
                <a:latin typeface="Helvetica"/>
                <a:cs typeface="Helvetica"/>
              </a:rPr>
              <a:t>Käytä tyhjää templaattia ja korvaa väliaikaiset tekstit omillasi lisätäksesi tietoa tähän koulutuspakettiin tarvittaessa.</a:t>
            </a:r>
          </a:p>
        </p:txBody>
      </p:sp>
    </p:spTree>
    <p:extLst>
      <p:ext uri="{BB962C8B-B14F-4D97-AF65-F5344CB8AC3E}">
        <p14:creationId xmlns:p14="http://schemas.microsoft.com/office/powerpoint/2010/main" val="3735847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fi" sz="1800" b="0" i="0" strike="noStrike" cap="none" spc="0" baseline="0">
                <a:solidFill>
                  <a:srgbClr val="000000"/>
                </a:solidFill>
                <a:effectLst/>
                <a:latin typeface="Helvetica"/>
                <a:ea typeface="Helvetica"/>
                <a:cs typeface="Helvetica"/>
              </a:rPr>
              <a:t>Tässä PowerPoint-koulutuksessa esitetty tieto on luonteeltaan neuvoa-antavaa ja sisällöltään informatiivista. Tässä esitetty tieto ei ole standardi eikä asetus, eikä se aseta mitään uusia laillisia velvoitteita tai muuta voimassa olevia terveydenhuoltoon liittyvien lakien tai käytänteiden määrittämiä velvoitteita.</a:t>
            </a:r>
          </a:p>
        </p:txBody>
      </p:sp>
    </p:spTree>
    <p:extLst>
      <p:ext uri="{BB962C8B-B14F-4D97-AF65-F5344CB8AC3E}">
        <p14:creationId xmlns:p14="http://schemas.microsoft.com/office/powerpoint/2010/main" val="679956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JOHDANTO</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p:txBody>
          <a:bodyPr/>
          <a:lstStyle/>
          <a:p>
            <a:pPr>
              <a:lnSpc>
                <a:spcPct val="100000"/>
              </a:lnSpc>
            </a:pPr>
            <a:r>
              <a:rPr lang="fi" sz="1800" b="1" i="0" strike="noStrike" cap="none" spc="0" baseline="0" dirty="0">
                <a:solidFill>
                  <a:srgbClr val="000000"/>
                </a:solidFill>
                <a:effectLst/>
                <a:latin typeface="Helvetica"/>
                <a:ea typeface="Helvetica"/>
                <a:cs typeface="Helvetica"/>
              </a:rPr>
              <a:t>Etusijalla on oppia suojautumaan työperäisiltä vaaroilta terveydelle.</a:t>
            </a:r>
          </a:p>
          <a:p>
            <a:pPr>
              <a:lnSpc>
                <a:spcPct val="100000"/>
              </a:lnSpc>
            </a:pPr>
            <a:r>
              <a:rPr lang="fi" sz="1800" b="0" i="0" strike="noStrike" cap="none" spc="0" baseline="0" dirty="0">
                <a:solidFill>
                  <a:srgbClr val="000000"/>
                </a:solidFill>
                <a:effectLst/>
                <a:latin typeface="Helvetica"/>
                <a:ea typeface="Helvetica"/>
                <a:cs typeface="Helvetica"/>
              </a:rPr>
              <a:t>Tässä PowerPoint-koulutuksessa opit seuraavista asioista: </a:t>
            </a:r>
          </a:p>
          <a:p>
            <a:pPr marL="342900" indent="-342900">
              <a:lnSpc>
                <a:spcPct val="1000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Mitä </a:t>
            </a:r>
            <a:r>
              <a:rPr lang="fi" sz="1800" b="1" i="0" strike="noStrike" cap="none" spc="0" baseline="0" dirty="0">
                <a:solidFill>
                  <a:srgbClr val="000000"/>
                </a:solidFill>
                <a:effectLst/>
                <a:latin typeface="Helvetica"/>
                <a:ea typeface="Helvetica"/>
                <a:cs typeface="Helvetica"/>
              </a:rPr>
              <a:t>henkilönsuojaimet</a:t>
            </a:r>
            <a:r>
              <a:rPr lang="fi" sz="1800" b="0" i="0" strike="noStrike" cap="none" spc="0" baseline="0" dirty="0">
                <a:solidFill>
                  <a:srgbClr val="000000"/>
                </a:solidFill>
                <a:effectLst/>
                <a:latin typeface="Helvetica"/>
                <a:ea typeface="Helvetica"/>
                <a:cs typeface="Helvetica"/>
              </a:rPr>
              <a:t> ovat ja miten niiden käytöllä minimoidaan altistuminen RCS:lle.</a:t>
            </a:r>
          </a:p>
          <a:p>
            <a:pPr marL="342900" indent="-342900">
              <a:lnSpc>
                <a:spcPct val="1000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Milloin ja miten henkilönsuojaimia käytetään</a:t>
            </a:r>
          </a:p>
          <a:p>
            <a:pPr marL="342900" indent="-342900">
              <a:lnSpc>
                <a:spcPct val="1000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Parhaat käytännöt henkilönsuojainten käyttöön</a:t>
            </a:r>
          </a:p>
          <a:p>
            <a:pPr marL="285750" indent="-285750">
              <a:lnSpc>
                <a:spcPct val="100000"/>
              </a:lnSpc>
              <a:buFont typeface="Arial" panose="020B0604020202020204" pitchFamily="34" charset="0"/>
              <a:buChar char="•"/>
            </a:pPr>
            <a:r>
              <a:rPr lang="fi" sz="1800" b="0" i="0" strike="noStrike" cap="none" spc="0" baseline="0" dirty="0">
                <a:solidFill>
                  <a:srgbClr val="FF0000"/>
                </a:solidFill>
                <a:effectLst/>
                <a:latin typeface="Helvetica"/>
                <a:ea typeface="Helvetica"/>
                <a:cs typeface="Helvetica"/>
              </a:rPr>
              <a:t>Tilaa kouluttajan tekstille – jos olet lisännyt oman dian, lisää tähän lyhyt kuvaus materiaalista</a:t>
            </a:r>
          </a:p>
          <a:p>
            <a:pPr marL="342900" indent="-342900">
              <a:lnSpc>
                <a:spcPct val="100000"/>
              </a:lnSpc>
              <a:buFont typeface="Arial" panose="020B0604020202020204" pitchFamily="34" charset="0"/>
              <a:buChar char="•"/>
            </a:pPr>
            <a:endParaRPr lang="en-US" sz="1800" dirty="0"/>
          </a:p>
          <a:p>
            <a:pPr>
              <a:lnSpc>
                <a:spcPct val="100000"/>
              </a:lnSpc>
            </a:pPr>
            <a:endParaRPr lang="en-US" sz="1800" dirty="0"/>
          </a:p>
        </p:txBody>
      </p:sp>
      <p:pic>
        <p:nvPicPr>
          <p:cNvPr id="7" name="Picture 6">
            <a:extLst>
              <a:ext uri="{FF2B5EF4-FFF2-40B4-BE49-F238E27FC236}">
                <a16:creationId xmlns:a16="http://schemas.microsoft.com/office/drawing/2014/main" id="{DF6B9C66-CEEC-4B44-BA9B-225E692AF914}"/>
              </a:ext>
            </a:extLst>
          </p:cNvPr>
          <p:cNvPicPr>
            <a:picLocks noChangeAspect="1"/>
          </p:cNvPicPr>
          <p:nvPr/>
        </p:nvPicPr>
        <p:blipFill>
          <a:blip r:embed="rId3"/>
          <a:srcRect l="21536"/>
          <a:stretch>
            <a:fillRect/>
          </a:stretch>
        </p:blipFill>
        <p:spPr>
          <a:xfrm>
            <a:off x="6592709" y="1611050"/>
            <a:ext cx="5224383" cy="4433991"/>
          </a:xfrm>
          <a:prstGeom prst="rect">
            <a:avLst/>
          </a:prstGeom>
        </p:spPr>
      </p:pic>
    </p:spTree>
    <p:extLst>
      <p:ext uri="{BB962C8B-B14F-4D97-AF65-F5344CB8AC3E}">
        <p14:creationId xmlns:p14="http://schemas.microsoft.com/office/powerpoint/2010/main" val="1510151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618344" cy="850900"/>
          </a:xfrm>
        </p:spPr>
        <p:txBody>
          <a:bodyPr lIns="91440" tIns="45720" rIns="91440" bIns="45720" anchor="t"/>
          <a:lstStyle/>
          <a:p>
            <a:pPr>
              <a:lnSpc>
                <a:spcPct val="100000"/>
              </a:lnSpc>
            </a:pPr>
            <a:r>
              <a:rPr lang="fi" sz="2800" dirty="0">
                <a:latin typeface="Helvetica"/>
                <a:ea typeface="Helvetica"/>
                <a:cs typeface="Helvetica"/>
              </a:rPr>
              <a:t>PÖLYNHALLINTA-MENETELMÄT</a:t>
            </a:r>
            <a:endParaRPr lang="fi"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ct val="100000"/>
              </a:lnSpc>
            </a:pPr>
            <a:r>
              <a:rPr lang="fi" sz="1800" b="0" i="0" strike="noStrike" cap="none" spc="0" baseline="0">
                <a:solidFill>
                  <a:srgbClr val="000000"/>
                </a:solidFill>
                <a:effectLst/>
                <a:latin typeface="Helvetica"/>
                <a:ea typeface="Helvetica"/>
                <a:cs typeface="Helvetica"/>
              </a:rPr>
              <a:t>Puhtaanapito ja hyvä hygienia on yksi viidestä tärkeimmästä pölynhallintamenetelmästä.</a:t>
            </a:r>
          </a:p>
        </p:txBody>
      </p:sp>
      <p:pic>
        <p:nvPicPr>
          <p:cNvPr id="22" name="Picture 21" descr="A screenshot of a cell phone&#10;&#10;Description automatically generated">
            <a:extLst>
              <a:ext uri="{FF2B5EF4-FFF2-40B4-BE49-F238E27FC236}">
                <a16:creationId xmlns:a16="http://schemas.microsoft.com/office/drawing/2014/main" id="{4A626FC4-8A77-004E-BB89-B10034210505}"/>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25564AC1-815E-9642-A01C-150BB350139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13CAB05-5173-C34E-9F99-31DEE076A45A}"/>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862188-F2AA-A144-B0B6-6FFE60F5D908}"/>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8E6F38CB-AF38-244A-92EF-1C3087522E7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4D943691-5AD3-984E-A33C-CEA8F8CF48BB}"/>
              </a:ext>
            </a:extLst>
          </p:cNvPr>
          <p:cNvSpPr txBox="1"/>
          <p:nvPr/>
        </p:nvSpPr>
        <p:spPr>
          <a:xfrm>
            <a:off x="6579514" y="1702138"/>
            <a:ext cx="2134063" cy="1639939"/>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HYVÄ HYGIENIA / TALOUDENHOITO</a:t>
            </a:r>
          </a:p>
          <a:p>
            <a:r>
              <a:rPr lang="fi" sz="1200" b="0" i="0" strike="noStrike" cap="none" spc="0" baseline="0">
                <a:solidFill>
                  <a:srgbClr val="000000"/>
                </a:solidFill>
                <a:effectLst/>
                <a:latin typeface="Calibri"/>
                <a:ea typeface="Calibri"/>
                <a:cs typeface="Calibri"/>
              </a:rPr>
              <a:t>Työvaatteiden pesu ja prosessien tuottaman pölyn imurointi estää pölyn kertymisen ajan myötä – puhdas työtila on turvallinen</a:t>
            </a:r>
          </a:p>
          <a:p>
            <a:endParaRPr lang="en-US"/>
          </a:p>
        </p:txBody>
      </p:sp>
      <p:sp>
        <p:nvSpPr>
          <p:cNvPr id="28" name="TextBox 27">
            <a:extLst>
              <a:ext uri="{FF2B5EF4-FFF2-40B4-BE49-F238E27FC236}">
                <a16:creationId xmlns:a16="http://schemas.microsoft.com/office/drawing/2014/main" id="{743A76DE-8B90-1E40-87DD-83AB1A5CAE24}"/>
              </a:ext>
            </a:extLst>
          </p:cNvPr>
          <p:cNvSpPr txBox="1"/>
          <p:nvPr/>
        </p:nvSpPr>
        <p:spPr>
          <a:xfrm>
            <a:off x="6579514" y="3394767"/>
            <a:ext cx="2134063" cy="1334834"/>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SULJETUT ALUEET</a:t>
            </a:r>
          </a:p>
          <a:p>
            <a:pPr>
              <a:spcAft>
                <a:spcPts val="300"/>
              </a:spcAft>
            </a:pPr>
            <a:r>
              <a:rPr lang="fi" sz="1200" b="0" i="0" strike="noStrike" cap="none" spc="0" baseline="0">
                <a:solidFill>
                  <a:srgbClr val="000000"/>
                </a:solidFill>
                <a:effectLst/>
                <a:latin typeface="Calibri"/>
                <a:ea typeface="Calibri"/>
                <a:cs typeface="Calibri"/>
              </a:rPr>
              <a:t>RCS-tuotantoprosessien suorittaminen suljetussa ympäristössä estää pölyn altistumisen sen syntypaikalla</a:t>
            </a:r>
          </a:p>
          <a:p>
            <a:pPr>
              <a:spcAft>
                <a:spcPts val="300"/>
              </a:spcAft>
            </a:pPr>
            <a:endParaRPr lang="en-US"/>
          </a:p>
        </p:txBody>
      </p:sp>
      <p:sp>
        <p:nvSpPr>
          <p:cNvPr id="29" name="TextBox 28">
            <a:extLst>
              <a:ext uri="{FF2B5EF4-FFF2-40B4-BE49-F238E27FC236}">
                <a16:creationId xmlns:a16="http://schemas.microsoft.com/office/drawing/2014/main" id="{F823B0BB-57E9-5449-84D1-E10886CC9C5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POISTO/ILMANVAIHTO</a:t>
            </a:r>
          </a:p>
          <a:p>
            <a:pPr>
              <a:spcAft>
                <a:spcPts val="300"/>
              </a:spcAft>
            </a:pPr>
            <a:r>
              <a:rPr lang="fi" sz="1200" b="0" i="0" strike="noStrike" cap="none" spc="0" baseline="0">
                <a:solidFill>
                  <a:srgbClr val="000000"/>
                </a:solidFill>
                <a:effectLst/>
                <a:latin typeface="Calibri"/>
                <a:ea typeface="Calibri"/>
                <a:cs typeface="Calibri"/>
              </a:rPr>
              <a:t>Piidioksidipöly poistetaan sen syntypaikalla ennen kuin altistumme sille ja saastunut ilma korvataan puhtaalla ilmalla</a:t>
            </a:r>
          </a:p>
          <a:p>
            <a:endParaRPr lang="en-US"/>
          </a:p>
        </p:txBody>
      </p:sp>
      <p:sp>
        <p:nvSpPr>
          <p:cNvPr id="30" name="TextBox 29">
            <a:extLst>
              <a:ext uri="{FF2B5EF4-FFF2-40B4-BE49-F238E27FC236}">
                <a16:creationId xmlns:a16="http://schemas.microsoft.com/office/drawing/2014/main" id="{50AC21F9-4043-134D-BDE6-B221F309A361}"/>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SUOJAVARUSTEET</a:t>
            </a:r>
          </a:p>
          <a:p>
            <a:r>
              <a:rPr lang="fi" sz="1200" b="0" i="0" strike="noStrike" cap="none" spc="0" baseline="0">
                <a:solidFill>
                  <a:srgbClr val="000000"/>
                </a:solidFill>
                <a:effectLst/>
                <a:latin typeface="Calibri"/>
                <a:ea typeface="Calibri"/>
                <a:cs typeface="Calibri"/>
              </a:rPr>
              <a:t>Henkilönsuojaimet (esim. hengityssuojaimet) suojaavat työntekijöitä pölyltä, kun kaikki muut torjuntatoimenpiteet eivät ole riittäviä altistumisriskien hallitsemiseksi</a:t>
            </a:r>
          </a:p>
          <a:p>
            <a:endParaRPr lang="en-US"/>
          </a:p>
        </p:txBody>
      </p:sp>
      <p:sp>
        <p:nvSpPr>
          <p:cNvPr id="31" name="TextBox 30">
            <a:extLst>
              <a:ext uri="{FF2B5EF4-FFF2-40B4-BE49-F238E27FC236}">
                <a16:creationId xmlns:a16="http://schemas.microsoft.com/office/drawing/2014/main" id="{15DC1B6D-A8DC-8545-BB81-582066993DF6}"/>
              </a:ext>
            </a:extLst>
          </p:cNvPr>
          <p:cNvSpPr txBox="1"/>
          <p:nvPr/>
        </p:nvSpPr>
        <p:spPr>
          <a:xfrm>
            <a:off x="9787266" y="1679231"/>
            <a:ext cx="2134062" cy="115177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VESI</a:t>
            </a:r>
          </a:p>
          <a:p>
            <a:pPr>
              <a:spcAft>
                <a:spcPts val="300"/>
              </a:spcAft>
            </a:pPr>
            <a:r>
              <a:rPr lang="fi" sz="1200" b="0" i="0" strike="noStrike" cap="none" spc="0" baseline="0">
                <a:solidFill>
                  <a:srgbClr val="000000"/>
                </a:solidFill>
                <a:effectLst/>
                <a:latin typeface="Calibri"/>
                <a:ea typeface="Calibri"/>
                <a:cs typeface="Calibri"/>
              </a:rPr>
              <a:t>Kun työprosessit pidetään märkinä, pöly ei pääse ilmaan vaan vesi sitoo hiukkaset</a:t>
            </a:r>
          </a:p>
          <a:p>
            <a:pPr>
              <a:spcAft>
                <a:spcPts val="300"/>
              </a:spcAft>
            </a:pPr>
            <a:endParaRPr lang="en-US"/>
          </a:p>
        </p:txBody>
      </p:sp>
    </p:spTree>
    <p:extLst>
      <p:ext uri="{BB962C8B-B14F-4D97-AF65-F5344CB8AC3E}">
        <p14:creationId xmlns:p14="http://schemas.microsoft.com/office/powerpoint/2010/main" val="9705499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CBE25-5F2A-1C42-A137-9E4A3123DA19}"/>
              </a:ext>
            </a:extLst>
          </p:cNvPr>
          <p:cNvSpPr>
            <a:spLocks noGrp="1"/>
          </p:cNvSpPr>
          <p:nvPr>
            <p:ph type="body" sz="quarter" idx="10"/>
          </p:nvPr>
        </p:nvSpPr>
        <p:spPr>
          <a:xfrm>
            <a:off x="777244" y="1640901"/>
            <a:ext cx="5982603" cy="850900"/>
          </a:xfrm>
        </p:spPr>
        <p:txBody>
          <a:bodyPr/>
          <a:lstStyle/>
          <a:p>
            <a:pPr>
              <a:lnSpc>
                <a:spcPct val="100000"/>
              </a:lnSpc>
            </a:pPr>
            <a:r>
              <a:rPr lang="fi" sz="2800" b="1" i="0" strike="noStrike" cap="none" spc="0" baseline="0" dirty="0">
                <a:solidFill>
                  <a:srgbClr val="F6A317"/>
                </a:solidFill>
                <a:effectLst/>
                <a:latin typeface="Helvetica"/>
                <a:ea typeface="Helvetica"/>
                <a:cs typeface="Helvetica"/>
              </a:rPr>
              <a:t>ERILAISIA HENKILÖNSUOJAIMIA</a:t>
            </a:r>
          </a:p>
        </p:txBody>
      </p:sp>
      <p:sp>
        <p:nvSpPr>
          <p:cNvPr id="3" name="Text Placeholder 2">
            <a:extLst>
              <a:ext uri="{FF2B5EF4-FFF2-40B4-BE49-F238E27FC236}">
                <a16:creationId xmlns:a16="http://schemas.microsoft.com/office/drawing/2014/main" id="{4662C6AA-B90E-6A41-87AC-AD502A6D6097}"/>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Kuulosuojaimet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Kypärä</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Suojalasit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Kasvomaski/hengityssuojain</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Haalarit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Takki</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Saappaat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Hanskat</a:t>
            </a:r>
          </a:p>
          <a:p>
            <a:pPr>
              <a:lnSpc>
                <a:spcPts val="2400"/>
              </a:lnSpc>
            </a:pPr>
            <a:endParaRPr lang="en-US" sz="1800"/>
          </a:p>
        </p:txBody>
      </p:sp>
      <p:grpSp>
        <p:nvGrpSpPr>
          <p:cNvPr id="8" name="Group 7">
            <a:extLst>
              <a:ext uri="{FF2B5EF4-FFF2-40B4-BE49-F238E27FC236}">
                <a16:creationId xmlns:a16="http://schemas.microsoft.com/office/drawing/2014/main" id="{FFCDBCC8-AD2D-9342-8E46-5862A35F9D19}"/>
              </a:ext>
            </a:extLst>
          </p:cNvPr>
          <p:cNvGrpSpPr/>
          <p:nvPr/>
        </p:nvGrpSpPr>
        <p:grpSpPr>
          <a:xfrm>
            <a:off x="6759847" y="1399964"/>
            <a:ext cx="5155188" cy="4495324"/>
            <a:chOff x="6759847" y="1399964"/>
            <a:chExt cx="5155188" cy="4495324"/>
          </a:xfrm>
        </p:grpSpPr>
        <p:pic>
          <p:nvPicPr>
            <p:cNvPr id="7" name="Picture 6" descr="A picture containing toy, different, table, room&#10;&#10;Description automatically generated">
              <a:extLst>
                <a:ext uri="{FF2B5EF4-FFF2-40B4-BE49-F238E27FC236}">
                  <a16:creationId xmlns:a16="http://schemas.microsoft.com/office/drawing/2014/main" id="{C9F483F8-0C9A-7042-B316-2D02991D8000}"/>
                </a:ext>
              </a:extLst>
            </p:cNvPr>
            <p:cNvPicPr>
              <a:picLocks noChangeAspect="1"/>
            </p:cNvPicPr>
            <p:nvPr/>
          </p:nvPicPr>
          <p:blipFill>
            <a:blip r:embed="rId3"/>
            <a:stretch>
              <a:fillRect/>
            </a:stretch>
          </p:blipFill>
          <p:spPr>
            <a:xfrm>
              <a:off x="6759847" y="1399964"/>
              <a:ext cx="5155188" cy="4495324"/>
            </a:xfrm>
            <a:prstGeom prst="rect">
              <a:avLst/>
            </a:prstGeom>
          </p:spPr>
        </p:pic>
        <p:pic>
          <p:nvPicPr>
            <p:cNvPr id="5" name="Picture 4">
              <a:extLst>
                <a:ext uri="{FF2B5EF4-FFF2-40B4-BE49-F238E27FC236}">
                  <a16:creationId xmlns:a16="http://schemas.microsoft.com/office/drawing/2014/main" id="{DF40E48D-16AB-4441-904C-5891A10EEF07}"/>
                </a:ext>
              </a:extLst>
            </p:cNvPr>
            <p:cNvPicPr>
              <a:picLocks noChangeAspect="1"/>
            </p:cNvPicPr>
            <p:nvPr/>
          </p:nvPicPr>
          <p:blipFill>
            <a:blip r:embed="rId4" cstate="print">
              <a:extLst>
                <a:ext uri="{28A0092B-C50C-407E-A947-70E740481C1C}">
                  <a14:useLocalDpi xmlns:a14="http://schemas.microsoft.com/office/drawing/2010/main"/>
                </a:ext>
              </a:extLst>
            </a:blip>
            <a:srcRect t="18184"/>
            <a:stretch>
              <a:fillRect/>
            </a:stretch>
          </p:blipFill>
          <p:spPr>
            <a:xfrm>
              <a:off x="8633479" y="2949833"/>
              <a:ext cx="1642557" cy="1343871"/>
            </a:xfrm>
            <a:prstGeom prst="rect">
              <a:avLst/>
            </a:prstGeom>
          </p:spPr>
        </p:pic>
      </p:grpSp>
    </p:spTree>
    <p:extLst>
      <p:ext uri="{BB962C8B-B14F-4D97-AF65-F5344CB8AC3E}">
        <p14:creationId xmlns:p14="http://schemas.microsoft.com/office/powerpoint/2010/main" val="3226928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MIKSI HENKILÖNSUOJAIMIA KANNATTAA KÄYTTÄÄ?</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a:xfrm>
            <a:off x="777243" y="2802291"/>
            <a:ext cx="5453624" cy="3682369"/>
          </a:xfrm>
        </p:spPr>
        <p:txBody>
          <a:bodyPr anchor="t"/>
          <a:lstStyle/>
          <a:p>
            <a:pPr marL="342900" indent="-34290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Henkilönsuojaimien avulla niiden käyttäjä suojautuu työpaikalla fyysisiltä vammoilta, kuten hengitettävältä kiteiseltä piidioksidipölyltä</a:t>
            </a:r>
          </a:p>
          <a:p>
            <a:pPr marL="342900" indent="-34290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Henkilönsuojainten käyttö (tarvittaessa) on tärkeää, koska se on osa ennaltaehkäiseviä toimia riskien hallinnassa</a:t>
            </a:r>
          </a:p>
          <a:p>
            <a:pPr marL="342900" indent="-342900">
              <a:lnSpc>
                <a:spcPts val="2400"/>
              </a:lnSpc>
              <a:buFont typeface="Arial" panose="020B0604020202020204" pitchFamily="34" charset="0"/>
              <a:buChar char="•"/>
            </a:pPr>
            <a:r>
              <a:rPr lang="fi" sz="1800" b="0" i="0" strike="noStrike" cap="none" spc="0" baseline="0" dirty="0">
                <a:solidFill>
                  <a:srgbClr val="FF0000"/>
                </a:solidFill>
                <a:effectLst/>
                <a:latin typeface="Helvetica"/>
                <a:ea typeface="Helvetica"/>
                <a:cs typeface="Helvetica"/>
              </a:rPr>
              <a:t>Hengityssuojaimet auttavat vähentämään altistumistamme haitalliselle kiteiselle piidioksidipölylle (RCS)</a:t>
            </a:r>
          </a:p>
        </p:txBody>
      </p:sp>
      <p:pic>
        <p:nvPicPr>
          <p:cNvPr id="6" name="Picture 5">
            <a:extLst>
              <a:ext uri="{FF2B5EF4-FFF2-40B4-BE49-F238E27FC236}">
                <a16:creationId xmlns:a16="http://schemas.microsoft.com/office/drawing/2014/main" id="{38FF728A-6446-8544-9F1D-F36A90F4CBA6}"/>
              </a:ext>
            </a:extLst>
          </p:cNvPr>
          <p:cNvPicPr>
            <a:picLocks noChangeAspect="1"/>
          </p:cNvPicPr>
          <p:nvPr/>
        </p:nvPicPr>
        <p:blipFill>
          <a:blip r:embed="rId3" cstate="print">
            <a:extLst>
              <a:ext uri="{28A0092B-C50C-407E-A947-70E740481C1C}">
                <a14:useLocalDpi xmlns:a14="http://schemas.microsoft.com/office/drawing/2010/main"/>
              </a:ext>
            </a:extLst>
          </a:blip>
          <a:srcRect l="8682"/>
          <a:stretch>
            <a:fillRect/>
          </a:stretch>
        </p:blipFill>
        <p:spPr>
          <a:xfrm>
            <a:off x="6592708" y="1611051"/>
            <a:ext cx="5224383" cy="4433990"/>
          </a:xfrm>
          <a:prstGeom prst="rect">
            <a:avLst/>
          </a:prstGeom>
        </p:spPr>
      </p:pic>
    </p:spTree>
    <p:extLst>
      <p:ext uri="{BB962C8B-B14F-4D97-AF65-F5344CB8AC3E}">
        <p14:creationId xmlns:p14="http://schemas.microsoft.com/office/powerpoint/2010/main" val="361266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TOIMINNASTA SYNTYVÄT RISKIT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Suojainten moitteeton toiminta on erittäin tärkeää RCS:ltä suojautumisessa.</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Pitkäaikainen altistuminen korkeille RCS-pitoisuuksille voi aiheuttaa vammauttavaa keuhkosairautta</a:t>
            </a:r>
          </a:p>
          <a:p>
            <a:pPr>
              <a:lnSpc>
                <a:spcPts val="2400"/>
              </a:lnSpc>
            </a:pPr>
            <a:r>
              <a:rPr lang="fi" sz="1800" b="0" i="0" strike="noStrike" cap="none" spc="0" baseline="0">
                <a:solidFill>
                  <a:srgbClr val="000000"/>
                </a:solidFill>
                <a:effectLst/>
                <a:latin typeface="Helvetica"/>
                <a:ea typeface="Helvetica"/>
                <a:cs typeface="Helvetica"/>
              </a:rPr>
              <a:t>On tärkeää suojautua leijuvalta pölyltä päivittäin. </a:t>
            </a:r>
          </a:p>
          <a:p>
            <a:pPr>
              <a:lnSpc>
                <a:spcPts val="2400"/>
              </a:lnSpc>
            </a:pPr>
            <a:r>
              <a:rPr lang="fi" sz="1800" b="0" i="0" strike="noStrike" cap="none" spc="0" baseline="0">
                <a:solidFill>
                  <a:srgbClr val="000000"/>
                </a:solidFill>
                <a:effectLst/>
                <a:latin typeface="Helvetica"/>
                <a:ea typeface="Helvetica"/>
                <a:cs typeface="Helvetica"/>
              </a:rPr>
              <a:t>Noudattamalla hyviä käytäntöjä tänään suojelemme terveyttämme tulevaisuudessa.</a:t>
            </a:r>
          </a:p>
          <a:p>
            <a:pPr>
              <a:lnSpc>
                <a:spcPts val="2400"/>
              </a:lnSpc>
            </a:pPr>
            <a:r>
              <a:rPr lang="fi" sz="1800" b="0" i="0" strike="noStrike" cap="none" spc="0" baseline="0">
                <a:solidFill>
                  <a:srgbClr val="000000"/>
                </a:solidFill>
                <a:effectLst/>
                <a:latin typeface="Helvetica"/>
                <a:ea typeface="Helvetica"/>
                <a:cs typeface="Helvetica"/>
              </a:rPr>
              <a:t>Miten aiot viettää eläkepäiväsi?</a:t>
            </a:r>
          </a:p>
        </p:txBody>
      </p:sp>
      <p:pic>
        <p:nvPicPr>
          <p:cNvPr id="7" name="Picture Placeholder 6" descr="A picture containing person, indoor, bed, room&#10;&#10;Description automatically generated">
            <a:extLst>
              <a:ext uri="{FF2B5EF4-FFF2-40B4-BE49-F238E27FC236}">
                <a16:creationId xmlns:a16="http://schemas.microsoft.com/office/drawing/2014/main" id="{445A1126-AA24-8343-8CBA-E18FF251D20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D8BA4EC1-1060-7B48-BAB7-6FC6177D3D0C}"/>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0E203B-2CED-124D-9B7D-C72F5D6A3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4477" y="1565594"/>
            <a:ext cx="7517264" cy="4495324"/>
          </a:xfrm>
          <a:prstGeom prst="rect">
            <a:avLst/>
          </a:prstGeom>
        </p:spPr>
      </p:pic>
      <p:sp>
        <p:nvSpPr>
          <p:cNvPr id="3" name="Text Placeholder 2">
            <a:extLst>
              <a:ext uri="{FF2B5EF4-FFF2-40B4-BE49-F238E27FC236}">
                <a16:creationId xmlns:a16="http://schemas.microsoft.com/office/drawing/2014/main" id="{CEB1433E-DA65-5B4B-8B17-9A14C81A7C15}"/>
              </a:ext>
            </a:extLst>
          </p:cNvPr>
          <p:cNvSpPr>
            <a:spLocks noGrp="1"/>
          </p:cNvSpPr>
          <p:nvPr>
            <p:ph type="body" sz="quarter" idx="11"/>
          </p:nvPr>
        </p:nvSpPr>
        <p:spPr>
          <a:xfrm>
            <a:off x="777243" y="2812473"/>
            <a:ext cx="4199203" cy="3232572"/>
          </a:xfrm>
        </p:spPr>
        <p:txBody>
          <a:bodyPr/>
          <a:lstStyle/>
          <a:p>
            <a:pPr>
              <a:lnSpc>
                <a:spcPts val="2400"/>
              </a:lnSpc>
            </a:pPr>
            <a:r>
              <a:rPr lang="fi" sz="1800" b="0" i="0" strike="noStrike" cap="none" spc="0" baseline="0" dirty="0">
                <a:solidFill>
                  <a:srgbClr val="000000"/>
                </a:solidFill>
                <a:effectLst/>
                <a:latin typeface="Helvetica"/>
                <a:ea typeface="Helvetica"/>
                <a:cs typeface="Helvetica"/>
              </a:rPr>
              <a:t>Koska henkilönsuojain suojaa ainoastaan sen käyttäjää ja koska sitä voidaan käyttää väärin tai se voi vahingoittua, henkilönsuojain ei ole täysin luotettava. </a:t>
            </a:r>
          </a:p>
          <a:p>
            <a:pPr>
              <a:lnSpc>
                <a:spcPts val="2400"/>
              </a:lnSpc>
            </a:pPr>
            <a:r>
              <a:rPr lang="fi" sz="1800" b="0" i="0" strike="noStrike" cap="none" spc="0" baseline="0" dirty="0">
                <a:solidFill>
                  <a:srgbClr val="000000"/>
                </a:solidFill>
                <a:effectLst/>
                <a:latin typeface="Helvetica"/>
                <a:ea typeface="Helvetica"/>
                <a:cs typeface="Helvetica"/>
              </a:rPr>
              <a:t>Työntekijöiden tulisi käyttää henkilönsuojaimia ainoastaan, kun heitä siihen kehotetaan ja ainoastaan </a:t>
            </a:r>
            <a:r>
              <a:rPr lang="fi" sz="1800" b="1" i="0" strike="noStrike" cap="none" spc="0" baseline="0" dirty="0">
                <a:solidFill>
                  <a:srgbClr val="000000"/>
                </a:solidFill>
                <a:effectLst/>
                <a:latin typeface="Helvetica"/>
                <a:ea typeface="Helvetica"/>
                <a:cs typeface="Helvetica"/>
              </a:rPr>
              <a:t>viimeisenä keinona, kun muut hallintamenetelmät eivät ole riittäviä</a:t>
            </a:r>
            <a:r>
              <a:rPr lang="fi" sz="1800" b="0" i="0" strike="noStrike" cap="none" spc="0" baseline="0" dirty="0">
                <a:solidFill>
                  <a:srgbClr val="000000"/>
                </a:solidFill>
                <a:effectLst/>
                <a:latin typeface="Helvetica"/>
                <a:ea typeface="Helvetica"/>
                <a:cs typeface="Helvetica"/>
              </a:rPr>
              <a:t>.</a:t>
            </a:r>
          </a:p>
          <a:p>
            <a:pPr>
              <a:lnSpc>
                <a:spcPts val="2400"/>
              </a:lnSpc>
            </a:pPr>
            <a:endParaRPr lang="en-US" sz="1800" dirty="0"/>
          </a:p>
        </p:txBody>
      </p:sp>
      <p:sp>
        <p:nvSpPr>
          <p:cNvPr id="2" name="Text Placeholder 1">
            <a:extLst>
              <a:ext uri="{FF2B5EF4-FFF2-40B4-BE49-F238E27FC236}">
                <a16:creationId xmlns:a16="http://schemas.microsoft.com/office/drawing/2014/main" id="{CFB13880-BA6F-604C-8EED-C325D46C2DE9}"/>
              </a:ext>
            </a:extLst>
          </p:cNvPr>
          <p:cNvSpPr>
            <a:spLocks noGrp="1"/>
          </p:cNvSpPr>
          <p:nvPr>
            <p:ph type="body" sz="quarter" idx="10"/>
          </p:nvPr>
        </p:nvSpPr>
        <p:spPr>
          <a:xfrm>
            <a:off x="777244" y="1640901"/>
            <a:ext cx="4833847"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RISKIENHALLINNAN HIERARKIA</a:t>
            </a:r>
          </a:p>
        </p:txBody>
      </p:sp>
    </p:spTree>
    <p:extLst>
      <p:ext uri="{BB962C8B-B14F-4D97-AF65-F5344CB8AC3E}">
        <p14:creationId xmlns:p14="http://schemas.microsoft.com/office/powerpoint/2010/main" val="1516397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27.xml><?xml version="1.0" encoding="utf-8"?>
<p:tagLst xmlns:a="http://schemas.openxmlformats.org/drawingml/2006/main" xmlns:r="http://schemas.openxmlformats.org/officeDocument/2006/relationships" xmlns:p="http://schemas.openxmlformats.org/presentationml/2006/main">
  <p:tag name="AS_UNIQUEID" val="29"/>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6"/>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5FEE-AD81-4023-B6AC-5CAEA335ED97}">
  <ds:schemaRefs>
    <ds:schemaRef ds:uri="6d9d7403-2d8c-4818-ae25-2c5629bc7330"/>
    <ds:schemaRef ds:uri="http://schemas.microsoft.com/office/2006/documentManagement/types"/>
    <ds:schemaRef ds:uri="http://purl.org/dc/elements/1.1/"/>
    <ds:schemaRef ds:uri="http://schemas.openxmlformats.org/package/2006/metadata/core-properties"/>
    <ds:schemaRef ds:uri="http://www.w3.org/XML/1998/namespace"/>
    <ds:schemaRef ds:uri="d8ecf516-e360-4672-81b9-68723bedb71f"/>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900AD9A2-C429-450E-B789-7136D7670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TotalTime>
  <Words>1276</Words>
  <Application>Microsoft Macintosh PowerPoint</Application>
  <PresentationFormat>Widescreen</PresentationFormat>
  <Paragraphs>144</Paragraphs>
  <Slides>19</Slides>
  <Notes>18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51</cp:revision>
  <dcterms:created xsi:type="dcterms:W3CDTF">2020-01-29T17:43:15Z</dcterms:created>
  <dcterms:modified xsi:type="dcterms:W3CDTF">2024-11-13T12:33:21Z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