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80" r:id="rId6"/>
    <p:sldId id="278" r:id="rId7"/>
    <p:sldId id="257" r:id="rId8"/>
    <p:sldId id="276" r:id="rId9"/>
    <p:sldId id="258" r:id="rId10"/>
    <p:sldId id="274" r:id="rId11"/>
    <p:sldId id="279" r:id="rId12"/>
    <p:sldId id="267" r:id="rId13"/>
    <p:sldId id="259" r:id="rId14"/>
    <p:sldId id="260" r:id="rId15"/>
    <p:sldId id="261" r:id="rId16"/>
    <p:sldId id="262" r:id="rId17"/>
    <p:sldId id="277" r:id="rId18"/>
    <p:sldId id="270" r:id="rId19"/>
    <p:sldId id="268" r:id="rId20"/>
    <p:sldId id="264" r:id="rId21"/>
    <p:sldId id="266" r:id="rId22"/>
    <p:sldId id="26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F1B600"/>
    <a:srgbClr val="A57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75510"/>
  </p:normalViewPr>
  <p:slideViewPr>
    <p:cSldViewPr snapToGrid="0" snapToObjects="1">
      <p:cViewPr varScale="1">
        <p:scale>
          <a:sx n="90" d="100"/>
          <a:sy n="90" d="100"/>
        </p:scale>
        <p:origin x="2176" y="20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3585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Zodra er is bevestigd dat het dragen van persoonlijke beschermingsmiddelen noodzakelijk is voor een bepaalde taak, moeten werknemers zeker weten dat deze middelen vrij zijn van schade en slijtage. </a:t>
            </a:r>
          </a:p>
          <a:p>
            <a:pPr marL="0" indent="0" algn="l">
              <a:lnSpc>
                <a:spcPts val="2300"/>
              </a:lnSpc>
              <a:spcBef>
                <a:spcPts val="600"/>
              </a:spcBef>
              <a:spcAft>
                <a:spcPts val="600"/>
              </a:spcAft>
              <a:buFont typeface="Arial" panose="020B0604020202020204" pitchFamily="34" charset="0"/>
              <a:buNone/>
            </a:pPr>
            <a:r>
              <a:rPr lang="nl" sz="1200" b="0" i="0" strike="noStrike" cap="none" spc="0" baseline="0" dirty="0">
                <a:solidFill>
                  <a:srgbClr val="000000"/>
                </a:solidFill>
                <a:effectLst/>
                <a:latin typeface="+mn-lt"/>
                <a:ea typeface="Helvetica"/>
                <a:cs typeface="Helvetica"/>
              </a:rPr>
              <a:t>Beschadigde persoonlijke beschermingsmiddelen stellen werknemers onnodig bloot. Als een item veel gebruikt is op de werkplaats, is de kans op schade na veel gebruik groot.</a:t>
            </a:r>
          </a:p>
          <a:p>
            <a:pPr marL="0" indent="0" algn="l">
              <a:lnSpc>
                <a:spcPts val="2300"/>
              </a:lnSpc>
              <a:spcBef>
                <a:spcPts val="600"/>
              </a:spcBef>
              <a:spcAft>
                <a:spcPts val="600"/>
              </a:spcAft>
              <a:buFont typeface="Arial" panose="020B0604020202020204" pitchFamily="34" charset="0"/>
              <a:buNone/>
            </a:pPr>
            <a:endParaRPr lang="en-GB" sz="1200" b="0" i="0" kern="1200" dirty="0">
              <a:solidFill>
                <a:schemeClr val="tx1"/>
              </a:solidFill>
              <a:effectLst/>
              <a:latin typeface="+mn-lt"/>
              <a:ea typeface="+mn-ea"/>
              <a:cs typeface="+mn-cs"/>
            </a:endParaRPr>
          </a:p>
          <a:p>
            <a:pPr marL="0" indent="0" algn="l">
              <a:lnSpc>
                <a:spcPts val="2300"/>
              </a:lnSpc>
              <a:spcBef>
                <a:spcPts val="600"/>
              </a:spcBef>
              <a:spcAft>
                <a:spcPts val="600"/>
              </a:spcAft>
              <a:buFont typeface="Arial" panose="020B0604020202020204" pitchFamily="34" charset="0"/>
              <a:buNone/>
            </a:pPr>
            <a:r>
              <a:rPr lang="nl" sz="1200" b="0" i="0" strike="noStrike" cap="none" spc="0" baseline="0" dirty="0">
                <a:solidFill>
                  <a:srgbClr val="000000"/>
                </a:solidFill>
                <a:effectLst/>
                <a:latin typeface="+mn-lt"/>
                <a:ea typeface="Helvetica"/>
                <a:cs typeface="Helvetica"/>
              </a:rPr>
              <a:t>Zodra persoonlijke beschermingsmiddelen beschadigd zijn, moeten deze direct vervangen worden. </a:t>
            </a: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34493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Het dragen van persoonlijke beschermingsmiddelen is niet comfortabel, maar het is wel belangrijk dat het juist gedragen wordt. </a:t>
            </a:r>
          </a:p>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Items zoals maskers, stofbrillen en helmen moeten de juiste maat hebben om goed aan te sluiten. </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Indien een werknemer meerdere persoonlijke beschermingsmiddelen draagt (zoals een stofmasker en een lasvizier), is het belangrijk om te controleren of deze tegelijkertijd gedragen kunnen worden. </a:t>
            </a:r>
          </a:p>
          <a:p>
            <a:pPr marL="0" marR="0" indent="0" algn="l" defTabSz="914400" rtl="0" eaLnBrk="1" fontAlgn="auto" latinLnBrk="0" hangingPunct="1">
              <a:lnSpc>
                <a:spcPts val="2300"/>
              </a:lnSpc>
              <a:spcBef>
                <a:spcPts val="600"/>
              </a:spcBef>
              <a:spcAft>
                <a:spcPts val="600"/>
              </a:spcAft>
              <a:buClrTx/>
              <a:buSzTx/>
              <a:buFontTx/>
              <a:buNone/>
              <a:defRPr/>
            </a:pPr>
            <a:r>
              <a:rPr lang="nl" sz="1200" b="0" i="0" strike="noStrike" cap="none" spc="0" baseline="0" dirty="0">
                <a:solidFill>
                  <a:srgbClr val="000000"/>
                </a:solidFill>
                <a:effectLst/>
                <a:latin typeface="+mn-lt"/>
                <a:ea typeface="Helvetica"/>
                <a:cs typeface="Helvetica"/>
              </a:rPr>
              <a:t>Houd rekening met factoren die de werking van persoonlijke beschermingsmiddelen kunnen verminderen, zoals gezichtshaar. Werknemers met veel gezichtshaar moeten gebruikmaken van een ademhalingsmasker met luchttoevoer om te voorkomen dat er stof in het masker komt. </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983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r>
              <a:rPr lang="nl" sz="1200" b="0" i="0" strike="noStrike" cap="none" spc="0" baseline="0" dirty="0">
                <a:solidFill>
                  <a:srgbClr val="000000"/>
                </a:solidFill>
                <a:effectLst/>
                <a:latin typeface="+mn-lt"/>
                <a:ea typeface="Helvetica"/>
                <a:cs typeface="Helvetica"/>
              </a:rPr>
              <a:t>Na gebruik moeten persoonlijke beschermingsmiddelen schoongemaakt worden (indien nodig) en opgeslagen worden op een daarvoor bestemde plek. Persoonlijke beschermingsmiddelen zoals kleding moeten schoongemaakt worden door de werkgever. </a:t>
            </a:r>
          </a:p>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Persoonlijke beschermingsmiddelen mogen in geen enkele omstandigheid mee naar huis genomen worden. </a:t>
            </a:r>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233624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136789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Hier zie je een voorbeeld van goede voorschriften op het gebied van het schoonmaken van persoonlijke beschermingsmiddelen. Naast de video zie je een grafiek en een rode balk. Dit is een weergave van de stofconcentratie in mg/m3.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Het meten van de stofconcentratie gaat niet over inhaleerbaar kristallijn silicastof. Het is gebaseerd op een semi-kwantitatieve meting. Het gaat niet zozeer om de stofconcentratiewaarde, maar om het relatieve verschil tussen de mate van blootstelling bij het uitvoeren van verschillende werkzaamheden.</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312731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16</a:t>
            </a:fld>
            <a:endParaRPr lang="en-US"/>
          </a:p>
        </p:txBody>
      </p:sp>
    </p:spTree>
    <p:extLst>
      <p:ext uri="{BB962C8B-B14F-4D97-AF65-F5344CB8AC3E}">
        <p14:creationId xmlns:p14="http://schemas.microsoft.com/office/powerpoint/2010/main" val="2942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nl" sz="1200" b="0" i="0" strike="noStrike" cap="none" spc="0" baseline="0" dirty="0">
                <a:solidFill>
                  <a:srgbClr val="000000"/>
                </a:solidFill>
                <a:effectLst/>
                <a:latin typeface="+mn-lt"/>
                <a:ea typeface="Calibri"/>
                <a:cs typeface="Calibri"/>
              </a:rPr>
              <a:t>Het gebruik van persoonlijke beschermingsmiddelen moet de </a:t>
            </a:r>
            <a:r>
              <a:rPr lang="nl" sz="1200" b="1" i="0" strike="noStrike" cap="none" spc="0" baseline="0" dirty="0">
                <a:solidFill>
                  <a:srgbClr val="000000"/>
                </a:solidFill>
                <a:effectLst/>
                <a:latin typeface="+mn-lt"/>
                <a:ea typeface="Calibri"/>
                <a:cs typeface="Calibri"/>
              </a:rPr>
              <a:t>laatste maatregel</a:t>
            </a:r>
            <a:r>
              <a:rPr lang="nl" sz="1200" b="0" i="0" strike="noStrike" cap="none" spc="0" baseline="0" dirty="0">
                <a:solidFill>
                  <a:srgbClr val="000000"/>
                </a:solidFill>
                <a:effectLst/>
                <a:latin typeface="+mn-lt"/>
                <a:ea typeface="Calibri"/>
                <a:cs typeface="Calibri"/>
              </a:rPr>
              <a:t> zijn die ingezet wordt als vorm van stofbeheersing. Indien persoonlijke beschermingsmiddelen noodzakelijk zijn, moet het gebruik ervan goed gecontroleerd en gemonitord worden.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17</a:t>
            </a:fld>
            <a:endParaRPr lang="en-US"/>
          </a:p>
        </p:txBody>
      </p:sp>
    </p:spTree>
    <p:extLst>
      <p:ext uri="{BB962C8B-B14F-4D97-AF65-F5344CB8AC3E}">
        <p14:creationId xmlns:p14="http://schemas.microsoft.com/office/powerpoint/2010/main" val="259353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18</a:t>
            </a:fld>
            <a:endParaRPr lang="en-US"/>
          </a:p>
        </p:txBody>
      </p:sp>
    </p:spTree>
    <p:extLst>
      <p:ext uri="{BB962C8B-B14F-4D97-AF65-F5344CB8AC3E}">
        <p14:creationId xmlns:p14="http://schemas.microsoft.com/office/powerpoint/2010/main" val="240135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19</a:t>
            </a:fld>
            <a:endParaRPr lang="en-US"/>
          </a:p>
        </p:txBody>
      </p:sp>
    </p:spTree>
    <p:extLst>
      <p:ext uri="{BB962C8B-B14F-4D97-AF65-F5344CB8AC3E}">
        <p14:creationId xmlns:p14="http://schemas.microsoft.com/office/powerpoint/2010/main" val="426710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11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 </a:t>
            </a:r>
          </a:p>
          <a:p>
            <a:pPr marL="0" marR="0" lvl="0" indent="0" algn="l" defTabSz="914400" rtl="0" eaLnBrk="1" fontAlgn="auto" latinLnBrk="0" hangingPunct="1">
              <a:lnSpc>
                <a:spcPct val="100000"/>
              </a:lnSpc>
              <a:spcBef>
                <a:spcPct val="0"/>
              </a:spcBef>
              <a:spcAft>
                <a:spcPct val="0"/>
              </a:spcAft>
              <a:buClrTx/>
              <a:buSzTx/>
              <a:buFontTx/>
              <a:buNone/>
              <a:defRPr/>
            </a:pP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Helvetica"/>
                <a:cs typeface="Helvetica"/>
              </a:rPr>
              <a:t>In deze PowerPointtraining worden de juiste manieren om persoonlijke beschermingsmiddelen te gebruiken beschreven voor werknemers die blootgesteld worden aan inhaleerbaar kristallijn silicastof. </a:t>
            </a:r>
          </a:p>
          <a:p>
            <a:endParaRPr lang="en-US" sz="1200" b="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65125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99314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Persoonlijke beschermingsmiddelen zijn items of beschermende kleding die ontworpen zijn om de drager te beschermen tegen lichamelijke blessures of infecties. </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Hoewel er op welke werkplaats persoonlijke beschermingsmiddelen beschikbaar zouden moeten zijn, is het de laatste voorzorgsmaatregel die getroffen wordt. Er wordt pas gebruikgemaakt van persoonlijke beschermingsmiddelen als andere maatregelen niet voldoende zijn om werknemers tegen stof te beschermen. </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55100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1584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De volgende diagram toont het risicobeheersingsproces aan vanuit het perspectief van zowel de werknemer als de werkgever indien dit proces wordt toegepast vanwege inhaleerbaar kristallijn silicastof. Zowel werknemers als werkgevers moeten netjes omgaan met de veiligheids- en gezondheidssystemen binnen bedrijven. </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0247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ts val="2300"/>
              </a:lnSpc>
              <a:spcBef>
                <a:spcPts val="600"/>
              </a:spcBef>
              <a:spcAft>
                <a:spcPts val="600"/>
              </a:spcAft>
              <a:buClrTx/>
              <a:buSzTx/>
              <a:buFontTx/>
              <a:buNone/>
              <a:defRPr/>
            </a:pPr>
            <a:r>
              <a:rPr lang="nl" sz="1200" b="0" i="0" strike="noStrike" cap="none" spc="0" baseline="0" dirty="0">
                <a:solidFill>
                  <a:srgbClr val="000000"/>
                </a:solidFill>
                <a:effectLst/>
                <a:latin typeface="+mn-lt"/>
                <a:ea typeface="Helvetica"/>
                <a:cs typeface="Helvetica"/>
              </a:rPr>
              <a:t>Persoonlijke beschermingsmiddelen moeten alleen gedragen worden indien daar specifieke instructies voor zijn. Ze moeten bovendien geselecteerd worden op basis van prestatie (beschermingsfactor), comfort en duurzaamheid. </a:t>
            </a:r>
          </a:p>
          <a:p>
            <a:pPr algn="l">
              <a:lnSpc>
                <a:spcPts val="2300"/>
              </a:lnSpc>
              <a:spcBef>
                <a:spcPts val="600"/>
              </a:spcBef>
              <a:spcAft>
                <a:spcPts val="600"/>
              </a:spcAft>
            </a:pPr>
            <a:r>
              <a:rPr lang="nl" sz="1200" b="0" i="0" strike="noStrike" cap="none" spc="0" baseline="0" dirty="0">
                <a:solidFill>
                  <a:srgbClr val="000000"/>
                </a:solidFill>
                <a:effectLst/>
                <a:latin typeface="+mn-lt"/>
                <a:ea typeface="Helvetica"/>
                <a:cs typeface="Helvetica"/>
              </a:rPr>
              <a:t>Taken waarbij het gebruik van persoonlijke beschermingsmiddelen een vereiste is, zijn voorzien van een indicator en pictogrammen. </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ts val="2300"/>
              </a:lnSpc>
              <a:spcBef>
                <a:spcPts val="600"/>
              </a:spcBef>
              <a:spcAft>
                <a:spcPts val="600"/>
              </a:spcAft>
              <a:buClrTx/>
              <a:buSzTx/>
              <a:buFontTx/>
              <a:buNone/>
              <a:defRPr/>
            </a:pPr>
            <a:r>
              <a:rPr lang="nl" sz="1200" b="0" i="0" strike="noStrike" cap="none" spc="0" baseline="0" dirty="0">
                <a:solidFill>
                  <a:srgbClr val="000000"/>
                </a:solidFill>
                <a:effectLst/>
                <a:latin typeface="+mn-lt"/>
                <a:ea typeface="Helvetica"/>
                <a:cs typeface="Helvetica"/>
              </a:rPr>
              <a:t>Beschermende kleding (overalls) moeten altijd gebruikt worden bij het uitvoeren van stoffige taken. Donkere overalls zijn handig om te zien hoeveel stof zich verspreidt. </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58687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504625-3DB5-084D-A760-230D3363D4D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11C52AD-058E-0C44-94F6-D2D20091411C}"/>
              </a:ext>
            </a:extLst>
          </p:cNvPr>
          <p:cNvSpPr txBox="1"/>
          <p:nvPr userDrawn="1"/>
        </p:nvSpPr>
        <p:spPr>
          <a:xfrm>
            <a:off x="7746273" y="429114"/>
            <a:ext cx="4071077"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1400" b="1" i="0" strike="noStrike" cap="none" spc="0" baseline="0">
                <a:solidFill>
                  <a:srgbClr val="F6A317"/>
                </a:solidFill>
                <a:effectLst/>
                <a:latin typeface="Helvetica"/>
                <a:ea typeface="Helvetica"/>
                <a:cs typeface="Helvetica"/>
              </a:rPr>
              <a:t>VOORSCHRIFTEN VOOR PERSOONLIJKE BESCHERMINGSMIDDELEN</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0.tiff"/><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4.xml"/><Relationship Id="rId7" Type="http://schemas.openxmlformats.org/officeDocument/2006/relationships/hyperlink" Target="https://guide.nepsi.eu/sheet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8.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5.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6"/>
            <a:ext cx="7397336" cy="1440413"/>
          </a:xfrm>
        </p:spPr>
        <p:txBody>
          <a:bodyPr/>
          <a:lstStyle/>
          <a:p>
            <a:pPr>
              <a:lnSpc>
                <a:spcPct val="100000"/>
              </a:lnSpc>
            </a:pPr>
            <a:r>
              <a:rPr lang="nl" sz="2800" b="1" i="0" strike="noStrike" cap="none" spc="0" baseline="0" dirty="0">
                <a:solidFill>
                  <a:srgbClr val="FFFFFF"/>
                </a:solidFill>
                <a:effectLst/>
                <a:latin typeface="Helvetica"/>
                <a:ea typeface="Helvetica"/>
                <a:cs typeface="Helvetica"/>
              </a:rPr>
              <a:t>VOORSCHRIFTEN VOOR PERSOONLIJKE BESCHERMINGSMIDDELEN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753393"/>
            <a:ext cx="7534275" cy="850900"/>
          </a:xfrm>
        </p:spPr>
        <p:txBody>
          <a:bodyPr/>
          <a:lstStyle/>
          <a:p>
            <a:endParaRPr lang="en-US"/>
          </a:p>
        </p:txBody>
      </p:sp>
      <p:sp>
        <p:nvSpPr>
          <p:cNvPr id="2" name="Rectangle 1">
            <a:extLst>
              <a:ext uri="{FF2B5EF4-FFF2-40B4-BE49-F238E27FC236}">
                <a16:creationId xmlns:a16="http://schemas.microsoft.com/office/drawing/2014/main" id="{04702FD7-418C-8F42-A6F8-35403B8ED33E}"/>
              </a:ext>
            </a:extLst>
          </p:cNvPr>
          <p:cNvSpPr/>
          <p:nvPr/>
        </p:nvSpPr>
        <p:spPr>
          <a:xfrm>
            <a:off x="7661564" y="235527"/>
            <a:ext cx="4100945" cy="77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74050-EFE3-3C4D-A75C-50ECCA65D77F}"/>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WELKE PERSOONLIJKE BESCHERMINGSMIDDELEN GEBRUIKEN WE</a:t>
            </a:r>
          </a:p>
        </p:txBody>
      </p:sp>
      <p:sp>
        <p:nvSpPr>
          <p:cNvPr id="3" name="Text Placeholder 2">
            <a:extLst>
              <a:ext uri="{FF2B5EF4-FFF2-40B4-BE49-F238E27FC236}">
                <a16:creationId xmlns:a16="http://schemas.microsoft.com/office/drawing/2014/main" id="{8839674E-EBDB-5746-BA39-FCE11B1B2360}"/>
              </a:ext>
            </a:extLst>
          </p:cNvPr>
          <p:cNvSpPr>
            <a:spLocks noGrp="1"/>
          </p:cNvSpPr>
          <p:nvPr>
            <p:ph type="body" sz="quarter" idx="11"/>
          </p:nvPr>
        </p:nvSpPr>
        <p:spPr>
          <a:xfrm>
            <a:off x="777243" y="3181969"/>
            <a:ext cx="5453624" cy="3682369"/>
          </a:xfrm>
        </p:spPr>
        <p:txBody>
          <a:bodyPr/>
          <a:lstStyle/>
          <a:p>
            <a:pPr>
              <a:lnSpc>
                <a:spcPts val="2200"/>
              </a:lnSpc>
              <a:defRPr/>
            </a:pPr>
            <a:r>
              <a:rPr lang="nl" sz="1700" b="0" i="0" strike="noStrike" cap="none" spc="0" baseline="0" dirty="0">
                <a:solidFill>
                  <a:srgbClr val="FF0000"/>
                </a:solidFill>
                <a:effectLst/>
                <a:latin typeface="Helvetica"/>
                <a:ea typeface="Helvetica"/>
                <a:cs typeface="Helvetica"/>
              </a:rPr>
              <a:t>Tekst voor de trainer – Voeg informatie toe over persoonlijke beschermingsmiddelen die belangrijk zijn in jouw werkcontext. </a:t>
            </a:r>
          </a:p>
        </p:txBody>
      </p:sp>
      <p:pic>
        <p:nvPicPr>
          <p:cNvPr id="8" name="Picture 7">
            <a:extLst>
              <a:ext uri="{FF2B5EF4-FFF2-40B4-BE49-F238E27FC236}">
                <a16:creationId xmlns:a16="http://schemas.microsoft.com/office/drawing/2014/main" id="{8623C509-998C-714F-B232-A2DE1C092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6124" y="2364776"/>
            <a:ext cx="4420029" cy="3335871"/>
          </a:xfrm>
          <a:prstGeom prst="rect">
            <a:avLst/>
          </a:prstGeom>
        </p:spPr>
      </p:pic>
      <p:pic>
        <p:nvPicPr>
          <p:cNvPr id="5" name="Picture 4">
            <a:extLst>
              <a:ext uri="{FF2B5EF4-FFF2-40B4-BE49-F238E27FC236}">
                <a16:creationId xmlns:a16="http://schemas.microsoft.com/office/drawing/2014/main" id="{1A8B897D-3C1F-0A4D-927D-CE0B8B9F316B}"/>
              </a:ext>
            </a:extLst>
          </p:cNvPr>
          <p:cNvPicPr>
            <a:picLocks noChangeAspect="1"/>
          </p:cNvPicPr>
          <p:nvPr/>
        </p:nvPicPr>
        <p:blipFill>
          <a:blip r:embed="rId4" cstate="print">
            <a:extLst>
              <a:ext uri="{28A0092B-C50C-407E-A947-70E740481C1C}">
                <a14:useLocalDpi xmlns:a14="http://schemas.microsoft.com/office/drawing/2010/main"/>
              </a:ext>
            </a:extLst>
          </a:blip>
          <a:srcRect l="6849" t="7506" r="6742" b="6210"/>
          <a:stretch>
            <a:fillRect/>
          </a:stretch>
        </p:blipFill>
        <p:spPr>
          <a:xfrm>
            <a:off x="8368653" y="2484660"/>
            <a:ext cx="894344" cy="893036"/>
          </a:xfrm>
          <a:prstGeom prst="rect">
            <a:avLst/>
          </a:prstGeom>
        </p:spPr>
      </p:pic>
    </p:spTree>
    <p:extLst>
      <p:ext uri="{BB962C8B-B14F-4D97-AF65-F5344CB8AC3E}">
        <p14:creationId xmlns:p14="http://schemas.microsoft.com/office/powerpoint/2010/main" val="6969687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B925A-54ED-9D45-B5AC-ED3DB26827D8}"/>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CONTROLE OP SCHADE</a:t>
            </a:r>
          </a:p>
        </p:txBody>
      </p:sp>
      <p:sp>
        <p:nvSpPr>
          <p:cNvPr id="3" name="Text Placeholder 2">
            <a:extLst>
              <a:ext uri="{FF2B5EF4-FFF2-40B4-BE49-F238E27FC236}">
                <a16:creationId xmlns:a16="http://schemas.microsoft.com/office/drawing/2014/main" id="{248ECCC8-D761-E44F-8159-39EAFB186A30}"/>
              </a:ext>
            </a:extLst>
          </p:cNvPr>
          <p:cNvSpPr>
            <a:spLocks noGrp="1"/>
          </p:cNvSpPr>
          <p:nvPr>
            <p:ph type="body" sz="quarter" idx="11"/>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Controleer persoonlijke beschermingsmiddelen altijd op schade voor je deze gaat gebruiken. Denk aan schade als: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Scheuren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Scheuren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Vlekken</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Barsten (bijvoorbeeld in helmen, maskers, stofbrillen en teenbescherming)</a:t>
            </a:r>
          </a:p>
          <a:p>
            <a:pPr>
              <a:lnSpc>
                <a:spcPts val="2200"/>
              </a:lnSpc>
            </a:pPr>
            <a:r>
              <a:rPr lang="nl" sz="1700" b="1" i="0" strike="noStrike" cap="none" spc="0" baseline="0" dirty="0">
                <a:solidFill>
                  <a:srgbClr val="000000"/>
                </a:solidFill>
                <a:effectLst/>
                <a:latin typeface="Helvetica"/>
                <a:ea typeface="Helvetica"/>
                <a:cs typeface="Helvetica"/>
              </a:rPr>
              <a:t>Vervang beschadigde persoonlijke beschermingsmiddelen direct.</a:t>
            </a:r>
          </a:p>
        </p:txBody>
      </p:sp>
      <p:pic>
        <p:nvPicPr>
          <p:cNvPr id="5" name="Picture 4">
            <a:extLst>
              <a:ext uri="{FF2B5EF4-FFF2-40B4-BE49-F238E27FC236}">
                <a16:creationId xmlns:a16="http://schemas.microsoft.com/office/drawing/2014/main" id="{58E055E8-6F68-5F43-B609-6C5C4114A96F}"/>
              </a:ext>
            </a:extLst>
          </p:cNvPr>
          <p:cNvPicPr>
            <a:picLocks noChangeAspect="1"/>
          </p:cNvPicPr>
          <p:nvPr/>
        </p:nvPicPr>
        <p:blipFill>
          <a:blip r:embed="rId3"/>
          <a:srcRect l="34318" r="32971"/>
          <a:stretch>
            <a:fillRect/>
          </a:stretch>
        </p:blipFill>
        <p:spPr>
          <a:xfrm>
            <a:off x="6592709" y="1608532"/>
            <a:ext cx="5224383" cy="4436511"/>
          </a:xfrm>
          <a:prstGeom prst="rect">
            <a:avLst/>
          </a:prstGeom>
        </p:spPr>
      </p:pic>
      <p:pic>
        <p:nvPicPr>
          <p:cNvPr id="7" name="Picture 6">
            <a:extLst>
              <a:ext uri="{FF2B5EF4-FFF2-40B4-BE49-F238E27FC236}">
                <a16:creationId xmlns:a16="http://schemas.microsoft.com/office/drawing/2014/main" id="{5B74DA48-23F7-C247-89ED-4BD0F67C6F00}"/>
              </a:ext>
            </a:extLst>
          </p:cNvPr>
          <p:cNvPicPr>
            <a:picLocks noChangeAspect="1"/>
          </p:cNvPicPr>
          <p:nvPr/>
        </p:nvPicPr>
        <p:blipFill>
          <a:blip r:embed="rId4"/>
          <a:srcRect l="32500" t="16494" r="33088"/>
          <a:stretch>
            <a:fillRect/>
          </a:stretch>
        </p:blipFill>
        <p:spPr>
          <a:xfrm>
            <a:off x="2309247" y="3431288"/>
            <a:ext cx="402956" cy="977841"/>
          </a:xfrm>
          <a:prstGeom prst="rect">
            <a:avLst/>
          </a:prstGeom>
        </p:spPr>
      </p:pic>
      <p:sp>
        <p:nvSpPr>
          <p:cNvPr id="8" name="TextBox 7">
            <a:extLst>
              <a:ext uri="{FF2B5EF4-FFF2-40B4-BE49-F238E27FC236}">
                <a16:creationId xmlns:a16="http://schemas.microsoft.com/office/drawing/2014/main" id="{8C4C3F3E-1C21-3B4C-8527-B3A098E6F53C}"/>
              </a:ext>
            </a:extLst>
          </p:cNvPr>
          <p:cNvSpPr txBox="1"/>
          <p:nvPr/>
        </p:nvSpPr>
        <p:spPr>
          <a:xfrm>
            <a:off x="2682977" y="3735244"/>
            <a:ext cx="3538148" cy="353943"/>
          </a:xfrm>
          <a:prstGeom prst="rect">
            <a:avLst/>
          </a:prstGeom>
          <a:noFill/>
        </p:spPr>
        <p:txBody>
          <a:bodyPr wrap="none" rtlCol="0">
            <a:spAutoFit/>
          </a:bodyPr>
          <a:lstStyle/>
          <a:p>
            <a:r>
              <a:rPr lang="nl" sz="1700" b="0" i="0" strike="noStrike" cap="none" spc="0" baseline="0" dirty="0">
                <a:solidFill>
                  <a:srgbClr val="000000"/>
                </a:solidFill>
                <a:effectLst/>
                <a:latin typeface="Helvetica"/>
                <a:ea typeface="Helvetica"/>
                <a:cs typeface="Helvetica"/>
              </a:rPr>
              <a:t>(overalls, handschoenen, laarzen) </a:t>
            </a:r>
          </a:p>
        </p:txBody>
      </p:sp>
    </p:spTree>
    <p:extLst>
      <p:ext uri="{BB962C8B-B14F-4D97-AF65-F5344CB8AC3E}">
        <p14:creationId xmlns:p14="http://schemas.microsoft.com/office/powerpoint/2010/main" val="33728850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A1482A-B75E-B44B-A272-C31EF9AA334B}"/>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CORRECT GEBRUIK</a:t>
            </a:r>
          </a:p>
        </p:txBody>
      </p:sp>
      <p:sp>
        <p:nvSpPr>
          <p:cNvPr id="3" name="Text Placeholder 2">
            <a:extLst>
              <a:ext uri="{FF2B5EF4-FFF2-40B4-BE49-F238E27FC236}">
                <a16:creationId xmlns:a16="http://schemas.microsoft.com/office/drawing/2014/main" id="{7696B54E-A209-A04E-A74E-636CF8554072}"/>
              </a:ext>
            </a:extLst>
          </p:cNvPr>
          <p:cNvSpPr>
            <a:spLocks noGrp="1"/>
          </p:cNvSpPr>
          <p:nvPr>
            <p:ph type="body" sz="quarter" idx="11"/>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Bij het gebruiken van persoonlijke beschermingsmiddelen is het belangrijk dat: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goed past</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de werknemer niet in de weg zit om de taak veilig uit te voeren (denk aan zichtbeperking)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goed te combineren is met andere persoonlijke beschermingsmiddelen</a:t>
            </a:r>
          </a:p>
          <a:p>
            <a:pPr marL="285750" indent="-285750">
              <a:lnSpc>
                <a:spcPts val="2200"/>
              </a:lnSpc>
              <a:buFont typeface="Arial" panose="020B0604020202020204" pitchFamily="34" charset="0"/>
              <a:buChar char="•"/>
            </a:pPr>
            <a:endParaRPr lang="en-US" sz="1700" dirty="0"/>
          </a:p>
          <a:p>
            <a:pPr marL="285750" indent="-285750">
              <a:lnSpc>
                <a:spcPts val="2200"/>
              </a:lnSpc>
              <a:buFont typeface="Arial" panose="020B0604020202020204" pitchFamily="34" charset="0"/>
              <a:buChar char="•"/>
            </a:pPr>
            <a:endParaRPr lang="en-US" sz="1700" dirty="0"/>
          </a:p>
        </p:txBody>
      </p:sp>
      <p:pic>
        <p:nvPicPr>
          <p:cNvPr id="5" name="Picture 4">
            <a:extLst>
              <a:ext uri="{FF2B5EF4-FFF2-40B4-BE49-F238E27FC236}">
                <a16:creationId xmlns:a16="http://schemas.microsoft.com/office/drawing/2014/main" id="{631017B4-6D27-4C49-92ED-BDF31B9873D3}"/>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5705537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NA GEBRUIK </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Maak, indien mogelijk, gebruik van faciliteiten zoals luchtdouches om stof veilig te verwijderen van de persoonlijke beschermingsmiddelen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Berg vieze kleding en apparatuur op op de daarvoor bestemde plekken</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Neem geen vieze persoonlijke beschermingsmiddelen mee naar huis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Vervang persoonlijke beschermingsmiddelen op basis van de instructies van de fabrikant</a:t>
            </a:r>
          </a:p>
          <a:p>
            <a:pPr marL="285750" indent="-285750">
              <a:lnSpc>
                <a:spcPts val="2200"/>
              </a:lnSpc>
              <a:buFont typeface="Arial" panose="020B0604020202020204" pitchFamily="34" charset="0"/>
              <a:buChar char="•"/>
            </a:pPr>
            <a:endParaRPr lang="en-US" sz="1700" dirty="0"/>
          </a:p>
        </p:txBody>
      </p:sp>
      <p:pic>
        <p:nvPicPr>
          <p:cNvPr id="6" name="Picture 5">
            <a:extLst>
              <a:ext uri="{FF2B5EF4-FFF2-40B4-BE49-F238E27FC236}">
                <a16:creationId xmlns:a16="http://schemas.microsoft.com/office/drawing/2014/main" id="{E2B9C919-B8CF-EA49-8E3C-BE5E86C1E058}"/>
              </a:ext>
            </a:extLst>
          </p:cNvPr>
          <p:cNvPicPr>
            <a:picLocks noChangeAspect="1"/>
          </p:cNvPicPr>
          <p:nvPr/>
        </p:nvPicPr>
        <p:blipFill>
          <a:blip r:embed="rId3"/>
          <a:srcRect l="5841" r="32728"/>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5851875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FILTERS</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Stofmaskers en filters zijn meestal geclassificeerd als FFP1, FFP2 en FFP3.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Omdat inhaleerbaar kristallijn silicastof een gevaarlijke stof is, is het belangrijk om gebruik te maken van FFP2 of FFP3 stofmaskers met filters, of N95-filters of hoger, afhankelijk van de risicobeoordeling.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 classificatie van een masker staat weergegeven op het label </a:t>
            </a:r>
          </a:p>
        </p:txBody>
      </p:sp>
      <p:pic>
        <p:nvPicPr>
          <p:cNvPr id="8" name="Picture 7" descr="A picture containing table&#10;&#10;Description automatically generated">
            <a:extLst>
              <a:ext uri="{FF2B5EF4-FFF2-40B4-BE49-F238E27FC236}">
                <a16:creationId xmlns:a16="http://schemas.microsoft.com/office/drawing/2014/main" id="{4ECD72EF-BDCD-2A4D-91DC-59D7E88B7F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754" y="1640901"/>
            <a:ext cx="4208002" cy="3993534"/>
          </a:xfrm>
          <a:prstGeom prst="rect">
            <a:avLst/>
          </a:prstGeom>
        </p:spPr>
      </p:pic>
    </p:spTree>
    <p:extLst>
      <p:ext uri="{BB962C8B-B14F-4D97-AF65-F5344CB8AC3E}">
        <p14:creationId xmlns:p14="http://schemas.microsoft.com/office/powerpoint/2010/main" val="4236319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HET SCHOONMAKEN VAN KLEDING </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a:xfrm>
            <a:off x="777243" y="2749538"/>
            <a:ext cx="5113603"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Om onnodige blootstelling aan stof te voorkomen, is het belangrijk om goede schoonmaakapparatuur te gebruiken. </a:t>
            </a:r>
          </a:p>
        </p:txBody>
      </p:sp>
      <p:pic>
        <p:nvPicPr>
          <p:cNvPr id="4" name="PPE.mp4" descr="PPE.mp4">
            <a:hlinkClick r:id="" action="ppaction://media"/>
            <a:extLst>
              <a:ext uri="{FF2B5EF4-FFF2-40B4-BE49-F238E27FC236}">
                <a16:creationId xmlns:a16="http://schemas.microsoft.com/office/drawing/2014/main" id="{6D35DEEA-071D-9F46-BE2B-E6EC22B9042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096000" y="1608138"/>
            <a:ext cx="5715000" cy="4572000"/>
          </a:xfrm>
          <a:prstGeom prst="rect">
            <a:avLst/>
          </a:prstGeom>
        </p:spPr>
      </p:pic>
    </p:spTree>
    <p:extLst>
      <p:ext uri="{BB962C8B-B14F-4D97-AF65-F5344CB8AC3E}">
        <p14:creationId xmlns:p14="http://schemas.microsoft.com/office/powerpoint/2010/main" val="297293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17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11285802" cy="850900"/>
          </a:xfrm>
        </p:spPr>
        <p:txBody>
          <a:bodyPr/>
          <a:lstStyle/>
          <a:p>
            <a:pPr>
              <a:lnSpc>
                <a:spcPct val="100000"/>
              </a:lnSpc>
            </a:pPr>
            <a:r>
              <a:rPr lang="nl" sz="2700" b="1" i="0" strike="noStrike" cap="none" spc="0" baseline="0" dirty="0">
                <a:solidFill>
                  <a:srgbClr val="F6A317"/>
                </a:solidFill>
                <a:effectLst/>
                <a:latin typeface="Helvetica"/>
                <a:ea typeface="Helvetica"/>
                <a:cs typeface="Helvetica"/>
              </a:rPr>
              <a:t>DO’S EN DON’TS BIJ PERSOONLIJKE BESCHERMINGSMIDDELEN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302234"/>
            <a:ext cx="11076503" cy="3230407"/>
          </a:xfrm>
        </p:spPr>
        <p:txBody>
          <a:bodyPr/>
          <a:lstStyle/>
          <a:p>
            <a:pPr>
              <a:lnSpc>
                <a:spcPct val="95000"/>
              </a:lnSpc>
              <a:spcBef>
                <a:spcPts val="600"/>
              </a:spcBef>
            </a:pPr>
            <a:r>
              <a:rPr lang="nl" sz="1600" b="1" i="0" strike="noStrike" cap="none" spc="0" baseline="0" dirty="0">
                <a:solidFill>
                  <a:srgbClr val="000000"/>
                </a:solidFill>
                <a:effectLst/>
                <a:latin typeface="Helvetica"/>
                <a:ea typeface="Helvetica"/>
                <a:cs typeface="Helvetica"/>
              </a:rPr>
              <a:t>DO</a:t>
            </a:r>
          </a:p>
          <a:p>
            <a:pPr marL="285750" indent="-285750">
              <a:lnSpc>
                <a:spcPct val="95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Volg altijd de instructies van de fabrikant op</a:t>
            </a:r>
          </a:p>
          <a:p>
            <a:pPr marL="285750" indent="-285750">
              <a:lnSpc>
                <a:spcPct val="95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dat de persoonlijke beschermingsmiddelen goed passen. Ademhalingsbescherming moet niet in de weg gezeten worden door gezichtshaar. </a:t>
            </a:r>
          </a:p>
          <a:p>
            <a:pPr marL="285750" indent="-285750">
              <a:lnSpc>
                <a:spcPct val="95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Controleer of persoonlijke beschermingsmiddelen in combinatie gedragen kunnen worden</a:t>
            </a:r>
          </a:p>
          <a:p>
            <a:pPr marL="285750" indent="-285750">
              <a:lnSpc>
                <a:spcPct val="95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herbruikbare persoonlijke beschermingsmiddelen na gebruik goed schoon en sla ze, indien nodig, op de juiste en schone plek op </a:t>
            </a:r>
          </a:p>
          <a:p>
            <a:pPr marL="285750" indent="-285750">
              <a:lnSpc>
                <a:spcPct val="95000"/>
              </a:lnSpc>
              <a:spcBef>
                <a:spcPts val="600"/>
              </a:spcBef>
              <a:spcAft>
                <a:spcPts val="600"/>
              </a:spcAft>
              <a:buSzPct val="85000"/>
              <a:buFont typeface=".Apple Color Emoji UI"/>
              <a:buChar char="✅"/>
            </a:pPr>
            <a:r>
              <a:rPr lang="nl" sz="1600" b="0" i="0" strike="noStrike" cap="none" spc="0" baseline="0" dirty="0">
                <a:solidFill>
                  <a:srgbClr val="000000"/>
                </a:solidFill>
                <a:effectLst/>
                <a:latin typeface="Helvetica"/>
                <a:ea typeface="Helvetica"/>
                <a:cs typeface="Helvetica"/>
              </a:rPr>
              <a:t>Houd vieze werkkleding apart van schone kleding en zorg dat deze werkkleding regelmatig gewassen wordt </a:t>
            </a:r>
          </a:p>
          <a:p>
            <a:pPr>
              <a:lnSpc>
                <a:spcPct val="95000"/>
              </a:lnSpc>
              <a:spcBef>
                <a:spcPts val="600"/>
              </a:spcBef>
            </a:pPr>
            <a:r>
              <a:rPr lang="nl" sz="1600" b="1" i="0" strike="noStrike" cap="none" spc="0" baseline="0" dirty="0">
                <a:solidFill>
                  <a:srgbClr val="000000"/>
                </a:solidFill>
                <a:effectLst/>
                <a:latin typeface="Helvetica"/>
                <a:ea typeface="Helvetica"/>
                <a:cs typeface="Helvetica"/>
              </a:rPr>
              <a:t>DON’T</a:t>
            </a:r>
          </a:p>
          <a:p>
            <a:pPr marL="285750" indent="-285750">
              <a:lnSpc>
                <a:spcPct val="95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Gebruik geen persoonlijke beschermingsmiddelen die kapot of versleten zijn </a:t>
            </a:r>
          </a:p>
          <a:p>
            <a:pPr marL="285750" indent="-285750">
              <a:lnSpc>
                <a:spcPct val="95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niet onnodig gebruik van persoonlijke beschermingsmiddelen. Sommige persoonlijke beschermingsmiddelen kunnen het zicht van de drager behoorlijk beïnvloeden, wat invloed heeft op de veiligheid. </a:t>
            </a:r>
          </a:p>
          <a:p>
            <a:pPr marL="285750" indent="-285750">
              <a:lnSpc>
                <a:spcPct val="95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Neem nooit persoonlijke beschermingsmiddelen mee naar huis </a:t>
            </a:r>
          </a:p>
          <a:p>
            <a:pPr marL="285750" indent="-285750">
              <a:lnSpc>
                <a:spcPct val="95000"/>
              </a:lnSpc>
              <a:spcBef>
                <a:spcPts val="600"/>
              </a:spcBef>
              <a:buSzPct val="85000"/>
              <a:buFont typeface=".Apple Color Emoji UI"/>
              <a:buChar char="✅"/>
            </a:pPr>
            <a:endParaRPr lang="en-US" dirty="0"/>
          </a:p>
        </p:txBody>
      </p:sp>
    </p:spTree>
    <p:extLst>
      <p:ext uri="{BB962C8B-B14F-4D97-AF65-F5344CB8AC3E}">
        <p14:creationId xmlns:p14="http://schemas.microsoft.com/office/powerpoint/2010/main" val="34422262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2" y="2362676"/>
            <a:ext cx="5904911"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Er zijn 3 eenvoudige stappen om te onthouden wanneer je persoonlijke beschermingsmiddelen moet gebruiken:</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Controleer persoonlijke beschermingsmiddelen op schade</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Zorg dat de persoonlijke beschermingsmiddelen goed passen (en dat ademhalingsbescherming goed gedragen kan worden in combinatie met gezichtshaar)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Zorg dat de persoonlijke beschermingsmiddelen na gebruik opgeslagen worden op een daarvoor bestemde, schone plek</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FF0000"/>
                </a:solidFill>
                <a:effectLst/>
                <a:latin typeface="Helvetica"/>
                <a:ea typeface="Helvetica"/>
                <a:cs typeface="Helvetica"/>
              </a:rPr>
              <a:t>Trainer kan extra contextuele conclusies toevoegen </a:t>
            </a:r>
          </a:p>
          <a:p>
            <a:pPr>
              <a:lnSpc>
                <a:spcPts val="2200"/>
              </a:lnSpc>
            </a:pPr>
            <a:endParaRPr lang="en-US" sz="17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828576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776801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7962310"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7" history="0"/>
              </a:rPr>
              <a:t>Voorschriften voor persoonlijke beschermingsmiddelen (taakblad 2.1.15) </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8" history="0"/>
              </a:rPr>
              <a:t>NESPI Voorschriften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9" history="0"/>
              </a:rPr>
              <a:t>NEPSI Voorschriften voor het MKB</a:t>
            </a:r>
          </a:p>
        </p:txBody>
      </p:sp>
      <p:sp>
        <p:nvSpPr>
          <p:cNvPr id="4" name="Rounded Rectangle 3">
            <a:extLst>
              <a:ext uri="{FF2B5EF4-FFF2-40B4-BE49-F238E27FC236}">
                <a16:creationId xmlns:a16="http://schemas.microsoft.com/office/drawing/2014/main" id="{98656172-68E3-2E4D-98B6-814294553B48}"/>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D4302F4-0007-5F4C-9C07-37D04DD258BD}"/>
              </a:ext>
            </a:extLst>
          </p:cNvPr>
          <p:cNvSpPr/>
          <p:nvPr>
            <p:custDataLst>
              <p:tags r:id="rId4"/>
            </p:custDataLst>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10"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36464467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200"/>
              </a:lnSpc>
            </a:pPr>
            <a:r>
              <a:rPr lang="nl-NL" sz="1700" dirty="0">
                <a:latin typeface="Helvetica"/>
                <a:cs typeface="Helvetica"/>
              </a:rPr>
              <a:t>Als onderdeel van de educatie die hoort bij het implementeren van de NEPSI voorschriften, heeft NEPSI ook diverse educatieve bronnen ontwikkeld. </a:t>
            </a:r>
          </a:p>
          <a:p>
            <a:pPr>
              <a:lnSpc>
                <a:spcPts val="2200"/>
              </a:lnSpc>
            </a:pPr>
            <a:r>
              <a:rPr lang="nl-NL" sz="1700" dirty="0">
                <a:latin typeface="Helvetica"/>
                <a:cs typeface="Helvetica"/>
              </a:rPr>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200"/>
              </a:lnSpc>
            </a:pPr>
            <a:r>
              <a:rPr lang="nl-NL" sz="1700" dirty="0">
                <a:latin typeface="Helvetica"/>
                <a:cs typeface="Helvetica"/>
              </a:rPr>
              <a:t>Gebruik indien gewenst het blanco template en de placeholders om aanvullende informatie aan de training toe te voegen. </a:t>
            </a:r>
          </a:p>
        </p:txBody>
      </p:sp>
    </p:spTree>
    <p:extLst>
      <p:ext uri="{BB962C8B-B14F-4D97-AF65-F5344CB8AC3E}">
        <p14:creationId xmlns:p14="http://schemas.microsoft.com/office/powerpoint/2010/main" val="37358477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6799562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a:xfrm>
            <a:off x="777243" y="2362676"/>
            <a:ext cx="6520372" cy="3682369"/>
          </a:xfrm>
        </p:spPr>
        <p:txBody>
          <a:bodyPr/>
          <a:lstStyle/>
          <a:p>
            <a:pPr>
              <a:lnSpc>
                <a:spcPct val="1000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ct val="100000"/>
              </a:lnSpc>
            </a:pPr>
            <a:r>
              <a:rPr lang="nl" sz="1700" b="0" i="0" strike="noStrike" cap="none" spc="0" baseline="0" dirty="0">
                <a:solidFill>
                  <a:srgbClr val="000000"/>
                </a:solidFill>
                <a:effectLst/>
                <a:latin typeface="Helvetica"/>
                <a:ea typeface="Helvetica"/>
                <a:cs typeface="Helvetica"/>
              </a:rPr>
              <a:t>In deze PowerPointtraining leer je: </a:t>
            </a:r>
          </a:p>
          <a:p>
            <a:pPr marL="342900" indent="-342900">
              <a:lnSpc>
                <a:spcPct val="1000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Wat </a:t>
            </a:r>
            <a:r>
              <a:rPr lang="nl" sz="1700" b="1" i="0" strike="noStrike" cap="none" spc="0" baseline="0" dirty="0">
                <a:solidFill>
                  <a:srgbClr val="000000"/>
                </a:solidFill>
                <a:effectLst/>
                <a:latin typeface="Helvetica"/>
                <a:ea typeface="Helvetica"/>
                <a:cs typeface="Helvetica"/>
              </a:rPr>
              <a:t>persoonlijke beschermingsmiddelen</a:t>
            </a:r>
            <a:r>
              <a:rPr lang="nl" sz="1700" b="0" i="0" strike="noStrike" cap="none" spc="0" baseline="0" dirty="0">
                <a:solidFill>
                  <a:srgbClr val="000000"/>
                </a:solidFill>
                <a:effectLst/>
                <a:latin typeface="Helvetica"/>
                <a:ea typeface="Helvetica"/>
                <a:cs typeface="Helvetica"/>
              </a:rPr>
              <a:t> zijn en hoe het kan helpen om het risico op blootstelling aan inhaleerbaar kristallijn silicastof te beperken</a:t>
            </a:r>
          </a:p>
          <a:p>
            <a:pPr marL="342900" indent="-342900">
              <a:lnSpc>
                <a:spcPct val="1000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Wanneer en hoe draag je persoonlijke beschermingsmiddelen</a:t>
            </a:r>
          </a:p>
          <a:p>
            <a:pPr marL="342900" indent="-342900">
              <a:lnSpc>
                <a:spcPct val="1000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Voorschriften voor het gebruik van persoonlijke beschermingsmiddelen</a:t>
            </a:r>
          </a:p>
          <a:p>
            <a:pPr marL="285750" indent="-285750">
              <a:lnSpc>
                <a:spcPct val="100000"/>
              </a:lnSpc>
              <a:buFont typeface="Arial" panose="020B0604020202020204" pitchFamily="34" charset="0"/>
              <a:buChar char="•"/>
            </a:pPr>
            <a:r>
              <a:rPr lang="nl" sz="1700" b="0" i="0" strike="noStrike" cap="none" spc="0" baseline="0" dirty="0">
                <a:solidFill>
                  <a:srgbClr val="FF0000"/>
                </a:solidFill>
                <a:effectLst/>
                <a:latin typeface="Helvetica"/>
                <a:ea typeface="Helvetica"/>
                <a:cs typeface="Helvetica"/>
              </a:rPr>
              <a:t>Tekst in te vullen door trainer – heb je zelf slides aan de presentatie toegevoegd? Maak dan een kort overzicht van de contextuele materialen </a:t>
            </a:r>
          </a:p>
          <a:p>
            <a:pPr marL="342900" indent="-342900">
              <a:lnSpc>
                <a:spcPct val="100000"/>
              </a:lnSpc>
              <a:buFont typeface="Arial" panose="020B0604020202020204" pitchFamily="34" charset="0"/>
              <a:buChar char="•"/>
            </a:pPr>
            <a:endParaRPr lang="en-US" sz="1700" dirty="0"/>
          </a:p>
          <a:p>
            <a:pPr>
              <a:lnSpc>
                <a:spcPct val="100000"/>
              </a:lnSpc>
            </a:pPr>
            <a:endParaRPr lang="en-US" sz="1700" dirty="0"/>
          </a:p>
        </p:txBody>
      </p:sp>
      <p:pic>
        <p:nvPicPr>
          <p:cNvPr id="7" name="Picture 6">
            <a:extLst>
              <a:ext uri="{FF2B5EF4-FFF2-40B4-BE49-F238E27FC236}">
                <a16:creationId xmlns:a16="http://schemas.microsoft.com/office/drawing/2014/main" id="{DF6B9C66-CEEC-4B44-BA9B-225E692AF914}"/>
              </a:ext>
            </a:extLst>
          </p:cNvPr>
          <p:cNvPicPr>
            <a:picLocks noChangeAspect="1"/>
          </p:cNvPicPr>
          <p:nvPr/>
        </p:nvPicPr>
        <p:blipFill rotWithShape="1">
          <a:blip r:embed="rId3"/>
          <a:srcRect l="26840" r="7924"/>
          <a:stretch/>
        </p:blipFill>
        <p:spPr>
          <a:xfrm>
            <a:off x="7473462" y="1611050"/>
            <a:ext cx="4343630" cy="4433991"/>
          </a:xfrm>
          <a:prstGeom prst="rect">
            <a:avLst/>
          </a:prstGeom>
        </p:spPr>
      </p:pic>
    </p:spTree>
    <p:extLst>
      <p:ext uri="{BB962C8B-B14F-4D97-AF65-F5344CB8AC3E}">
        <p14:creationId xmlns:p14="http://schemas.microsoft.com/office/powerpoint/2010/main" val="15101513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618344"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Het dragen van persoonlijke beschermingsmiddelen is één van de vijf technieken voor stofbeheersing. </a:t>
            </a:r>
          </a:p>
        </p:txBody>
      </p:sp>
      <p:pic>
        <p:nvPicPr>
          <p:cNvPr id="22" name="Picture 21" descr="A screenshot of a cell phone&#10;&#10;Description automatically generated">
            <a:extLst>
              <a:ext uri="{FF2B5EF4-FFF2-40B4-BE49-F238E27FC236}">
                <a16:creationId xmlns:a16="http://schemas.microsoft.com/office/drawing/2014/main" id="{4A626FC4-8A77-004E-BB89-B10034210505}"/>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25564AC1-815E-9642-A01C-150BB350139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13CAB05-5173-C34E-9F99-31DEE076A45A}"/>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862188-F2AA-A144-B0B6-6FFE60F5D908}"/>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8E6F38CB-AF38-244A-92EF-1C3087522E7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4D943691-5AD3-984E-A33C-CEA8F8CF48BB}"/>
              </a:ext>
            </a:extLst>
          </p:cNvPr>
          <p:cNvSpPr txBox="1"/>
          <p:nvPr/>
        </p:nvSpPr>
        <p:spPr>
          <a:xfrm>
            <a:off x="6579514" y="1702138"/>
            <a:ext cx="2044435"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28" name="TextBox 27">
            <a:extLst>
              <a:ext uri="{FF2B5EF4-FFF2-40B4-BE49-F238E27FC236}">
                <a16:creationId xmlns:a16="http://schemas.microsoft.com/office/drawing/2014/main" id="{743A76DE-8B90-1E40-87DD-83AB1A5CAE24}"/>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29" name="TextBox 28">
            <a:extLst>
              <a:ext uri="{FF2B5EF4-FFF2-40B4-BE49-F238E27FC236}">
                <a16:creationId xmlns:a16="http://schemas.microsoft.com/office/drawing/2014/main" id="{F823B0BB-57E9-5449-84D1-E10886CC9C5A}"/>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a:p>
            <a:endParaRPr lang="en-US"/>
          </a:p>
        </p:txBody>
      </p:sp>
      <p:sp>
        <p:nvSpPr>
          <p:cNvPr id="30" name="TextBox 29">
            <a:extLst>
              <a:ext uri="{FF2B5EF4-FFF2-40B4-BE49-F238E27FC236}">
                <a16:creationId xmlns:a16="http://schemas.microsoft.com/office/drawing/2014/main" id="{50AC21F9-4043-134D-BDE6-B221F309A361}"/>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31" name="TextBox 30">
            <a:extLst>
              <a:ext uri="{FF2B5EF4-FFF2-40B4-BE49-F238E27FC236}">
                <a16:creationId xmlns:a16="http://schemas.microsoft.com/office/drawing/2014/main" id="{15DC1B6D-A8DC-8545-BB81-582066993DF6}"/>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9705499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CBE25-5F2A-1C42-A137-9E4A3123DA19}"/>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SOORTEN PERSOONLIJKE BESCHERMINGSMIDDELEN</a:t>
            </a:r>
          </a:p>
        </p:txBody>
      </p:sp>
      <p:sp>
        <p:nvSpPr>
          <p:cNvPr id="3" name="Text Placeholder 2">
            <a:extLst>
              <a:ext uri="{FF2B5EF4-FFF2-40B4-BE49-F238E27FC236}">
                <a16:creationId xmlns:a16="http://schemas.microsoft.com/office/drawing/2014/main" id="{4662C6AA-B90E-6A41-87AC-AD502A6D6097}"/>
              </a:ext>
            </a:extLst>
          </p:cNvPr>
          <p:cNvSpPr>
            <a:spLocks noGrp="1"/>
          </p:cNvSpPr>
          <p:nvPr>
            <p:ph type="body" sz="quarter" idx="11"/>
          </p:nvPr>
        </p:nvSpPr>
        <p:spPr>
          <a:xfrm>
            <a:off x="777243" y="2731953"/>
            <a:ext cx="5453624" cy="3682369"/>
          </a:xfrm>
        </p:spPr>
        <p:txBody>
          <a:bodyPr/>
          <a:lstStyle/>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Oorbescherming</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Helm</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Stofbril</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Masker / ademhalingsbescherming</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Werkkleding</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Jas</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Laarzen</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Handschoenen</a:t>
            </a:r>
          </a:p>
          <a:p>
            <a:pPr>
              <a:lnSpc>
                <a:spcPts val="2200"/>
              </a:lnSpc>
            </a:pPr>
            <a:endParaRPr lang="en-US" sz="1700" dirty="0"/>
          </a:p>
        </p:txBody>
      </p:sp>
      <p:grpSp>
        <p:nvGrpSpPr>
          <p:cNvPr id="8" name="Group 7">
            <a:extLst>
              <a:ext uri="{FF2B5EF4-FFF2-40B4-BE49-F238E27FC236}">
                <a16:creationId xmlns:a16="http://schemas.microsoft.com/office/drawing/2014/main" id="{FFCDBCC8-AD2D-9342-8E46-5862A35F9D19}"/>
              </a:ext>
            </a:extLst>
          </p:cNvPr>
          <p:cNvGrpSpPr/>
          <p:nvPr/>
        </p:nvGrpSpPr>
        <p:grpSpPr>
          <a:xfrm>
            <a:off x="6759847" y="1399964"/>
            <a:ext cx="5155188" cy="4495324"/>
            <a:chOff x="6759847" y="1399964"/>
            <a:chExt cx="5155188" cy="4495324"/>
          </a:xfrm>
        </p:grpSpPr>
        <p:pic>
          <p:nvPicPr>
            <p:cNvPr id="7" name="Picture 6" descr="A picture containing toy, different, table, room&#10;&#10;Description automatically generated">
              <a:extLst>
                <a:ext uri="{FF2B5EF4-FFF2-40B4-BE49-F238E27FC236}">
                  <a16:creationId xmlns:a16="http://schemas.microsoft.com/office/drawing/2014/main" id="{C9F483F8-0C9A-7042-B316-2D02991D8000}"/>
                </a:ext>
              </a:extLst>
            </p:cNvPr>
            <p:cNvPicPr>
              <a:picLocks noChangeAspect="1"/>
            </p:cNvPicPr>
            <p:nvPr/>
          </p:nvPicPr>
          <p:blipFill>
            <a:blip r:embed="rId3"/>
            <a:stretch>
              <a:fillRect/>
            </a:stretch>
          </p:blipFill>
          <p:spPr>
            <a:xfrm>
              <a:off x="6759847" y="1399964"/>
              <a:ext cx="5155188" cy="4495324"/>
            </a:xfrm>
            <a:prstGeom prst="rect">
              <a:avLst/>
            </a:prstGeom>
          </p:spPr>
        </p:pic>
        <p:pic>
          <p:nvPicPr>
            <p:cNvPr id="5" name="Picture 4">
              <a:extLst>
                <a:ext uri="{FF2B5EF4-FFF2-40B4-BE49-F238E27FC236}">
                  <a16:creationId xmlns:a16="http://schemas.microsoft.com/office/drawing/2014/main" id="{DF40E48D-16AB-4441-904C-5891A10EEF07}"/>
                </a:ext>
              </a:extLst>
            </p:cNvPr>
            <p:cNvPicPr>
              <a:picLocks noChangeAspect="1"/>
            </p:cNvPicPr>
            <p:nvPr/>
          </p:nvPicPr>
          <p:blipFill>
            <a:blip r:embed="rId4" cstate="print">
              <a:extLst>
                <a:ext uri="{28A0092B-C50C-407E-A947-70E740481C1C}">
                  <a14:useLocalDpi xmlns:a14="http://schemas.microsoft.com/office/drawing/2010/main"/>
                </a:ext>
              </a:extLst>
            </a:blip>
            <a:srcRect t="18184"/>
            <a:stretch>
              <a:fillRect/>
            </a:stretch>
          </p:blipFill>
          <p:spPr>
            <a:xfrm>
              <a:off x="8633479" y="2949833"/>
              <a:ext cx="1642557" cy="1343871"/>
            </a:xfrm>
            <a:prstGeom prst="rect">
              <a:avLst/>
            </a:prstGeom>
          </p:spPr>
        </p:pic>
      </p:grpSp>
    </p:spTree>
    <p:extLst>
      <p:ext uri="{BB962C8B-B14F-4D97-AF65-F5344CB8AC3E}">
        <p14:creationId xmlns:p14="http://schemas.microsoft.com/office/powerpoint/2010/main" val="3226928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nl" sz="2800" b="1" i="0" strike="noStrike" cap="none" spc="0" baseline="0" dirty="0">
                <a:solidFill>
                  <a:srgbClr val="F6A317"/>
                </a:solidFill>
                <a:effectLst/>
                <a:latin typeface="Helvetica"/>
                <a:ea typeface="Helvetica"/>
                <a:cs typeface="Helvetica"/>
              </a:rPr>
              <a:t>WAAROM PERSOONLIJKE BESCHERMINGSMIDDELEN GEBRUIKEN? </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a:xfrm>
            <a:off x="777243" y="3048476"/>
            <a:ext cx="5992834" cy="3682369"/>
          </a:xfrm>
        </p:spPr>
        <p:txBody>
          <a:bodyPr anchor="t"/>
          <a:lstStyle/>
          <a:p>
            <a:pPr marL="342900" indent="-342900">
              <a:lnSpc>
                <a:spcPts val="24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Persoonlijke beschermingsmiddelen zijn bedoeld om de drager te beschermen tegen fysiek gevaar op de werkplaats, inclusief het gevaar van inhaleerbaar kristallijn silicastof</a:t>
            </a:r>
          </a:p>
          <a:p>
            <a:pPr marL="342900" indent="-342900">
              <a:lnSpc>
                <a:spcPts val="2400"/>
              </a:lnSpc>
              <a:buFont typeface="Arial" panose="020B0604020202020204" pitchFamily="34" charset="0"/>
              <a:buChar char="•"/>
            </a:pPr>
            <a:r>
              <a:rPr lang="nl" sz="1800" b="0" i="0" strike="noStrike" cap="none" spc="0" baseline="0" dirty="0">
                <a:solidFill>
                  <a:srgbClr val="000000"/>
                </a:solidFill>
                <a:effectLst/>
                <a:latin typeface="Helvetica"/>
                <a:ea typeface="Helvetica"/>
                <a:cs typeface="Helvetica"/>
              </a:rPr>
              <a:t>Het gebruik van persoonlijke beschermingsmiddelen is (indien noodzakelijk) belangrijk als preventieve vorm van risicobeheersing</a:t>
            </a:r>
          </a:p>
          <a:p>
            <a:pPr marL="342900" indent="-342900">
              <a:lnSpc>
                <a:spcPts val="2400"/>
              </a:lnSpc>
              <a:buFont typeface="Arial" panose="020B0604020202020204" pitchFamily="34" charset="0"/>
              <a:buChar char="•"/>
            </a:pPr>
            <a:r>
              <a:rPr lang="nl" sz="1800" b="0" i="0" strike="noStrike" cap="none" spc="0" baseline="0" dirty="0">
                <a:solidFill>
                  <a:srgbClr val="FF0000"/>
                </a:solidFill>
                <a:effectLst/>
                <a:latin typeface="Helvetica"/>
                <a:ea typeface="Helvetica"/>
                <a:cs typeface="Helvetica"/>
              </a:rPr>
              <a:t>Ademhalingsbescherming helpt om de blootstelling aan inhaleerbaar kristallijn silicastof te beperken </a:t>
            </a:r>
          </a:p>
        </p:txBody>
      </p:sp>
      <p:pic>
        <p:nvPicPr>
          <p:cNvPr id="6" name="Picture 5">
            <a:extLst>
              <a:ext uri="{FF2B5EF4-FFF2-40B4-BE49-F238E27FC236}">
                <a16:creationId xmlns:a16="http://schemas.microsoft.com/office/drawing/2014/main" id="{38FF728A-6446-8544-9F1D-F36A90F4CB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635" r="8913"/>
          <a:stretch/>
        </p:blipFill>
        <p:spPr>
          <a:xfrm>
            <a:off x="6928338" y="1611051"/>
            <a:ext cx="4888753" cy="4433990"/>
          </a:xfrm>
          <a:prstGeom prst="rect">
            <a:avLst/>
          </a:prstGeom>
        </p:spPr>
      </p:pic>
    </p:spTree>
    <p:extLst>
      <p:ext uri="{BB962C8B-B14F-4D97-AF65-F5344CB8AC3E}">
        <p14:creationId xmlns:p14="http://schemas.microsoft.com/office/powerpoint/2010/main" val="3612666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DE RISICO’S VAN DEZE ACTIVITEIT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6203848" cy="2938988"/>
          </a:xfrm>
        </p:spPr>
        <p:txBody>
          <a:bodyPr anchor="t"/>
          <a:lstStyle/>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goed functioneren van deze middelen is essentieel om ons te beschermen tegen inhaleerbaar kristallijn silicastof</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Langdurige blootstelling aan grote hoeveelheden inhaleerbaar kristallijn silicastof kan longziektes veroorzaken</a:t>
            </a:r>
          </a:p>
          <a:p>
            <a:pPr>
              <a:lnSpc>
                <a:spcPts val="2200"/>
              </a:lnSpc>
            </a:pPr>
            <a:r>
              <a:rPr lang="nl" sz="1700" b="0" i="0" strike="noStrike" cap="none" spc="0" baseline="0" dirty="0">
                <a:solidFill>
                  <a:srgbClr val="000000"/>
                </a:solidFill>
                <a:effectLst/>
                <a:latin typeface="Helvetica"/>
                <a:ea typeface="Helvetica"/>
                <a:cs typeface="Helvetica"/>
              </a:rPr>
              <a:t>Het is belangrijk dat we onszelf dagelijks beschermen tegen blootstelling aan stof. </a:t>
            </a:r>
          </a:p>
          <a:p>
            <a:pPr>
              <a:lnSpc>
                <a:spcPts val="2200"/>
              </a:lnSpc>
            </a:pPr>
            <a:r>
              <a:rPr lang="nl" sz="1700" b="0" i="0" strike="noStrike" cap="none" spc="0" baseline="0" dirty="0">
                <a:solidFill>
                  <a:srgbClr val="000000"/>
                </a:solidFill>
                <a:effectLst/>
                <a:latin typeface="Helvetica"/>
                <a:ea typeface="Helvetica"/>
                <a:cs typeface="Helvetica"/>
              </a:rPr>
              <a:t>Door de juiste voorschriften op te volgen, beschermen we onze gezondheid voor de toekomst. </a:t>
            </a:r>
          </a:p>
          <a:p>
            <a:pPr>
              <a:lnSpc>
                <a:spcPts val="2200"/>
              </a:lnSpc>
            </a:pPr>
            <a:r>
              <a:rPr lang="nl" sz="1700" b="0" i="0" strike="noStrike" cap="none" spc="0" baseline="0" dirty="0">
                <a:solidFill>
                  <a:srgbClr val="000000"/>
                </a:solidFill>
                <a:effectLst/>
                <a:latin typeface="Helvetica"/>
                <a:ea typeface="Helvetica"/>
                <a:cs typeface="Helvetica"/>
              </a:rPr>
              <a:t>Hoe ga jij je pensioen doorbrengen? </a:t>
            </a:r>
          </a:p>
        </p:txBody>
      </p:sp>
      <p:pic>
        <p:nvPicPr>
          <p:cNvPr id="7" name="Picture Placeholder 6" descr="A picture containing person, indoor, bed, room&#10;&#10;Description automatically generated">
            <a:extLst>
              <a:ext uri="{FF2B5EF4-FFF2-40B4-BE49-F238E27FC236}">
                <a16:creationId xmlns:a16="http://schemas.microsoft.com/office/drawing/2014/main" id="{445A1126-AA24-8343-8CBA-E18FF251D20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D8BA4EC1-1060-7B48-BAB7-6FC6177D3D0C}"/>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B1433E-DA65-5B4B-8B17-9A14C81A7C15}"/>
              </a:ext>
            </a:extLst>
          </p:cNvPr>
          <p:cNvSpPr>
            <a:spLocks noGrp="1"/>
          </p:cNvSpPr>
          <p:nvPr>
            <p:ph type="body" sz="quarter" idx="11"/>
          </p:nvPr>
        </p:nvSpPr>
        <p:spPr>
          <a:xfrm>
            <a:off x="777243" y="2812473"/>
            <a:ext cx="3970603" cy="3232572"/>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Persoonlijke beschermingsmiddelen beschermen alleen de drager. Bovendien kan het verkeerd gedragen worden of beschadigd zijn. Hierdoor is het niet 100% betrouwbaar. </a:t>
            </a:r>
          </a:p>
          <a:p>
            <a:pPr>
              <a:lnSpc>
                <a:spcPts val="2200"/>
              </a:lnSpc>
            </a:pPr>
            <a:r>
              <a:rPr lang="nl" sz="1700" b="0" i="0" strike="noStrike" cap="none" spc="0" baseline="0" dirty="0">
                <a:solidFill>
                  <a:srgbClr val="000000"/>
                </a:solidFill>
                <a:effectLst/>
                <a:latin typeface="Helvetica"/>
                <a:ea typeface="Helvetica"/>
                <a:cs typeface="Helvetica"/>
              </a:rPr>
              <a:t>Werknemers moeten alleen persoonlijke beschermingsmiddelen dragen als </a:t>
            </a:r>
            <a:r>
              <a:rPr lang="nl" sz="1700" b="1" i="0" strike="noStrike" cap="none" spc="0" baseline="0" dirty="0">
                <a:solidFill>
                  <a:srgbClr val="000000"/>
                </a:solidFill>
                <a:effectLst/>
                <a:latin typeface="Helvetica"/>
                <a:ea typeface="Helvetica"/>
                <a:cs typeface="Helvetica"/>
              </a:rPr>
              <a:t>andere voorzorgsmaatregelen niet voldoende zijn</a:t>
            </a:r>
            <a:r>
              <a:rPr lang="nl" sz="1700" b="0" i="0" strike="noStrike" cap="none" spc="0" baseline="0" dirty="0">
                <a:solidFill>
                  <a:srgbClr val="000000"/>
                </a:solidFill>
                <a:effectLst/>
                <a:latin typeface="Helvetica"/>
                <a:ea typeface="Helvetica"/>
                <a:cs typeface="Helvetica"/>
              </a:rPr>
              <a:t>.</a:t>
            </a:r>
          </a:p>
          <a:p>
            <a:pPr>
              <a:lnSpc>
                <a:spcPts val="2200"/>
              </a:lnSpc>
            </a:pPr>
            <a:endParaRPr lang="en-US" sz="1700" dirty="0"/>
          </a:p>
        </p:txBody>
      </p:sp>
      <p:pic>
        <p:nvPicPr>
          <p:cNvPr id="6" name="Picture 5">
            <a:extLst>
              <a:ext uri="{FF2B5EF4-FFF2-40B4-BE49-F238E27FC236}">
                <a16:creationId xmlns:a16="http://schemas.microsoft.com/office/drawing/2014/main" id="{BA0E203B-2CED-124D-9B7D-C72F5D6A3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4477" y="1565594"/>
            <a:ext cx="7517264" cy="4495324"/>
          </a:xfrm>
          <a:prstGeom prst="rect">
            <a:avLst/>
          </a:prstGeom>
        </p:spPr>
      </p:pic>
      <p:sp>
        <p:nvSpPr>
          <p:cNvPr id="2" name="Text Placeholder 1">
            <a:extLst>
              <a:ext uri="{FF2B5EF4-FFF2-40B4-BE49-F238E27FC236}">
                <a16:creationId xmlns:a16="http://schemas.microsoft.com/office/drawing/2014/main" id="{CFB13880-BA6F-604C-8EED-C325D46C2DE9}"/>
              </a:ext>
            </a:extLst>
          </p:cNvPr>
          <p:cNvSpPr>
            <a:spLocks noGrp="1"/>
          </p:cNvSpPr>
          <p:nvPr>
            <p:ph type="body" sz="quarter" idx="10"/>
          </p:nvPr>
        </p:nvSpPr>
        <p:spPr>
          <a:xfrm>
            <a:off x="777244" y="1640901"/>
            <a:ext cx="4833847"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DE HIERARCHIE VAN RISICOBEHEERSING</a:t>
            </a:r>
          </a:p>
        </p:txBody>
      </p:sp>
    </p:spTree>
    <p:extLst>
      <p:ext uri="{BB962C8B-B14F-4D97-AF65-F5344CB8AC3E}">
        <p14:creationId xmlns:p14="http://schemas.microsoft.com/office/powerpoint/2010/main" val="15163975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27.xml><?xml version="1.0" encoding="utf-8"?>
<p:tagLst xmlns:a="http://schemas.openxmlformats.org/drawingml/2006/main" xmlns:r="http://schemas.openxmlformats.org/officeDocument/2006/relationships" xmlns:p="http://schemas.openxmlformats.org/presentationml/2006/main">
  <p:tag name="AS_UNIQUEID" val="29"/>
</p:tagLst>
</file>

<file path=ppt/tags/tag28.xml><?xml version="1.0" encoding="utf-8"?>
<p:tagLst xmlns:a="http://schemas.openxmlformats.org/drawingml/2006/main" xmlns:r="http://schemas.openxmlformats.org/officeDocument/2006/relationships" xmlns:p="http://schemas.openxmlformats.org/presentationml/2006/main">
  <p:tag name="AS_UNIQUEID" val="30"/>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6"/>
</p:tagLst>
</file>

<file path=ppt/tags/tag9.xml><?xml version="1.0" encoding="utf-8"?>
<p:tagLst xmlns:a="http://schemas.openxmlformats.org/drawingml/2006/main" xmlns:r="http://schemas.openxmlformats.org/officeDocument/2006/relationships" xmlns:p="http://schemas.openxmlformats.org/presentationml/2006/main">
  <p:tag name="AS_UNIQUEID"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6d9d7403-2d8c-4818-ae25-2c5629bc7330"/>
    <ds:schemaRef ds:uri="http://schemas.microsoft.com/office/2006/documentManagement/types"/>
    <ds:schemaRef ds:uri="http://purl.org/dc/elements/1.1/"/>
    <ds:schemaRef ds:uri="http://schemas.openxmlformats.org/package/2006/metadata/core-properties"/>
    <ds:schemaRef ds:uri="http://www.w3.org/XML/1998/namespace"/>
    <ds:schemaRef ds:uri="d8ecf516-e360-4672-81b9-68723bedb71f"/>
    <ds:schemaRef ds:uri="http://purl.org/dc/terms/"/>
    <ds:schemaRef ds:uri="http://schemas.microsoft.com/office/2006/metadata/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37586063-84D5-4618-AC09-47D8F74266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TotalTime>
  <Words>1705</Words>
  <Application>Microsoft Macintosh PowerPoint</Application>
  <PresentationFormat>Widescreen</PresentationFormat>
  <Paragraphs>144</Paragraphs>
  <Slides>19</Slides>
  <Notes>18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52</cp:revision>
  <dcterms:created xsi:type="dcterms:W3CDTF">2020-01-29T17:43:15Z</dcterms:created>
  <dcterms:modified xsi:type="dcterms:W3CDTF">2024-11-13T11:16:57Z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