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280" r:id="rId6"/>
    <p:sldId id="278" r:id="rId7"/>
    <p:sldId id="272" r:id="rId8"/>
    <p:sldId id="276" r:id="rId9"/>
    <p:sldId id="279" r:id="rId10"/>
    <p:sldId id="259" r:id="rId11"/>
    <p:sldId id="258" r:id="rId12"/>
    <p:sldId id="268" r:id="rId13"/>
    <p:sldId id="264" r:id="rId14"/>
    <p:sldId id="266" r:id="rId15"/>
    <p:sldId id="267"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aldi Da Costa" initials="BC" lastIdx="0" clrIdx="0">
    <p:extLst>
      <p:ext uri="{19B8F6BF-5375-455C-9EA6-DF929625EA0E}">
        <p15:presenceInfo xmlns:p15="http://schemas.microsoft.com/office/powerpoint/2012/main" userId="S::bonaldi.da.costa@leidar.com::ff0be919-81a7-4c78-87bf-fdc5c4b471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54B40F-5844-804B-87D5-03CCEE90A14E}" v="2" dt="2020-12-09T20:36:21.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1497"/>
  </p:normalViewPr>
  <p:slideViewPr>
    <p:cSldViewPr snapToGrid="0" snapToObjects="1">
      <p:cViewPr varScale="1">
        <p:scale>
          <a:sx n="99" d="100"/>
          <a:sy n="99" d="100"/>
        </p:scale>
        <p:origin x="1504" y="168"/>
      </p:cViewPr>
      <p:guideLst/>
    </p:cSldViewPr>
  </p:slideViewPr>
  <p:notesTextViewPr>
    <p:cViewPr>
      <p:scale>
        <a:sx n="1" d="1"/>
        <a:sy n="1" d="1"/>
      </p:scale>
      <p:origin x="0" y="0"/>
    </p:cViewPr>
  </p:notesTextViewPr>
  <p:notesViewPr>
    <p:cSldViewPr snapToGrid="0" snapToObjects="1">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653F8B-5239-234F-9090-D5C5587CB9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8A8CC3-448A-C444-81EF-1CDB7D3C85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5C30E7-F848-6E41-A6B8-226CB7FDFA57}" type="datetimeFigureOut">
              <a:rPr lang="en-US" smtClean="0"/>
              <a:t>11/13/24</a:t>
            </a:fld>
            <a:endParaRPr lang="en-US"/>
          </a:p>
        </p:txBody>
      </p:sp>
      <p:sp>
        <p:nvSpPr>
          <p:cNvPr id="4" name="Footer Placeholder 3">
            <a:extLst>
              <a:ext uri="{FF2B5EF4-FFF2-40B4-BE49-F238E27FC236}">
                <a16:creationId xmlns:a16="http://schemas.microsoft.com/office/drawing/2014/main" id="{27B225A3-E81F-5A41-A498-8D900E4586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4D490D-EEC4-824B-BEE2-88F321E130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BEC090-9609-0B43-B1E6-C27C9F8AE621}" type="slidenum">
              <a:rPr lang="en-US" smtClean="0"/>
              <a:t>‹#›</a:t>
            </a:fld>
            <a:endParaRPr lang="en-US"/>
          </a:p>
        </p:txBody>
      </p:sp>
    </p:spTree>
    <p:extLst>
      <p:ext uri="{BB962C8B-B14F-4D97-AF65-F5344CB8AC3E}">
        <p14:creationId xmlns:p14="http://schemas.microsoft.com/office/powerpoint/2010/main" val="296169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398625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 sz="1800" b="0" i="0" strike="noStrike" cap="none" spc="0" baseline="0" dirty="0">
                <a:solidFill>
                  <a:srgbClr val="000000"/>
                </a:solidFill>
                <a:effectLst/>
                <a:latin typeface="Calibri"/>
                <a:ea typeface="Calibri"/>
                <a:cs typeface="Calibri"/>
              </a:rPr>
              <a:t>Overmatige blootstelling aan inhaleerbaar kristallijn silicastof kan bij werknemers leiden tot serieuze gezondheidsklachten op de lange termijn. Daarom is het belangrijk dat alle werknemers zich bewust zijn van de voorschriften die het risico op blootstelling aan silicastof zo veel mogelijk beperken of voorkomen”. </a:t>
            </a:r>
          </a:p>
          <a:p>
            <a:endParaRPr lang="en-US" sz="1200" b="0" i="0" u="none" strike="noStrike" kern="1200" dirty="0">
              <a:solidFill>
                <a:schemeClr val="tx1"/>
              </a:solidFill>
              <a:effectLst/>
              <a:latin typeface="+mn-lt"/>
              <a:ea typeface="+mn-ea"/>
              <a:cs typeface="+mn-cs"/>
            </a:endParaRPr>
          </a:p>
          <a:p>
            <a:r>
              <a:rPr lang="nl" sz="1200" b="0" i="0" strike="noStrike" cap="none" spc="0" baseline="0" dirty="0">
                <a:solidFill>
                  <a:srgbClr val="000000"/>
                </a:solidFill>
                <a:effectLst/>
                <a:latin typeface="Calibri"/>
                <a:ea typeface="Calibri"/>
                <a:cs typeface="Calibri"/>
              </a:rPr>
              <a:t>Deze training bevat informatie over stofbeheersing in verpakkingssystemen. Onthoud dat er een risicobeoordeling nodig is wanneer er een verpakkingssysteem ontworpen wordt. Dit heeft echter voornamelijk betrekking op het management. </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157304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378571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328686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229024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243522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99297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2965871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nl" sz="1000" b="0" i="0" strike="noStrike" cap="none" spc="0" baseline="0">
                <a:solidFill>
                  <a:srgbClr val="000000"/>
                </a:solidFill>
                <a:effectLst/>
                <a:latin typeface="Helvetica"/>
                <a:ea typeface="Helvetica"/>
                <a:cs typeface="Helvetica"/>
              </a:rPr>
              <a:t>Dit trainingspakket is onderdeel van de NEPSI Gids voor de juiste werkwijze – ga naar guide.nepsi.eu </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E986A1-7033-134E-9D98-20614C351E07}"/>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40A8D2DD-CA00-0F4B-9F4E-4E2920A0EF83}"/>
              </a:ext>
            </a:extLst>
          </p:cNvPr>
          <p:cNvSpPr txBox="1"/>
          <p:nvPr userDrawn="1"/>
        </p:nvSpPr>
        <p:spPr>
          <a:xfrm>
            <a:off x="7889965" y="429114"/>
            <a:ext cx="3927385"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 sz="1400" b="1" i="0" strike="noStrike" cap="none" spc="0" baseline="0">
                <a:solidFill>
                  <a:srgbClr val="F6A317"/>
                </a:solidFill>
                <a:effectLst/>
                <a:latin typeface="Helvetica"/>
                <a:ea typeface="Helvetica"/>
                <a:cs typeface="Helvetica"/>
              </a:rPr>
              <a:t>VOORSCHRIFTEN VOOR VERPAKKINGSSYSTEMEN</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p:txBody>
          <a:bodyPr anchor="t"/>
          <a:lstStyle/>
          <a:p>
            <a:r>
              <a:rPr lang="nl" sz="2800" b="1" i="0" strike="noStrike" cap="none" spc="0" baseline="0">
                <a:solidFill>
                  <a:srgbClr val="FFFFFF"/>
                </a:solidFill>
                <a:effectLst/>
                <a:latin typeface="Helvetica"/>
                <a:ea typeface="Helvetica"/>
                <a:cs typeface="Helvetica"/>
              </a:rPr>
              <a:t>VOORSCHRIFTEN VOOR VERPAKKINGSSYSTEMEN</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a:extLst>
              <a:ext uri="{FF2B5EF4-FFF2-40B4-BE49-F238E27FC236}">
                <a16:creationId xmlns:a16="http://schemas.microsoft.com/office/drawing/2014/main" id="{CF063FC7-ED73-1242-BAEC-62A14628DD1C}"/>
              </a:ext>
            </a:extLst>
          </p:cNvPr>
          <p:cNvSpPr/>
          <p:nvPr/>
        </p:nvSpPr>
        <p:spPr>
          <a:xfrm>
            <a:off x="9336505" y="304800"/>
            <a:ext cx="2499895"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CONCLUSIE</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3" y="2362676"/>
            <a:ext cx="5453624" cy="3682369"/>
          </a:xfrm>
        </p:spPr>
        <p:txBody>
          <a:bodyPr/>
          <a:lstStyle/>
          <a:p>
            <a:pPr>
              <a:lnSpc>
                <a:spcPts val="2200"/>
              </a:lnSpc>
            </a:pPr>
            <a:r>
              <a:rPr lang="nl" sz="1700" b="0" i="0" strike="noStrike" cap="none" spc="0" baseline="0" dirty="0">
                <a:solidFill>
                  <a:srgbClr val="000000"/>
                </a:solidFill>
                <a:effectLst/>
                <a:latin typeface="Helvetica"/>
                <a:ea typeface="Helvetica"/>
                <a:cs typeface="Helvetica"/>
              </a:rPr>
              <a:t>Juist gebruik van verpakkingssystemen kan bijdragen aan een veilige, stofvrije werkomgeving. Onthoud</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000000"/>
                </a:solidFill>
                <a:effectLst/>
                <a:latin typeface="Helvetica"/>
                <a:ea typeface="Helvetica"/>
                <a:cs typeface="Helvetica"/>
              </a:rPr>
              <a:t>Houd je altijd aan de stofbeheersingsmaatregelen</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000000"/>
                </a:solidFill>
                <a:effectLst/>
                <a:latin typeface="Helvetica"/>
                <a:ea typeface="Helvetica"/>
                <a:cs typeface="Helvetica"/>
              </a:rPr>
              <a:t>Informeer je manager wanneer je vermoedt dat de stofbeheersingsmaatregelen niet worden opgevolgd</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000000"/>
                </a:solidFill>
                <a:effectLst/>
                <a:latin typeface="Helvetica"/>
                <a:ea typeface="Helvetica"/>
                <a:cs typeface="Helvetica"/>
              </a:rPr>
              <a:t>Ruim lekkages direct op </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FF0000"/>
                </a:solidFill>
                <a:effectLst/>
                <a:latin typeface="Helvetica"/>
                <a:ea typeface="Helvetica"/>
                <a:cs typeface="Helvetica"/>
              </a:rPr>
              <a:t>Trainer kan contextuele conclusies toevoegen</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38913629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LEGE SLIDE</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200"/>
              </a:lnSpc>
            </a:pPr>
            <a:r>
              <a:rPr lang="nl" sz="1700" b="0" i="0" strike="noStrike" cap="none" spc="0" baseline="0" dirty="0">
                <a:solidFill>
                  <a:srgbClr val="000000"/>
                </a:solidFill>
                <a:effectLst/>
                <a:latin typeface="Helvetica"/>
                <a:ea typeface="Helvetica"/>
                <a:cs typeface="Helvetica"/>
              </a:rPr>
              <a:t>Gebruik deze slide om zelf trainingsmateriaal toe te voegen over een specifieke werkomgeving/context. </a:t>
            </a:r>
          </a:p>
          <a:p>
            <a:pPr>
              <a:lnSpc>
                <a:spcPts val="2200"/>
              </a:lnSpc>
            </a:pPr>
            <a:r>
              <a:rPr lang="nl" sz="1700" b="0" i="0" strike="noStrike" cap="none" spc="0" baseline="0" dirty="0">
                <a:solidFill>
                  <a:srgbClr val="000000"/>
                </a:solidFill>
                <a:effectLst/>
                <a:latin typeface="Helvetica"/>
                <a:ea typeface="Helvetica"/>
                <a:cs typeface="Helvetica"/>
              </a:rPr>
              <a:t>Wil je de afbeelding veranderen? Klik met de rechtermuisknop &gt; wijzig afbeelding &gt; uit bestand. </a:t>
            </a:r>
          </a:p>
          <a:p>
            <a:pPr>
              <a:lnSpc>
                <a:spcPts val="2200"/>
              </a:lnSpc>
            </a:pPr>
            <a:r>
              <a:rPr lang="nl" sz="1700" b="0" i="0" strike="noStrike" cap="none" spc="0" baseline="0" dirty="0">
                <a:solidFill>
                  <a:srgbClr val="000000"/>
                </a:solidFill>
                <a:effectLst/>
                <a:latin typeface="Helvetica"/>
                <a:ea typeface="Helvetica"/>
                <a:cs typeface="Helvetica"/>
              </a:rPr>
              <a:t>Wil je meer slides aanmaken? Klik dan op ‘nieuwe slide’ in de taakbalk bovenaan. </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347493839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7538853" cy="850900"/>
          </a:xfrm>
        </p:spPr>
        <p:txBody>
          <a:bodyPr/>
          <a:lstStyle/>
          <a:p>
            <a:pPr>
              <a:lnSpc>
                <a:spcPct val="100000"/>
              </a:lnSpc>
            </a:pPr>
            <a:r>
              <a:rPr lang="nl" sz="2800" b="1" i="0" strike="noStrike" cap="none" spc="0" baseline="0">
                <a:solidFill>
                  <a:srgbClr val="F6A317"/>
                </a:solidFill>
                <a:effectLst/>
                <a:latin typeface="Helvetica"/>
                <a:ea typeface="Helvetica"/>
                <a:cs typeface="Helvetica"/>
              </a:rPr>
              <a:t>AANVULLEND LEERMATERIAAL</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a:xfrm>
            <a:off x="777243" y="2362676"/>
            <a:ext cx="5767936" cy="3682369"/>
          </a:xfrm>
        </p:spPr>
        <p:txBody>
          <a:bodyPr/>
          <a:lstStyle/>
          <a:p>
            <a:pPr marL="285750" indent="-285750">
              <a:lnSpc>
                <a:spcPts val="2300"/>
              </a:lnSpc>
              <a:spcBef>
                <a:spcPts val="600"/>
              </a:spcBef>
              <a:spcAft>
                <a:spcPts val="600"/>
              </a:spcAft>
              <a:buSzPct val="130000"/>
              <a:buFont typeface="Arial" panose="020B0604020202020204" pitchFamily="34" charset="0"/>
              <a:buChar char="•"/>
            </a:pPr>
            <a:r>
              <a:rPr lang="nl" sz="1600" b="0" i="0" strike="noStrike" cap="none" spc="0" baseline="0" dirty="0">
                <a:solidFill>
                  <a:srgbClr val="000000"/>
                </a:solidFill>
                <a:effectLst/>
                <a:latin typeface="Helvetica"/>
                <a:ea typeface="Helvetica"/>
                <a:cs typeface="Helvetica"/>
                <a:hlinkClick r:id="rId3" history="0"/>
              </a:rPr>
              <a:t>Voorschriften voor verpakkingssystemen (taakblad 2.1.18)</a:t>
            </a:r>
          </a:p>
          <a:p>
            <a:pPr marL="285750" indent="-285750">
              <a:lnSpc>
                <a:spcPts val="2300"/>
              </a:lnSpc>
              <a:spcBef>
                <a:spcPts val="600"/>
              </a:spcBef>
              <a:spcAft>
                <a:spcPts val="600"/>
              </a:spcAft>
              <a:buSzPct val="130000"/>
              <a:buFont typeface="Arial" panose="020B0604020202020204" pitchFamily="34" charset="0"/>
              <a:buChar char="•"/>
            </a:pPr>
            <a:r>
              <a:rPr lang="nl" sz="1600" b="0" i="0" strike="noStrike" cap="none" spc="0" baseline="0" dirty="0">
                <a:solidFill>
                  <a:srgbClr val="000000"/>
                </a:solidFill>
                <a:effectLst/>
                <a:latin typeface="Helvetica"/>
                <a:ea typeface="Helvetica"/>
                <a:cs typeface="Helvetica"/>
                <a:hlinkClick r:id="rId4" history="0"/>
              </a:rPr>
              <a:t>NESPI Voorschriften</a:t>
            </a:r>
          </a:p>
          <a:p>
            <a:pPr marL="285750" indent="-285750">
              <a:lnSpc>
                <a:spcPts val="2300"/>
              </a:lnSpc>
              <a:spcBef>
                <a:spcPts val="600"/>
              </a:spcBef>
              <a:spcAft>
                <a:spcPts val="600"/>
              </a:spcAft>
              <a:buSzPct val="130000"/>
              <a:buFont typeface="Arial" panose="020B0604020202020204" pitchFamily="34" charset="0"/>
              <a:buChar char="•"/>
            </a:pPr>
            <a:r>
              <a:rPr lang="nl" sz="1600" b="0" i="0" strike="noStrike" cap="none" spc="0" baseline="0" dirty="0">
                <a:solidFill>
                  <a:srgbClr val="000000"/>
                </a:solidFill>
                <a:effectLst/>
                <a:latin typeface="Helvetica"/>
                <a:ea typeface="Helvetica"/>
                <a:cs typeface="Helvetica"/>
                <a:hlinkClick r:id="rId5" history="0"/>
              </a:rPr>
              <a:t>NEPSI Voorschriften voor het MKB</a:t>
            </a:r>
          </a:p>
        </p:txBody>
      </p:sp>
      <p:sp>
        <p:nvSpPr>
          <p:cNvPr id="4" name="Rounded Rectangle 3">
            <a:extLst>
              <a:ext uri="{FF2B5EF4-FFF2-40B4-BE49-F238E27FC236}">
                <a16:creationId xmlns:a16="http://schemas.microsoft.com/office/drawing/2014/main" id="{B7D37025-CF26-3E41-B62B-FA7A5189F7BB}"/>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C5B5180F-48D4-B54F-A222-3F330B0A6C22}"/>
              </a:ext>
            </a:extLst>
          </p:cNvPr>
          <p:cNvSpPr/>
          <p:nvPr/>
        </p:nvSpPr>
        <p:spPr>
          <a:xfrm>
            <a:off x="1088454" y="5158279"/>
            <a:ext cx="10022946" cy="646331"/>
          </a:xfrm>
          <a:prstGeom prst="rect">
            <a:avLst/>
          </a:prstGeom>
          <a:noFill/>
          <a:ln>
            <a:noFill/>
          </a:ln>
        </p:spPr>
        <p:txBody>
          <a:bodyPr wrap="square" anchor="ctr">
            <a:spAutoFit/>
          </a:bodyPr>
          <a:lstStyle/>
          <a:p>
            <a:pPr>
              <a:spcBef>
                <a:spcPts val="1200"/>
              </a:spcBef>
              <a:spcAft>
                <a:spcPts val="1200"/>
              </a:spcAft>
              <a:buSzPct val="130000"/>
            </a:pPr>
            <a:r>
              <a:rPr lang="nl" b="0" i="0" strike="noStrike" cap="none" spc="0" baseline="0" dirty="0">
                <a:solidFill>
                  <a:srgbClr val="000000"/>
                </a:solidFill>
                <a:effectLst/>
                <a:latin typeface="Calibri"/>
                <a:ea typeface="Calibri"/>
                <a:cs typeface="Calibri"/>
              </a:rPr>
              <a:t>Ga naar het </a:t>
            </a:r>
            <a:r>
              <a:rPr lang="nl" b="1" i="0" strike="noStrike" cap="none" spc="0" baseline="0" dirty="0">
                <a:solidFill>
                  <a:srgbClr val="000000"/>
                </a:solidFill>
                <a:effectLst/>
                <a:latin typeface="Calibri"/>
                <a:ea typeface="Calibri"/>
                <a:cs typeface="Calibri"/>
              </a:rPr>
              <a:t>NEPSI E-learning platform</a:t>
            </a:r>
            <a:r>
              <a:rPr lang="nl" b="0" i="0" strike="noStrike" cap="none" spc="0" baseline="0" dirty="0">
                <a:solidFill>
                  <a:srgbClr val="000000"/>
                </a:solidFill>
                <a:effectLst/>
                <a:latin typeface="Calibri"/>
                <a:ea typeface="Calibri"/>
                <a:cs typeface="Calibri"/>
              </a:rPr>
              <a:t> op </a:t>
            </a:r>
            <a:r>
              <a:rPr lang="nl" b="0" i="0" strike="noStrike" cap="none" spc="0" baseline="0" dirty="0">
                <a:solidFill>
                  <a:srgbClr val="000000"/>
                </a:solidFill>
                <a:effectLst/>
                <a:latin typeface="Calibri"/>
                <a:ea typeface="Calibri"/>
                <a:cs typeface="Calibri"/>
                <a:hlinkClick r:id="rId6" history="0"/>
              </a:rPr>
              <a:t>training.nepsi.eu</a:t>
            </a:r>
            <a:r>
              <a:rPr lang="nl" b="0" i="0" strike="noStrike" cap="none" spc="0" baseline="0" dirty="0">
                <a:solidFill>
                  <a:srgbClr val="000000"/>
                </a:solidFill>
                <a:effectLst/>
                <a:latin typeface="Calibri"/>
                <a:ea typeface="Calibri"/>
                <a:cs typeface="Calibri"/>
              </a:rPr>
              <a:t> voor meer informatie over inhaleerbaar kristallijn silicastof</a:t>
            </a:r>
          </a:p>
        </p:txBody>
      </p:sp>
    </p:spTree>
    <p:extLst>
      <p:ext uri="{BB962C8B-B14F-4D97-AF65-F5344CB8AC3E}">
        <p14:creationId xmlns:p14="http://schemas.microsoft.com/office/powerpoint/2010/main" val="5457933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nl-NL" sz="2800" dirty="0"/>
              <a:t>INLEIDING (VOOR DE TRAINER)</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200"/>
              </a:lnSpc>
            </a:pPr>
            <a:r>
              <a:rPr lang="nl-NL" sz="1700" dirty="0">
                <a:latin typeface="Helvetica"/>
                <a:cs typeface="Helvetica"/>
              </a:rPr>
              <a:t>Als onderdeel van de educatie die hoort bij het implementeren van de NEPSI voorschriften, heeft NEPSI ook diverse educatieve bronnen ontwikkeld. </a:t>
            </a:r>
          </a:p>
          <a:p>
            <a:pPr>
              <a:lnSpc>
                <a:spcPts val="2200"/>
              </a:lnSpc>
            </a:pPr>
            <a:r>
              <a:rPr lang="nl-NL" sz="1700" dirty="0">
                <a:latin typeface="Helvetica"/>
                <a:cs typeface="Helvetica"/>
              </a:rPr>
              <a:t>In iedere PowerPointtraining vind je informatie over een onderwerp dat relevant is voor werknemers die, ongeacht de industrie waarin ze werken, werken met inhaleerbaar kristallijn silicastof. De trainingen bevatten informatie over de risico’s van blootstelling en voorschriften die je kunt opvolgen om deze risico’s zo veel mogelijk te beperken. Het doel van de training is om werknemers te informeren en op te leiden om de voorzorgsmaatregelen zo goed mogelijk op te volgen, om het risico op blootstelling aan inhaleerbaar kristallijn silicastof op de werkvloer zo veel mogelijk te beperken. </a:t>
            </a:r>
          </a:p>
          <a:p>
            <a:pPr>
              <a:lnSpc>
                <a:spcPts val="2200"/>
              </a:lnSpc>
            </a:pPr>
            <a:r>
              <a:rPr lang="nl-NL" sz="1700" dirty="0">
                <a:latin typeface="Helvetica"/>
                <a:cs typeface="Helvetica"/>
              </a:rPr>
              <a:t>Gebruik indien gewenst het blanco template en de placeholders om aanvullende informatie aan de training toe te voegen. </a:t>
            </a:r>
          </a:p>
        </p:txBody>
      </p:sp>
    </p:spTree>
    <p:extLst>
      <p:ext uri="{BB962C8B-B14F-4D97-AF65-F5344CB8AC3E}">
        <p14:creationId xmlns:p14="http://schemas.microsoft.com/office/powerpoint/2010/main" val="14414726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LET OP</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pPr>
            <a:r>
              <a:rPr lang="nl" sz="1700" b="0" i="0" strike="noStrike" cap="none" spc="0" baseline="0" dirty="0">
                <a:solidFill>
                  <a:srgbClr val="000000"/>
                </a:solidFill>
                <a:effectLst/>
                <a:latin typeface="Helvetica"/>
                <a:ea typeface="Helvetica"/>
                <a:cs typeface="Helvetica"/>
              </a:rPr>
              <a:t>De informatie in deze PowerPointpresentatie is adviserend van aard en bevat informatieve inhoud. Deze informatie bevat geen regelgeving of nieuwe juridische verplichtingen. De informatie zorgt ook niet voor wijzigingen in de bestaande regelgeving in de gezondheidswetgeving.</a:t>
            </a:r>
          </a:p>
        </p:txBody>
      </p:sp>
    </p:spTree>
    <p:extLst>
      <p:ext uri="{BB962C8B-B14F-4D97-AF65-F5344CB8AC3E}">
        <p14:creationId xmlns:p14="http://schemas.microsoft.com/office/powerpoint/2010/main" val="42649918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INTRODUCTIE</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1" y="2208566"/>
            <a:ext cx="7396627" cy="3682369"/>
          </a:xfrm>
        </p:spPr>
        <p:txBody>
          <a:bodyPr/>
          <a:lstStyle/>
          <a:p>
            <a:pPr>
              <a:lnSpc>
                <a:spcPts val="2200"/>
              </a:lnSpc>
            </a:pPr>
            <a:r>
              <a:rPr lang="nl" sz="1700" b="1" i="0" strike="noStrike" cap="none" spc="0" baseline="0" dirty="0">
                <a:solidFill>
                  <a:srgbClr val="000000"/>
                </a:solidFill>
                <a:effectLst/>
                <a:latin typeface="Helvetica"/>
                <a:ea typeface="Helvetica"/>
                <a:cs typeface="Helvetica"/>
              </a:rPr>
              <a:t>Leren hoe je jezelf kunt beschermen tegen werkgerelateerde gezondheidsproblemen is zeer belangrijk.</a:t>
            </a:r>
          </a:p>
          <a:p>
            <a:pPr>
              <a:lnSpc>
                <a:spcPts val="2200"/>
              </a:lnSpc>
            </a:pPr>
            <a:r>
              <a:rPr lang="nl" sz="1700" b="0" i="0" strike="noStrike" cap="none" spc="0" baseline="0" dirty="0">
                <a:solidFill>
                  <a:srgbClr val="000000"/>
                </a:solidFill>
                <a:effectLst/>
                <a:latin typeface="Helvetica"/>
                <a:ea typeface="Helvetica"/>
                <a:cs typeface="Helvetica"/>
              </a:rPr>
              <a:t>In deze PowerPointtraining leer je: </a:t>
            </a:r>
          </a:p>
          <a:p>
            <a:pPr marL="285750" indent="-28575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Hoe stof in de lucht in verpakkingen terecht kan komen </a:t>
            </a:r>
          </a:p>
          <a:p>
            <a:pPr marL="285750" indent="-28575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Hoe er bij het ontwerp van verpakkingssystemen rekening is gehouden met het minimaliseren van stof in de lucht, inclusief inhaleerbaar kristallijn silicastof. </a:t>
            </a:r>
          </a:p>
          <a:p>
            <a:pPr marL="285750" indent="-28575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Welke voorschriften je moet volgen om jezelf te beschermen tegen stof in de lucht</a:t>
            </a:r>
          </a:p>
          <a:p>
            <a:pPr marL="285750" indent="-285750">
              <a:lnSpc>
                <a:spcPts val="2200"/>
              </a:lnSpc>
              <a:buFont typeface="Arial" panose="020B0604020202020204" pitchFamily="34" charset="0"/>
              <a:buChar char="•"/>
            </a:pPr>
            <a:r>
              <a:rPr lang="nl" sz="1700" b="0" i="0" strike="noStrike" cap="none" spc="0" baseline="0" dirty="0">
                <a:solidFill>
                  <a:srgbClr val="FF0000"/>
                </a:solidFill>
                <a:effectLst/>
                <a:latin typeface="Helvetica"/>
                <a:ea typeface="Helvetica"/>
                <a:cs typeface="Helvetica"/>
              </a:rPr>
              <a:t>Tekst in te vullen door trainer – heb je zelf slides aan de presentatie toegevoegd? Maak dan een kort overzicht van de contextuele materialen</a:t>
            </a:r>
          </a:p>
          <a:p>
            <a:pPr marL="285750" indent="-285750">
              <a:lnSpc>
                <a:spcPts val="2200"/>
              </a:lnSpc>
              <a:buFont typeface="Arial" panose="020B0604020202020204" pitchFamily="34" charset="0"/>
              <a:buChar char="•"/>
            </a:pPr>
            <a:endParaRPr lang="en-US" sz="1700" dirty="0"/>
          </a:p>
        </p:txBody>
      </p:sp>
      <p:pic>
        <p:nvPicPr>
          <p:cNvPr id="8" name="Picture 7">
            <a:extLst>
              <a:ext uri="{FF2B5EF4-FFF2-40B4-BE49-F238E27FC236}">
                <a16:creationId xmlns:a16="http://schemas.microsoft.com/office/drawing/2014/main" id="{0CC3E6B2-EE12-4F15-A315-3A2E4677E5F5}"/>
              </a:ext>
            </a:extLst>
          </p:cNvPr>
          <p:cNvPicPr>
            <a:picLocks noChangeAspect="1"/>
          </p:cNvPicPr>
          <p:nvPr/>
        </p:nvPicPr>
        <p:blipFill>
          <a:blip r:embed="rId3"/>
          <a:stretch>
            <a:fillRect/>
          </a:stretch>
        </p:blipFill>
        <p:spPr>
          <a:xfrm flipH="1">
            <a:off x="8173869" y="1967104"/>
            <a:ext cx="3604674" cy="4318847"/>
          </a:xfrm>
          <a:prstGeom prst="rect">
            <a:avLst/>
          </a:prstGeom>
        </p:spPr>
      </p:pic>
    </p:spTree>
    <p:extLst>
      <p:ext uri="{BB962C8B-B14F-4D97-AF65-F5344CB8AC3E}">
        <p14:creationId xmlns:p14="http://schemas.microsoft.com/office/powerpoint/2010/main" val="42821397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5" y="1640901"/>
            <a:ext cx="4726452" cy="850900"/>
          </a:xfrm>
        </p:spPr>
        <p:txBody>
          <a:bodyPr/>
          <a:lstStyle/>
          <a:p>
            <a:pPr>
              <a:lnSpc>
                <a:spcPct val="100000"/>
              </a:lnSpc>
            </a:pPr>
            <a:r>
              <a:rPr lang="nl" sz="2800" b="1" i="0" strike="noStrike" cap="none" spc="0" baseline="0">
                <a:solidFill>
                  <a:srgbClr val="F6A317"/>
                </a:solidFill>
                <a:effectLst/>
                <a:latin typeface="Helvetica"/>
                <a:ea typeface="Helvetica"/>
                <a:cs typeface="Helvetica"/>
              </a:rPr>
              <a:t>TECHNIEKEN VOOR STOFBEHEERSING</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200"/>
              </a:lnSpc>
            </a:pPr>
            <a:r>
              <a:rPr lang="nl" sz="1700" b="0" i="0" strike="noStrike" cap="none" spc="0" baseline="0" dirty="0">
                <a:solidFill>
                  <a:srgbClr val="000000"/>
                </a:solidFill>
                <a:effectLst/>
                <a:latin typeface="Helvetica"/>
                <a:ea typeface="Helvetica"/>
                <a:cs typeface="Helvetica"/>
              </a:rPr>
              <a:t>Stof dat vrijkomt bij verpakkingssystemen kan goed gecontroleerd worden door gebruik te maken van behuizing, afzuiging/ventilatie, persoonlijke beschermingsmiddelen en goede hygiëne en schoonmaak. Dit zijn vier van de vijf technieken voor stofbeheersing. </a:t>
            </a:r>
          </a:p>
        </p:txBody>
      </p:sp>
      <p:pic>
        <p:nvPicPr>
          <p:cNvPr id="22" name="Picture 21" descr="A screenshot of a cell phone&#10;&#10;Description automatically generated">
            <a:extLst>
              <a:ext uri="{FF2B5EF4-FFF2-40B4-BE49-F238E27FC236}">
                <a16:creationId xmlns:a16="http://schemas.microsoft.com/office/drawing/2014/main" id="{2B0026DD-F1F1-FA49-8E79-D018334040D6}"/>
              </a:ext>
            </a:extLst>
          </p:cNvPr>
          <p:cNvPicPr>
            <a:picLocks noChangeAspect="1"/>
          </p:cNvPicPr>
          <p:nvPr/>
        </p:nvPicPr>
        <p:blipFill>
          <a:blip r:embed="rId3"/>
          <a:srcRect l="6858" t="62670" r="77165" b="13177"/>
          <a:stretch>
            <a:fillRect/>
          </a:stretch>
        </p:blipFill>
        <p:spPr>
          <a:xfrm>
            <a:off x="8583429" y="3170865"/>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381534C1-77A2-CF4A-9361-EC3672247CD3}"/>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8BE07B0B-ED48-C643-ACA4-111B514A4733}"/>
              </a:ext>
            </a:extLst>
          </p:cNvPr>
          <p:cNvPicPr>
            <a:picLocks noChangeAspect="1"/>
          </p:cNvPicPr>
          <p:nvPr/>
        </p:nvPicPr>
        <p:blipFill>
          <a:blip r:embed="rId3"/>
          <a:srcRect l="7057" t="9146" r="76967" b="66230"/>
          <a:stretch>
            <a:fillRect/>
          </a:stretch>
        </p:blipFill>
        <p:spPr>
          <a:xfrm>
            <a:off x="5365058" y="3255685"/>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FA9C561C-0EC1-624D-8CAB-A0D04D76EEF2}"/>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24FF097B-D0BF-414D-AF40-29BCC1DD133E}"/>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3CEC0409-8611-1643-A87A-AF88B0E67012}"/>
              </a:ext>
            </a:extLst>
          </p:cNvPr>
          <p:cNvSpPr txBox="1"/>
          <p:nvPr/>
        </p:nvSpPr>
        <p:spPr>
          <a:xfrm>
            <a:off x="6579515" y="1702138"/>
            <a:ext cx="2067924" cy="1823002"/>
          </a:xfrm>
          <a:prstGeom prst="rect">
            <a:avLst/>
          </a:prstGeom>
          <a:noFill/>
        </p:spPr>
        <p:txBody>
          <a:bodyPr wrap="square" rtlCol="0">
            <a:spAutoFit/>
          </a:bodyPr>
          <a:lstStyle/>
          <a:p>
            <a:pPr>
              <a:spcAft>
                <a:spcPts val="300"/>
              </a:spcAft>
            </a:pPr>
            <a:r>
              <a:rPr lang="nl" sz="1050" b="1" i="0" strike="noStrike" cap="none" spc="50" baseline="0" dirty="0">
                <a:solidFill>
                  <a:srgbClr val="EF9A2E"/>
                </a:solidFill>
                <a:effectLst/>
                <a:latin typeface="Futura Medium"/>
                <a:ea typeface="Futura Medium"/>
                <a:cs typeface="Futura Medium"/>
              </a:rPr>
              <a:t>GOEDE HYGIENE / SCHOONMAAK</a:t>
            </a:r>
          </a:p>
          <a:p>
            <a:r>
              <a:rPr lang="nl" sz="1200" b="0" i="0" strike="noStrike" cap="none" spc="0" baseline="0" dirty="0">
                <a:solidFill>
                  <a:srgbClr val="000000"/>
                </a:solidFill>
                <a:effectLst/>
                <a:latin typeface="Calibri"/>
                <a:ea typeface="Calibri"/>
                <a:cs typeface="Calibri"/>
              </a:rPr>
              <a:t>Het wassen van werkkleding en goed stofzuigen gaat stopophoping op de lange termijn tegen – een schone werkplek is een veilige werkplek</a:t>
            </a:r>
          </a:p>
          <a:p>
            <a:endParaRPr lang="en-US" dirty="0"/>
          </a:p>
        </p:txBody>
      </p:sp>
      <p:sp>
        <p:nvSpPr>
          <p:cNvPr id="28" name="TextBox 27">
            <a:extLst>
              <a:ext uri="{FF2B5EF4-FFF2-40B4-BE49-F238E27FC236}">
                <a16:creationId xmlns:a16="http://schemas.microsoft.com/office/drawing/2014/main" id="{D228286A-8CEA-F84E-9ABC-11862383BC30}"/>
              </a:ext>
            </a:extLst>
          </p:cNvPr>
          <p:cNvSpPr txBox="1"/>
          <p:nvPr/>
        </p:nvSpPr>
        <p:spPr>
          <a:xfrm>
            <a:off x="6579514" y="3394767"/>
            <a:ext cx="2134063" cy="1700960"/>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BEHUIZING</a:t>
            </a:r>
          </a:p>
          <a:p>
            <a:pPr>
              <a:spcAft>
                <a:spcPts val="300"/>
              </a:spcAft>
            </a:pPr>
            <a:r>
              <a:rPr lang="nl" sz="1200" b="0" i="0" strike="noStrike" cap="none" spc="0" baseline="0">
                <a:solidFill>
                  <a:srgbClr val="000000"/>
                </a:solidFill>
                <a:effectLst/>
                <a:latin typeface="Calibri"/>
                <a:ea typeface="Calibri"/>
                <a:cs typeface="Calibri"/>
              </a:rPr>
              <a:t>Het uitvoeren van inhaleerbaar kristallijn silicastof productieprocessen in een afgesloten omgeving voorkomt blootstelling aan stof bij de bron</a:t>
            </a:r>
          </a:p>
          <a:p>
            <a:pPr>
              <a:spcAft>
                <a:spcPts val="300"/>
              </a:spcAft>
            </a:pPr>
            <a:endParaRPr lang="en-US"/>
          </a:p>
        </p:txBody>
      </p:sp>
      <p:sp>
        <p:nvSpPr>
          <p:cNvPr id="29" name="TextBox 28">
            <a:extLst>
              <a:ext uri="{FF2B5EF4-FFF2-40B4-BE49-F238E27FC236}">
                <a16:creationId xmlns:a16="http://schemas.microsoft.com/office/drawing/2014/main" id="{87819C9B-BB41-FF46-B99B-11FB6A610ED7}"/>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AFZUIGING / VENTILATIE</a:t>
            </a:r>
          </a:p>
          <a:p>
            <a:pPr>
              <a:spcAft>
                <a:spcPts val="300"/>
              </a:spcAft>
            </a:pPr>
            <a:r>
              <a:rPr lang="nl" sz="1200" b="0" i="0" strike="noStrike" cap="none" spc="0" baseline="0">
                <a:solidFill>
                  <a:srgbClr val="000000"/>
                </a:solidFill>
                <a:effectLst/>
                <a:latin typeface="Calibri"/>
                <a:ea typeface="Calibri"/>
                <a:cs typeface="Calibri"/>
              </a:rPr>
              <a:t>Het opvangen van inhaleerbaar kristallijn silicastof bij de bron mensen eraan blootgesteld worden en het blijven reinigen van de lucht </a:t>
            </a:r>
          </a:p>
          <a:p>
            <a:endParaRPr lang="en-US"/>
          </a:p>
        </p:txBody>
      </p:sp>
      <p:sp>
        <p:nvSpPr>
          <p:cNvPr id="30" name="TextBox 29">
            <a:extLst>
              <a:ext uri="{FF2B5EF4-FFF2-40B4-BE49-F238E27FC236}">
                <a16:creationId xmlns:a16="http://schemas.microsoft.com/office/drawing/2014/main" id="{7C8B457A-3FBD-CB4E-9A73-46D2335E83A2}"/>
              </a:ext>
            </a:extLst>
          </p:cNvPr>
          <p:cNvSpPr txBox="1"/>
          <p:nvPr/>
        </p:nvSpPr>
        <p:spPr>
          <a:xfrm>
            <a:off x="9787266" y="3131928"/>
            <a:ext cx="2134062" cy="1845884"/>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BESCHERMINGSMIDDELEN</a:t>
            </a:r>
          </a:p>
          <a:p>
            <a:r>
              <a:rPr lang="nl" sz="1200" b="0" i="0" strike="noStrike" cap="none" spc="0" baseline="0">
                <a:solidFill>
                  <a:srgbClr val="000000"/>
                </a:solidFill>
                <a:effectLst/>
                <a:latin typeface="Calibri"/>
                <a:ea typeface="Calibri"/>
                <a:cs typeface="Calibri"/>
              </a:rPr>
              <a:t>Persoonlijke beschermingsmiddelen (zoals gezichtsmaskers) beschermen werknemers tegen stof als andere maatregelen niet voldoende zijn om de risico’s te beperken</a:t>
            </a:r>
          </a:p>
          <a:p>
            <a:endParaRPr lang="en-US"/>
          </a:p>
        </p:txBody>
      </p:sp>
      <p:sp>
        <p:nvSpPr>
          <p:cNvPr id="31" name="TextBox 30">
            <a:extLst>
              <a:ext uri="{FF2B5EF4-FFF2-40B4-BE49-F238E27FC236}">
                <a16:creationId xmlns:a16="http://schemas.microsoft.com/office/drawing/2014/main" id="{C754B37F-BB38-2843-9B03-B0065CE18A39}"/>
              </a:ext>
            </a:extLst>
          </p:cNvPr>
          <p:cNvSpPr txBox="1"/>
          <p:nvPr/>
        </p:nvSpPr>
        <p:spPr>
          <a:xfrm>
            <a:off x="9787266" y="1679231"/>
            <a:ext cx="2134062" cy="1517896"/>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WATER</a:t>
            </a:r>
          </a:p>
          <a:p>
            <a:pPr>
              <a:spcAft>
                <a:spcPts val="300"/>
              </a:spcAft>
            </a:pPr>
            <a:r>
              <a:rPr lang="nl" sz="1200" b="0" i="0" strike="noStrike" cap="none" spc="0" baseline="0">
                <a:solidFill>
                  <a:srgbClr val="000000"/>
                </a:solidFill>
                <a:effectLst/>
                <a:latin typeface="Calibri"/>
                <a:ea typeface="Calibri"/>
                <a:cs typeface="Calibri"/>
              </a:rPr>
              <a:t>Door de processen vochtig te houden, beperken we het rondwaaien van stof. Stofdeeltjes worden als het ware gevangen door het water</a:t>
            </a:r>
          </a:p>
          <a:p>
            <a:pPr>
              <a:spcAft>
                <a:spcPts val="300"/>
              </a:spcAft>
            </a:pPr>
            <a:endParaRPr lang="en-US"/>
          </a:p>
        </p:txBody>
      </p:sp>
    </p:spTree>
    <p:extLst>
      <p:ext uri="{BB962C8B-B14F-4D97-AF65-F5344CB8AC3E}">
        <p14:creationId xmlns:p14="http://schemas.microsoft.com/office/powerpoint/2010/main" val="31046494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nl" sz="2800" b="1" i="0" strike="noStrike" cap="none" spc="0" baseline="0">
                <a:solidFill>
                  <a:srgbClr val="F6A317"/>
                </a:solidFill>
                <a:effectLst/>
                <a:latin typeface="Helvetica"/>
                <a:ea typeface="Helvetica"/>
                <a:cs typeface="Helvetica"/>
              </a:rPr>
              <a:t>DE RISICO’S VAN DEZE ACTIVITEIT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Deze activiteit kan erg stoffig zijn </a:t>
            </a:r>
          </a:p>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Langdurige blootstelling aan grote hoeveelheden inhaleerbaar kristallijn silicastof kan longziektes veroorzaken</a:t>
            </a:r>
          </a:p>
          <a:p>
            <a:pPr>
              <a:lnSpc>
                <a:spcPts val="2200"/>
              </a:lnSpc>
            </a:pPr>
            <a:r>
              <a:rPr lang="nl" sz="1700" b="0" i="0" strike="noStrike" cap="none" spc="0" baseline="0" dirty="0">
                <a:solidFill>
                  <a:srgbClr val="000000"/>
                </a:solidFill>
                <a:effectLst/>
                <a:latin typeface="Helvetica"/>
                <a:ea typeface="Helvetica"/>
                <a:cs typeface="Helvetica"/>
              </a:rPr>
              <a:t>Het is belangrijk dat we onszelf dagelijks beschermen tegen blootstelling aan stof. </a:t>
            </a:r>
          </a:p>
          <a:p>
            <a:pPr>
              <a:lnSpc>
                <a:spcPts val="2200"/>
              </a:lnSpc>
            </a:pPr>
            <a:r>
              <a:rPr lang="nl" sz="1700" b="0" i="0" strike="noStrike" cap="none" spc="0" baseline="0" dirty="0">
                <a:solidFill>
                  <a:srgbClr val="000000"/>
                </a:solidFill>
                <a:effectLst/>
                <a:latin typeface="Helvetica"/>
                <a:ea typeface="Helvetica"/>
                <a:cs typeface="Helvetica"/>
              </a:rPr>
              <a:t>Door de juiste voorschriften op te volgen, beschermen we onze gezondheid voor de toekomst. </a:t>
            </a:r>
          </a:p>
          <a:p>
            <a:pPr>
              <a:lnSpc>
                <a:spcPts val="2200"/>
              </a:lnSpc>
            </a:pPr>
            <a:r>
              <a:rPr lang="nl" sz="1700" b="0" i="0" strike="noStrike" cap="none" spc="0" baseline="0" dirty="0">
                <a:solidFill>
                  <a:srgbClr val="000000"/>
                </a:solidFill>
                <a:effectLst/>
                <a:latin typeface="Helvetica"/>
                <a:ea typeface="Helvetica"/>
                <a:cs typeface="Helvetica"/>
              </a:rPr>
              <a:t>Hoe ga jij je pensioen doorbrengen? </a:t>
            </a:r>
          </a:p>
        </p:txBody>
      </p:sp>
      <p:pic>
        <p:nvPicPr>
          <p:cNvPr id="7" name="Picture Placeholder 6" descr="A picture containing person, indoor, bed, room&#10;&#10;Description automatically generated">
            <a:extLst>
              <a:ext uri="{FF2B5EF4-FFF2-40B4-BE49-F238E27FC236}">
                <a16:creationId xmlns:a16="http://schemas.microsoft.com/office/drawing/2014/main" id="{D34E9FCA-DC38-C849-A46F-0E3EAC1FF5EF}"/>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young child riding a wave on a surfboard in the ocean&#10;&#10;Description automatically generated">
            <a:extLst>
              <a:ext uri="{FF2B5EF4-FFF2-40B4-BE49-F238E27FC236}">
                <a16:creationId xmlns:a16="http://schemas.microsoft.com/office/drawing/2014/main" id="{DBEE0B74-491E-364F-AD5D-E9531794F1B7}"/>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AB09799-0A5F-7E4E-BA72-C61BBCD61EE7}"/>
              </a:ext>
            </a:extLst>
          </p:cNvPr>
          <p:cNvPicPr>
            <a:picLocks noGrp="1" noChangeAspect="1"/>
          </p:cNvPicPr>
          <p:nvPr>
            <p:ph type="pic" sz="quarter" idx="12"/>
          </p:nvPr>
        </p:nvPicPr>
        <p:blipFill>
          <a:blip r:embed="rId2"/>
          <a:srcRect l="5125" t="-744" r="9725" b="-4"/>
          <a:stretch>
            <a:fillRect/>
          </a:stretch>
        </p:blipFill>
        <p:spPr>
          <a:xfrm>
            <a:off x="8636028" y="2066351"/>
            <a:ext cx="3281994" cy="3883240"/>
          </a:xfrm>
          <a:prstGeom prst="rect">
            <a:avLst/>
          </a:prstGeom>
        </p:spPr>
      </p:pic>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4" y="1640901"/>
            <a:ext cx="8158209" cy="850900"/>
          </a:xfrm>
        </p:spPr>
        <p:txBody>
          <a:bodyPr/>
          <a:lstStyle/>
          <a:p>
            <a:pPr>
              <a:lnSpc>
                <a:spcPct val="100000"/>
              </a:lnSpc>
            </a:pPr>
            <a:r>
              <a:rPr lang="nl" sz="2800" b="1" i="0" strike="noStrike" cap="none" spc="0" baseline="0" dirty="0">
                <a:solidFill>
                  <a:srgbClr val="F6A317"/>
                </a:solidFill>
                <a:effectLst/>
                <a:latin typeface="Helvetica"/>
                <a:ea typeface="Helvetica"/>
                <a:cs typeface="Helvetica"/>
              </a:rPr>
              <a:t>HOE VERPAKKINGSSYSTEMEN KUNNEN BIJDRAGEN AAN DE VERSPREIDING VAN INHALEERBAAR KRISTALLIJN SILICASTOF</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1" y="3206823"/>
            <a:ext cx="8479053" cy="3786897"/>
          </a:xfrm>
        </p:spPr>
        <p:txBody>
          <a:bodyPr anchor="t"/>
          <a:lstStyle/>
          <a:p>
            <a:pPr>
              <a:lnSpc>
                <a:spcPts val="2200"/>
              </a:lnSpc>
              <a:spcBef>
                <a:spcPts val="600"/>
              </a:spcBef>
            </a:pPr>
            <a:r>
              <a:rPr lang="nl" sz="1700" b="0" i="0" strike="noStrike" cap="none" spc="0" baseline="0" dirty="0">
                <a:solidFill>
                  <a:srgbClr val="000000"/>
                </a:solidFill>
                <a:effectLst/>
                <a:latin typeface="Helvetica"/>
                <a:ea typeface="Helvetica"/>
                <a:cs typeface="Helvetica"/>
              </a:rPr>
              <a:t>Verpakkingssystemen verwerken enorme hoeveelheden materiaal. Veel van dit materiaal bevat inhaleerbaar kristallijn silicastof. </a:t>
            </a:r>
          </a:p>
          <a:p>
            <a:pPr>
              <a:lnSpc>
                <a:spcPts val="2200"/>
              </a:lnSpc>
              <a:spcBef>
                <a:spcPts val="600"/>
              </a:spcBef>
            </a:pPr>
            <a:r>
              <a:rPr lang="nl" sz="1700" b="0" i="0" strike="noStrike" cap="none" spc="0" baseline="0" dirty="0">
                <a:solidFill>
                  <a:srgbClr val="000000"/>
                </a:solidFill>
                <a:effectLst/>
                <a:latin typeface="Helvetica"/>
                <a:ea typeface="Helvetica"/>
                <a:cs typeface="Helvetica"/>
              </a:rPr>
              <a:t>De verpakkingsmethode heeft invloed op de hoeveelheid inhaleerbaar stof dat in </a:t>
            </a:r>
            <a:br>
              <a:rPr lang="nl" sz="1700" b="0" i="0" strike="noStrike" cap="none" spc="0" baseline="0" dirty="0">
                <a:solidFill>
                  <a:srgbClr val="000000"/>
                </a:solidFill>
                <a:effectLst/>
                <a:latin typeface="Helvetica"/>
                <a:ea typeface="Helvetica"/>
                <a:cs typeface="Helvetica"/>
              </a:rPr>
            </a:br>
            <a:r>
              <a:rPr lang="nl" sz="1700" b="0" i="0" strike="noStrike" cap="none" spc="0" baseline="0" dirty="0">
                <a:solidFill>
                  <a:srgbClr val="000000"/>
                </a:solidFill>
                <a:effectLst/>
                <a:latin typeface="Helvetica"/>
                <a:ea typeface="Helvetica"/>
                <a:cs typeface="Helvetica"/>
              </a:rPr>
              <a:t>de lucht terechtkomt. </a:t>
            </a:r>
          </a:p>
          <a:p>
            <a:pPr marL="342900" indent="-342900">
              <a:lnSpc>
                <a:spcPts val="2200"/>
              </a:lnSpc>
              <a:spcBef>
                <a:spcPts val="600"/>
              </a:spcBef>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Bij droge materialen komt er vaak meer stof vrij dan bij vochtige materialen. </a:t>
            </a:r>
          </a:p>
          <a:p>
            <a:pPr marL="342900" indent="-342900">
              <a:lnSpc>
                <a:spcPts val="2200"/>
              </a:lnSpc>
              <a:spcBef>
                <a:spcPts val="600"/>
              </a:spcBef>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Een snellere wijze van verpakken zorgt er vaak voor dat er meer stof vrijkomt </a:t>
            </a:r>
          </a:p>
          <a:p>
            <a:pPr marL="342900" indent="-342900">
              <a:lnSpc>
                <a:spcPts val="2200"/>
              </a:lnSpc>
              <a:spcBef>
                <a:spcPts val="600"/>
              </a:spcBef>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Als er gebruik wordt gemaakt van lucht onder druk om poedermateriaal te fluïdiseren, kan er veel stof vrijkomen </a:t>
            </a:r>
          </a:p>
          <a:p>
            <a:pPr marL="342900" indent="-342900">
              <a:lnSpc>
                <a:spcPts val="2200"/>
              </a:lnSpc>
              <a:spcBef>
                <a:spcPts val="600"/>
              </a:spcBef>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Er komt meer stof vrij wanneer materialen van grote hoogte naar beneden vallen</a:t>
            </a:r>
          </a:p>
        </p:txBody>
      </p:sp>
    </p:spTree>
    <p:extLst>
      <p:ext uri="{BB962C8B-B14F-4D97-AF65-F5344CB8AC3E}">
        <p14:creationId xmlns:p14="http://schemas.microsoft.com/office/powerpoint/2010/main" val="17512830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DF78AE9-31BF-0D41-A908-3D6C66E884F5}"/>
              </a:ext>
            </a:extLst>
          </p:cNvPr>
          <p:cNvSpPr>
            <a:spLocks noGrp="1"/>
          </p:cNvSpPr>
          <p:nvPr>
            <p:ph type="body" sz="quarter" idx="10"/>
          </p:nvPr>
        </p:nvSpPr>
        <p:spPr>
          <a:xfrm>
            <a:off x="767310" y="1627663"/>
            <a:ext cx="11136220" cy="850900"/>
          </a:xfrm>
        </p:spPr>
        <p:txBody>
          <a:bodyPr/>
          <a:lstStyle/>
          <a:p>
            <a:pPr>
              <a:lnSpc>
                <a:spcPct val="100000"/>
              </a:lnSpc>
            </a:pPr>
            <a:r>
              <a:rPr lang="nl" sz="2800" b="1" i="0" strike="noStrike" cap="none" spc="0" baseline="0">
                <a:solidFill>
                  <a:srgbClr val="F6A317"/>
                </a:solidFill>
                <a:effectLst/>
                <a:latin typeface="Helvetica"/>
                <a:ea typeface="Helvetica"/>
                <a:cs typeface="Helvetica"/>
              </a:rPr>
              <a:t>HET BEPERKEN VAN BLOOTSTELLING AAN STOF MET VERPAKKINGSSYSTEMEN</a:t>
            </a:r>
          </a:p>
        </p:txBody>
      </p:sp>
      <p:sp>
        <p:nvSpPr>
          <p:cNvPr id="10" name="Text Placeholder 2">
            <a:extLst>
              <a:ext uri="{FF2B5EF4-FFF2-40B4-BE49-F238E27FC236}">
                <a16:creationId xmlns:a16="http://schemas.microsoft.com/office/drawing/2014/main" id="{9C1EF9F7-2221-1543-A2F5-B76D3B0073D4}"/>
              </a:ext>
            </a:extLst>
          </p:cNvPr>
          <p:cNvSpPr>
            <a:spLocks noGrp="1"/>
          </p:cNvSpPr>
          <p:nvPr>
            <p:ph type="body" sz="quarter" idx="11"/>
          </p:nvPr>
        </p:nvSpPr>
        <p:spPr>
          <a:xfrm>
            <a:off x="787857" y="2769123"/>
            <a:ext cx="11115673" cy="3220629"/>
          </a:xfrm>
        </p:spPr>
        <p:txBody>
          <a:bodyPr anchor="t"/>
          <a:lstStyle/>
          <a:p>
            <a:pPr>
              <a:lnSpc>
                <a:spcPct val="100000"/>
              </a:lnSpc>
              <a:spcBef>
                <a:spcPts val="800"/>
              </a:spcBef>
            </a:pPr>
            <a:r>
              <a:rPr lang="nl" sz="1600" b="0" i="0" strike="noStrike" cap="none" spc="0" baseline="0" dirty="0">
                <a:solidFill>
                  <a:srgbClr val="000000"/>
                </a:solidFill>
                <a:effectLst/>
                <a:latin typeface="Helvetica"/>
                <a:ea typeface="Helvetica"/>
                <a:cs typeface="Helvetica"/>
              </a:rPr>
              <a:t>De belangrijkste stofbeheersingsmaatregelen zijn automatisering, behuizing van processen en ventilatie</a:t>
            </a:r>
          </a:p>
          <a:p>
            <a:pPr marL="342900" indent="-342900">
              <a:lnSpc>
                <a:spcPct val="100000"/>
              </a:lnSpc>
              <a:spcBef>
                <a:spcPts val="800"/>
              </a:spcBef>
              <a:buFont typeface="Arial" panose="020B0604020202020204" pitchFamily="34" charset="0"/>
              <a:buChar char="•"/>
            </a:pPr>
            <a:r>
              <a:rPr lang="nl" sz="1600" b="1" i="0" strike="noStrike" cap="none" spc="0" baseline="0" dirty="0">
                <a:solidFill>
                  <a:srgbClr val="000000"/>
                </a:solidFill>
                <a:effectLst/>
                <a:latin typeface="Helvetica"/>
                <a:ea typeface="Helvetica"/>
                <a:cs typeface="Helvetica"/>
              </a:rPr>
              <a:t>Automatisering</a:t>
            </a:r>
            <a:r>
              <a:rPr lang="nl" sz="1600" b="0" i="0" strike="noStrike" cap="none" spc="0" baseline="0" dirty="0">
                <a:solidFill>
                  <a:srgbClr val="000000"/>
                </a:solidFill>
                <a:effectLst/>
                <a:latin typeface="Helvetica"/>
                <a:ea typeface="Helvetica"/>
                <a:cs typeface="Helvetica"/>
              </a:rPr>
              <a:t> zorgt ervoor dat werknemers minimaal in contact hoeven te komen met stoffige processen. </a:t>
            </a:r>
            <a:br>
              <a:rPr lang="nl" sz="1600" b="0" i="0" strike="noStrike" cap="none" spc="0" baseline="0" dirty="0">
                <a:solidFill>
                  <a:srgbClr val="000000"/>
                </a:solidFill>
                <a:effectLst/>
                <a:latin typeface="Helvetica"/>
                <a:ea typeface="Helvetica"/>
                <a:cs typeface="Helvetica"/>
              </a:rPr>
            </a:br>
            <a:r>
              <a:rPr lang="nl" sz="1600" b="0" i="0" strike="noStrike" cap="none" spc="0" baseline="0" dirty="0">
                <a:solidFill>
                  <a:srgbClr val="000000"/>
                </a:solidFill>
                <a:effectLst/>
                <a:latin typeface="Helvetica"/>
                <a:ea typeface="Helvetica"/>
                <a:cs typeface="Helvetica"/>
              </a:rPr>
              <a:t>Vaak worden werkprocessen op afstand beheerd vanuit een schone controlekamer. </a:t>
            </a:r>
          </a:p>
          <a:p>
            <a:pPr marL="342900" indent="-342900">
              <a:lnSpc>
                <a:spcPct val="100000"/>
              </a:lnSpc>
              <a:spcBef>
                <a:spcPts val="800"/>
              </a:spcBef>
              <a:buFont typeface="Arial" panose="020B0604020202020204" pitchFamily="34" charset="0"/>
              <a:buChar char="•"/>
            </a:pPr>
            <a:r>
              <a:rPr lang="nl" sz="1600" b="1" i="0" strike="noStrike" cap="none" spc="0" baseline="0" dirty="0">
                <a:solidFill>
                  <a:srgbClr val="000000"/>
                </a:solidFill>
                <a:effectLst/>
                <a:latin typeface="Helvetica"/>
                <a:ea typeface="Helvetica"/>
                <a:cs typeface="Helvetica"/>
              </a:rPr>
              <a:t>Behuizing</a:t>
            </a:r>
            <a:r>
              <a:rPr lang="nl" sz="1600" b="0" i="0" strike="noStrike" cap="none" spc="0" baseline="0" dirty="0">
                <a:solidFill>
                  <a:srgbClr val="000000"/>
                </a:solidFill>
                <a:effectLst/>
                <a:latin typeface="Helvetica"/>
                <a:ea typeface="Helvetica"/>
                <a:cs typeface="Helvetica"/>
              </a:rPr>
              <a:t> minimaliseert de mate waarin stof zich vanaf de bron kan verspreiden </a:t>
            </a:r>
          </a:p>
          <a:p>
            <a:pPr marL="1028700" lvl="1" indent="-342900">
              <a:lnSpc>
                <a:spcPct val="100000"/>
              </a:lnSpc>
              <a:spcBef>
                <a:spcPts val="800"/>
              </a:spcBef>
            </a:pPr>
            <a:r>
              <a:rPr lang="nl" sz="1600" b="0" i="0" strike="noStrike" cap="none" spc="0" baseline="0" dirty="0">
                <a:solidFill>
                  <a:srgbClr val="000000"/>
                </a:solidFill>
                <a:effectLst/>
                <a:latin typeface="Helvetica"/>
                <a:ea typeface="Helvetica"/>
                <a:cs typeface="Helvetica"/>
              </a:rPr>
              <a:t>Een fysieke barrière tussen de processen en de werknemer kunnen voor een hoge mate van bescherming zorgen. Toch moeten er voorzorgsmaatregelen in acht worden genomen wanneer werknemers de afgesloten ruimte binnenstappen. </a:t>
            </a:r>
          </a:p>
          <a:p>
            <a:pPr marL="1028700" lvl="1" indent="-342900">
              <a:lnSpc>
                <a:spcPct val="100000"/>
              </a:lnSpc>
              <a:spcBef>
                <a:spcPts val="800"/>
              </a:spcBef>
            </a:pPr>
            <a:r>
              <a:rPr lang="nl" sz="1600" b="0" i="0" strike="noStrike" cap="none" spc="0" baseline="0" dirty="0">
                <a:solidFill>
                  <a:srgbClr val="000000"/>
                </a:solidFill>
                <a:effectLst/>
                <a:latin typeface="Helvetica"/>
                <a:ea typeface="Helvetica"/>
                <a:cs typeface="Helvetica"/>
              </a:rPr>
              <a:t>Door te zorgen voor goede afdichting tussen het vulmondstuk en de zak, kan worden voorkomen dat er stof vrijkomt </a:t>
            </a:r>
          </a:p>
          <a:p>
            <a:pPr marL="342900" indent="-342900">
              <a:lnSpc>
                <a:spcPct val="100000"/>
              </a:lnSpc>
              <a:spcBef>
                <a:spcPts val="800"/>
              </a:spcBef>
              <a:buFont typeface="Arial" panose="020B0604020202020204" pitchFamily="34" charset="0"/>
              <a:buChar char="•"/>
            </a:pPr>
            <a:r>
              <a:rPr lang="nl" sz="1600" b="1" i="0" strike="noStrike" cap="none" spc="0" baseline="0" dirty="0">
                <a:solidFill>
                  <a:srgbClr val="000000"/>
                </a:solidFill>
                <a:effectLst/>
                <a:latin typeface="Helvetica"/>
                <a:ea typeface="Helvetica"/>
                <a:cs typeface="Helvetica"/>
              </a:rPr>
              <a:t>Afzuiging</a:t>
            </a:r>
            <a:r>
              <a:rPr lang="nl" sz="1600" b="0" i="0" strike="noStrike" cap="none" spc="0" baseline="0" dirty="0">
                <a:solidFill>
                  <a:srgbClr val="000000"/>
                </a:solidFill>
                <a:effectLst/>
                <a:latin typeface="Helvetica"/>
                <a:ea typeface="Helvetica"/>
                <a:cs typeface="Helvetica"/>
              </a:rPr>
              <a:t> vangt het stof op bij de bron, voordat er blootstelling kan plaatsvinden</a:t>
            </a:r>
          </a:p>
          <a:p>
            <a:pPr marL="342900" indent="-342900">
              <a:lnSpc>
                <a:spcPct val="100000"/>
              </a:lnSpc>
              <a:spcBef>
                <a:spcPts val="800"/>
              </a:spcBef>
              <a:buFont typeface="Arial" panose="020B0604020202020204" pitchFamily="34" charset="0"/>
              <a:buChar char="•"/>
            </a:pPr>
            <a:r>
              <a:rPr lang="nl" sz="1600" b="1" i="0" strike="noStrike" cap="none" spc="0" baseline="0" dirty="0">
                <a:solidFill>
                  <a:srgbClr val="000000"/>
                </a:solidFill>
                <a:effectLst/>
                <a:latin typeface="Helvetica"/>
                <a:ea typeface="Helvetica"/>
                <a:cs typeface="Helvetica"/>
              </a:rPr>
              <a:t>Ademhalingsbescherming</a:t>
            </a:r>
            <a:r>
              <a:rPr lang="nl" sz="1600" b="0" i="0" strike="noStrike" cap="none" spc="0" baseline="0" dirty="0">
                <a:solidFill>
                  <a:srgbClr val="000000"/>
                </a:solidFill>
                <a:effectLst/>
                <a:latin typeface="Helvetica"/>
                <a:ea typeface="Helvetica"/>
                <a:cs typeface="Helvetica"/>
              </a:rPr>
              <a:t> kan nodig zijn als de andere voorzorgsmaatregelen niet voldoende zijn</a:t>
            </a:r>
          </a:p>
        </p:txBody>
      </p:sp>
    </p:spTree>
    <p:extLst>
      <p:ext uri="{BB962C8B-B14F-4D97-AF65-F5344CB8AC3E}">
        <p14:creationId xmlns:p14="http://schemas.microsoft.com/office/powerpoint/2010/main" val="39221608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DO’S EN DON’TS VOOR VERPAKKINGSSYSTEMEN </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77244" y="2718386"/>
            <a:ext cx="10995657" cy="3230407"/>
          </a:xfrm>
        </p:spPr>
        <p:txBody>
          <a:bodyPr/>
          <a:lstStyle/>
          <a:p>
            <a:pPr>
              <a:lnSpc>
                <a:spcPct val="100000"/>
              </a:lnSpc>
              <a:spcBef>
                <a:spcPts val="600"/>
              </a:spcBef>
            </a:pPr>
            <a:r>
              <a:rPr lang="nl" sz="1500" b="1" i="0" strike="noStrike" cap="none" spc="0" baseline="0" dirty="0">
                <a:solidFill>
                  <a:srgbClr val="000000"/>
                </a:solidFill>
                <a:effectLst/>
                <a:latin typeface="Helvetica"/>
                <a:ea typeface="Helvetica"/>
                <a:cs typeface="Helvetica"/>
              </a:rPr>
              <a:t>DO</a:t>
            </a:r>
          </a:p>
          <a:p>
            <a:pPr marL="285750" indent="-285750">
              <a:lnSpc>
                <a:spcPct val="100000"/>
              </a:lnSpc>
              <a:spcBef>
                <a:spcPts val="600"/>
              </a:spcBef>
              <a:buSzPct val="85000"/>
              <a:buFont typeface=".Apple Color Emoji UI"/>
              <a:buChar char="✅"/>
            </a:pPr>
            <a:r>
              <a:rPr lang="nl" sz="1500" b="0" i="0" strike="noStrike" cap="none" spc="0" baseline="0" dirty="0">
                <a:solidFill>
                  <a:srgbClr val="000000"/>
                </a:solidFill>
                <a:effectLst/>
                <a:latin typeface="Helvetica"/>
                <a:ea typeface="Helvetica"/>
                <a:cs typeface="Helvetica"/>
              </a:rPr>
              <a:t>Houd je aan de stofbeheersingsmaatregelen Het kan bovendien nodig zijn om ademhalingsbescherming te dragen. </a:t>
            </a:r>
          </a:p>
          <a:p>
            <a:pPr marL="285750" indent="-285750">
              <a:lnSpc>
                <a:spcPct val="100000"/>
              </a:lnSpc>
              <a:spcBef>
                <a:spcPts val="600"/>
              </a:spcBef>
              <a:buSzPct val="85000"/>
              <a:buFont typeface=".Apple Color Emoji UI"/>
              <a:buChar char="✅"/>
            </a:pPr>
            <a:r>
              <a:rPr lang="nl" sz="1500" b="0" i="0" strike="noStrike" cap="none" spc="0" baseline="0" dirty="0">
                <a:solidFill>
                  <a:srgbClr val="000000"/>
                </a:solidFill>
                <a:effectLst/>
                <a:latin typeface="Helvetica"/>
                <a:ea typeface="Helvetica"/>
                <a:cs typeface="Helvetica"/>
              </a:rPr>
              <a:t>Zorg voor een plan om veilig om te gaan met lekkages en ruim dit direct op met gebruik van een stofzuiger of met vocht. </a:t>
            </a:r>
          </a:p>
          <a:p>
            <a:pPr marL="285750" indent="-285750">
              <a:lnSpc>
                <a:spcPct val="100000"/>
              </a:lnSpc>
              <a:spcBef>
                <a:spcPts val="600"/>
              </a:spcBef>
              <a:buSzPct val="85000"/>
              <a:buFont typeface=".Apple Color Emoji UI"/>
              <a:buChar char="✅"/>
            </a:pPr>
            <a:r>
              <a:rPr lang="nl" sz="1500" b="0" i="0" strike="noStrike" cap="none" spc="0" baseline="0" dirty="0">
                <a:solidFill>
                  <a:srgbClr val="000000"/>
                </a:solidFill>
                <a:effectLst/>
                <a:latin typeface="Helvetica"/>
                <a:ea typeface="Helvetica"/>
                <a:cs typeface="Helvetica"/>
              </a:rPr>
              <a:t>Zorg dat de ventilatiesystemen goed werken</a:t>
            </a:r>
          </a:p>
          <a:p>
            <a:pPr marL="285750" indent="-285750">
              <a:lnSpc>
                <a:spcPct val="100000"/>
              </a:lnSpc>
              <a:spcBef>
                <a:spcPts val="600"/>
              </a:spcBef>
              <a:spcAft>
                <a:spcPts val="600"/>
              </a:spcAft>
              <a:buSzPct val="85000"/>
              <a:buFont typeface=".Apple Color Emoji UI"/>
              <a:buChar char="✅"/>
            </a:pPr>
            <a:r>
              <a:rPr lang="nl" sz="1500" b="0" i="0" strike="noStrike" cap="none" spc="0" baseline="0" dirty="0">
                <a:solidFill>
                  <a:srgbClr val="000000"/>
                </a:solidFill>
                <a:effectLst/>
                <a:latin typeface="Helvetica"/>
                <a:ea typeface="Helvetica"/>
                <a:cs typeface="Helvetica"/>
              </a:rPr>
              <a:t>Rapporteer eventuele problemen aan je leidinggevende</a:t>
            </a:r>
          </a:p>
          <a:p>
            <a:pPr>
              <a:lnSpc>
                <a:spcPct val="100000"/>
              </a:lnSpc>
              <a:spcBef>
                <a:spcPts val="600"/>
              </a:spcBef>
            </a:pPr>
            <a:r>
              <a:rPr lang="nl" sz="1500" b="1" i="0" strike="noStrike" cap="none" spc="0" baseline="0" dirty="0">
                <a:solidFill>
                  <a:srgbClr val="000000"/>
                </a:solidFill>
                <a:effectLst/>
                <a:latin typeface="Helvetica"/>
                <a:ea typeface="Helvetica"/>
                <a:cs typeface="Helvetica"/>
              </a:rPr>
              <a:t>DON’T</a:t>
            </a:r>
          </a:p>
          <a:p>
            <a:pPr marL="285750" indent="-285750">
              <a:lnSpc>
                <a:spcPct val="100000"/>
              </a:lnSpc>
              <a:spcBef>
                <a:spcPts val="600"/>
              </a:spcBef>
              <a:buSzPct val="85000"/>
              <a:buFont typeface=".Apple Color Emoji UI"/>
              <a:buChar char="❌"/>
            </a:pPr>
            <a:r>
              <a:rPr lang="nl" sz="1500" b="0" i="0" strike="noStrike" cap="none" spc="0" baseline="0" dirty="0">
                <a:solidFill>
                  <a:srgbClr val="000000"/>
                </a:solidFill>
                <a:effectLst/>
                <a:latin typeface="Helvetica"/>
                <a:ea typeface="Helvetica"/>
                <a:cs typeface="Helvetica"/>
              </a:rPr>
              <a:t>Stap geen afgesloten ruimte binnen zonder voorzorgsmaatregelen tegen blootstelling te nemen, zoals ademhalingsbescherming</a:t>
            </a:r>
          </a:p>
          <a:p>
            <a:pPr marL="285750" indent="-285750">
              <a:lnSpc>
                <a:spcPct val="100000"/>
              </a:lnSpc>
              <a:spcBef>
                <a:spcPts val="600"/>
              </a:spcBef>
              <a:buSzPct val="85000"/>
              <a:buFont typeface=".Apple Color Emoji UI"/>
              <a:buChar char="❌"/>
            </a:pPr>
            <a:r>
              <a:rPr lang="nl" sz="1500" b="0" i="0" strike="noStrike" cap="none" spc="0" baseline="0" dirty="0">
                <a:solidFill>
                  <a:srgbClr val="000000"/>
                </a:solidFill>
                <a:effectLst/>
                <a:latin typeface="Helvetica"/>
                <a:ea typeface="Helvetica"/>
                <a:cs typeface="Helvetica"/>
              </a:rPr>
              <a:t>Bemoei je nooit met de voorzorgsmaatregelen Deze voorzorgsmaatregelen zijn er voor jouw veiligheid en gezondheid</a:t>
            </a:r>
          </a:p>
          <a:p>
            <a:pPr marL="285750" indent="-285750">
              <a:lnSpc>
                <a:spcPct val="100000"/>
              </a:lnSpc>
              <a:spcBef>
                <a:spcPts val="600"/>
              </a:spcBef>
              <a:buSzPct val="85000"/>
              <a:buFont typeface=".Apple Color Emoji UI"/>
              <a:buChar char="❌"/>
            </a:pPr>
            <a:r>
              <a:rPr lang="nl" sz="1500" b="0" i="0" strike="noStrike" cap="none" spc="0" baseline="0" dirty="0">
                <a:solidFill>
                  <a:srgbClr val="000000"/>
                </a:solidFill>
                <a:effectLst/>
                <a:latin typeface="Helvetica"/>
                <a:ea typeface="Helvetica"/>
                <a:cs typeface="Helvetica"/>
              </a:rPr>
              <a:t>Maak nooit schoon met een droge bezem. Maak gebruik van een stofzuiger of maak schoon met water. </a:t>
            </a:r>
          </a:p>
          <a:p>
            <a:pPr marL="285750" indent="-285750">
              <a:lnSpc>
                <a:spcPct val="100000"/>
              </a:lnSpc>
              <a:spcBef>
                <a:spcPts val="600"/>
              </a:spcBef>
              <a:buSzPct val="85000"/>
              <a:buFont typeface=".Apple Color Emoji UI"/>
              <a:buChar char="❌"/>
            </a:pPr>
            <a:r>
              <a:rPr lang="nl" sz="1500" b="0" i="0" strike="noStrike" cap="none" spc="0" baseline="0" dirty="0">
                <a:solidFill>
                  <a:srgbClr val="FF0000"/>
                </a:solidFill>
                <a:effectLst/>
                <a:latin typeface="Helvetica"/>
                <a:ea typeface="Helvetica"/>
                <a:cs typeface="Helvetica"/>
              </a:rPr>
              <a:t>Tekst voor de trainer – Voeg aanvullende informatie toe de relevant is voor jouw werkcontext. </a:t>
            </a:r>
          </a:p>
          <a:p>
            <a:pPr marL="285750" indent="-285750">
              <a:lnSpc>
                <a:spcPct val="100000"/>
              </a:lnSpc>
              <a:spcBef>
                <a:spcPts val="600"/>
              </a:spcBef>
              <a:buSzPct val="85000"/>
              <a:buFont typeface=".Apple Color Emoji UI"/>
              <a:buChar char="✅"/>
            </a:pPr>
            <a:endParaRPr lang="en-US" sz="1500" dirty="0"/>
          </a:p>
        </p:txBody>
      </p:sp>
    </p:spTree>
    <p:extLst>
      <p:ext uri="{BB962C8B-B14F-4D97-AF65-F5344CB8AC3E}">
        <p14:creationId xmlns:p14="http://schemas.microsoft.com/office/powerpoint/2010/main" val="423055596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8ecf516-e360-4672-81b9-68723bedb71f" xsi:nil="true"/>
    <lcf76f155ced4ddcb4097134ff3c332f xmlns="6d9d7403-2d8c-4818-ae25-2c5629bc73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2.xml><?xml version="1.0" encoding="utf-8"?>
<ds:datastoreItem xmlns:ds="http://schemas.openxmlformats.org/officeDocument/2006/customXml" ds:itemID="{B5A3190B-42E7-4170-8DE1-0C65674654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545FEE-AD81-4023-B6AC-5CAEA335ED97}">
  <ds:schemaRefs>
    <ds:schemaRef ds:uri="6d9d7403-2d8c-4818-ae25-2c5629bc7330"/>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purl.org/dc/terms/"/>
    <ds:schemaRef ds:uri="d8ecf516-e360-4672-81b9-68723bedb71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46</TotalTime>
  <Words>1070</Words>
  <Application>Microsoft Macintosh PowerPoint</Application>
  <PresentationFormat>Widescreen</PresentationFormat>
  <Paragraphs>85</Paragraphs>
  <Slides>12</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48</cp:revision>
  <dcterms:created xsi:type="dcterms:W3CDTF">2020-07-22T07:31:06Z</dcterms:created>
  <dcterms:modified xsi:type="dcterms:W3CDTF">2024-11-13T11:16:16Z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