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80" r:id="rId6"/>
    <p:sldId id="278" r:id="rId7"/>
    <p:sldId id="268" r:id="rId8"/>
    <p:sldId id="276" r:id="rId9"/>
    <p:sldId id="279" r:id="rId10"/>
    <p:sldId id="269" r:id="rId11"/>
    <p:sldId id="271" r:id="rId12"/>
    <p:sldId id="270" r:id="rId13"/>
    <p:sldId id="274" r:id="rId14"/>
    <p:sldId id="266" r:id="rId15"/>
    <p:sldId id="264"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06583-31FD-BD48-89EF-682565EB6103}" v="2" dt="2020-12-09T20:16:5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0" autoAdjust="0"/>
    <p:restoredTop sz="84762"/>
  </p:normalViewPr>
  <p:slideViewPr>
    <p:cSldViewPr snapToGrid="0" snapToObjects="1">
      <p:cViewPr varScale="1">
        <p:scale>
          <a:sx n="103" d="100"/>
          <a:sy n="103" d="100"/>
        </p:scale>
        <p:origin x="1520"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28970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86248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6355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19502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090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Deze training bevat voorschriften voor het verwerken (bijvoorbeeld boren in, snijden van of schuren van) materialen waar inhaleerbaar kristallijn silicastof in zit waarbij je gebruikmaakt van handbediend elektrisch gereedschap met een watersysteem.</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30904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02807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Om blootstelling aan gevaarlijke hoeveelheden stof te voorkomen tijdens high-energy processen, is het goed om de processen vochtig te houden. Het gebruik van water stopt de verspreiding van stof, waardoor de blootstelling zeer beperkt is. </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15506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In de volgende video zie je wat het effect is van water als manier om stof te beheersen in vochtige processen. Naast de video zie je een grafiek en een rode balk. Dit is een weergave van de stofconcentratie in mg/m3.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Het meten van de stofconcentratie gaat niet over inhaleerbaar kristallijn silicastof. Het is gebaseerd op een semi-kwantitatieve meting. Het gaat niet zozeer om de stofconcentratiewaarde, maar om het relatieve verschil tussen de mate van blootstelling bij het uitvoeren van verschillende werkzaamheden.</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6558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Vochtige processen moeten altijd toegepast worden als dat mogelijk is om de hoeveelheid stofverspreiding te beperken. Niet al het elektrisch gereedschap is geschikt om te gebruiken in combinatie met water. Controleer eerst of jouw gereedschap geschikt is voor de taak die je wil gaan uitvoeren.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Controleer altijd eerst of je gereedschap en het watersysteem goed werken voordat je start met het werken met vochtige processen. Neem contact op met je manager als je vermoedt dat je gereedschap niet goed werkt.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9580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31904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4A81AC-5D7E-834D-8C49-FC2BAD8893AD}"/>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F7BD5776-D12F-8E4A-BADD-A65A4BAF6E25}"/>
              </a:ext>
            </a:extLst>
          </p:cNvPr>
          <p:cNvSpPr txBox="1"/>
          <p:nvPr userDrawn="1"/>
        </p:nvSpPr>
        <p:spPr>
          <a:xfrm>
            <a:off x="8062175" y="429114"/>
            <a:ext cx="3755175"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1400" b="1" i="0" strike="noStrike" cap="none" spc="0" baseline="0" dirty="0">
                <a:solidFill>
                  <a:srgbClr val="F6A317"/>
                </a:solidFill>
                <a:effectLst/>
                <a:latin typeface="Helvetica"/>
                <a:ea typeface="Helvetica"/>
                <a:cs typeface="Helvetica"/>
              </a:rPr>
              <a:t>VOORSCHRIFTEN VOOR HET WERKEN MET VOCHTIGE PROCESSEN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0.xml"/><Relationship Id="rId7" Type="http://schemas.openxmlformats.org/officeDocument/2006/relationships/hyperlink" Target="https://guide.nepsi.eu/sheets"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1.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tif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7164565" cy="850900"/>
          </a:xfrm>
        </p:spPr>
        <p:txBody>
          <a:bodyPr anchor="t"/>
          <a:lstStyle/>
          <a:p>
            <a:pPr>
              <a:lnSpc>
                <a:spcPct val="100000"/>
              </a:lnSpc>
            </a:pPr>
            <a:r>
              <a:rPr lang="nl" sz="2800" b="1" i="0" strike="noStrike" cap="none" spc="0" baseline="0" dirty="0">
                <a:solidFill>
                  <a:srgbClr val="FFFFFF"/>
                </a:solidFill>
                <a:effectLst/>
                <a:latin typeface="Helvetica"/>
                <a:ea typeface="Helvetica"/>
                <a:cs typeface="Helvetica"/>
              </a:rPr>
              <a:t>VOORSCHRIFTEN VOOR HET WERKEN MET VOCHTIGE PROCESSEN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5EB8E72-0BB0-3040-B453-ECEA6A8A193E}"/>
              </a:ext>
            </a:extLst>
          </p:cNvPr>
          <p:cNvSpPr/>
          <p:nvPr/>
        </p:nvSpPr>
        <p:spPr>
          <a:xfrm>
            <a:off x="8260597" y="308919"/>
            <a:ext cx="3540106"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4787984"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VOOR VOCHTIGE PROCESSEN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750996"/>
            <a:ext cx="10970472" cy="3230407"/>
          </a:xfrm>
        </p:spPr>
        <p:txBody>
          <a:bodyPr/>
          <a:lstStyle/>
          <a:p>
            <a:pPr>
              <a:lnSpc>
                <a:spcPct val="100000"/>
              </a:lnSpc>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altijd gebruikt van water om stofverspreiding te voorkomen indien dat mogelijk is en veilig is </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ervoor dat het water afgevoerd wordt via een geschikt afvoersysteem</a:t>
            </a:r>
          </a:p>
          <a:p>
            <a:pPr marL="285750" indent="-285750">
              <a:lnSpc>
                <a:spcPct val="100000"/>
              </a:lnSpc>
              <a:spcBef>
                <a:spcPts val="600"/>
              </a:spcBef>
              <a:spcAft>
                <a:spcPts val="1000"/>
              </a:spcAft>
              <a:buSzPct val="85000"/>
              <a:buFont typeface=".Apple Color Emoji UI"/>
              <a:buChar char="✅"/>
            </a:pPr>
            <a:r>
              <a:rPr lang="nl" sz="1600" b="0" i="0" strike="noStrike" cap="none" spc="0" baseline="0" dirty="0">
                <a:solidFill>
                  <a:srgbClr val="000000"/>
                </a:solidFill>
                <a:effectLst/>
                <a:latin typeface="Helvetica"/>
                <a:ea typeface="Helvetica"/>
                <a:cs typeface="Helvetica"/>
              </a:rPr>
              <a:t>Ruim lekkages en plassen direct op </a:t>
            </a:r>
          </a:p>
          <a:p>
            <a:pPr>
              <a:lnSpc>
                <a:spcPct val="100000"/>
              </a:lnSpc>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Voorkom een te hoge waterdruk waardoor neergedaald stof zich alsnog verspreidt. Een nevel of spray werkt effectiever dan een jet. </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Let op dat je geen gebruikmaakt van water bij apparaten die geen waterinfiltratie ondersteunen</a:t>
            </a:r>
          </a:p>
          <a:p>
            <a:pPr marL="285750" indent="-285750">
              <a:lnSpc>
                <a:spcPct val="100000"/>
              </a:lnSpc>
              <a:spcBef>
                <a:spcPts val="600"/>
              </a:spcBef>
              <a:buSzPct val="85000"/>
              <a:buFont typeface=".Apple Color Emoji UI"/>
              <a:buChar char="❌"/>
            </a:pPr>
            <a:r>
              <a:rPr lang="nl" sz="1600" b="0" i="0" strike="noStrike" cap="none" spc="0" baseline="0" dirty="0">
                <a:solidFill>
                  <a:srgbClr val="FF0000"/>
                </a:solidFill>
                <a:effectLst/>
                <a:latin typeface="Helvetica"/>
                <a:ea typeface="Helvetica"/>
                <a:cs typeface="Helvetica"/>
              </a:rPr>
              <a:t>Tekst voor de trainer – Voeg aanvullende tekst toe over de maatregelen die genomen moeten worden bij vochtige processen, die relevant zijn voor jouw eigen context </a:t>
            </a:r>
          </a:p>
          <a:p>
            <a:pPr marL="285750" indent="-285750">
              <a:lnSpc>
                <a:spcPct val="100000"/>
              </a:lnSpc>
              <a:buSzPct val="85000"/>
              <a:buFont typeface=".Apple Color Emoji UI"/>
              <a:buChar char="✅"/>
            </a:pPr>
            <a:endParaRPr lang="en-US" dirty="0"/>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2830653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034851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3" y="2362676"/>
            <a:ext cx="6196994" cy="3682369"/>
          </a:xfrm>
        </p:spPr>
        <p:txBody>
          <a:bodyPr anchor="t"/>
          <a:lstStyle/>
          <a:p>
            <a:pPr>
              <a:lnSpc>
                <a:spcPts val="2200"/>
              </a:lnSpc>
            </a:pPr>
            <a:r>
              <a:rPr lang="nl" sz="1700" b="0" i="0" strike="noStrike" cap="none" spc="0" baseline="0" dirty="0">
                <a:solidFill>
                  <a:srgbClr val="000000"/>
                </a:solidFill>
                <a:effectLst/>
                <a:latin typeface="Helvetica"/>
                <a:ea typeface="Helvetica"/>
                <a:cs typeface="Helvetica"/>
              </a:rPr>
              <a:t>Vochtige processen zorgen ervoor dat stof zich minimaal kan verspreiden en beperkt het risico op blootstelling aan inhaleerbaar kristallijn silicastof </a:t>
            </a:r>
          </a:p>
          <a:p>
            <a:pPr>
              <a:lnSpc>
                <a:spcPts val="2200"/>
              </a:lnSpc>
            </a:pPr>
            <a:r>
              <a:rPr lang="nl" sz="1700" b="0" i="0" strike="noStrike" cap="none" spc="0" baseline="0" dirty="0">
                <a:solidFill>
                  <a:srgbClr val="000000"/>
                </a:solidFill>
                <a:effectLst/>
                <a:latin typeface="Helvetica"/>
                <a:ea typeface="Helvetica"/>
                <a:cs typeface="Helvetica"/>
              </a:rPr>
              <a:t>Onthoud: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Maak altijd gebruik van watersystemen, indien mogelijk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Zorg ervoor dat watersystemen juist en adequaat werken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Neem contact op met je manager als je vermoedt dat een watersysteem niet goed werkt</a:t>
            </a:r>
          </a:p>
          <a:p>
            <a:pPr marL="285750" indent="-285750">
              <a:lnSpc>
                <a:spcPts val="2200"/>
              </a:lnSpc>
              <a:buClr>
                <a:srgbClr val="F1B600"/>
              </a:buClr>
              <a:buSzPct val="120000"/>
              <a:buFont typeface="Wingdings" pitchFamily="2" charset="2"/>
              <a:buChar char="q"/>
            </a:pPr>
            <a:endParaRPr lang="en-GB" sz="1700" dirty="0"/>
          </a:p>
          <a:p>
            <a:pPr>
              <a:lnSpc>
                <a:spcPts val="2200"/>
              </a:lnSpc>
            </a:pPr>
            <a:endParaRPr lang="en-US" sz="17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707996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7173387"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2" y="2362676"/>
            <a:ext cx="11051901" cy="2785201"/>
          </a:xfrm>
        </p:spPr>
        <p:txBody>
          <a:bodyPr numCol="2"/>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7" history="0"/>
              </a:rPr>
              <a:t>Voorschriften voor het met water verwerken van minerale materialen die inhaleerbaar kristallijn silicastof bevatten met gebruik van handbediend elektrisch gereedschap (taakblad 2.1.14d)</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7" history="0"/>
              </a:rPr>
              <a:t>Voorschriften voor het gebruikmaken van water/additieven op wegen of op open oppervlakken om stofverspreiding te voorkomen (taakblad 2.2.27)</a:t>
            </a:r>
          </a:p>
          <a:p>
            <a:pPr marL="285750" indent="-285750">
              <a:lnSpc>
                <a:spcPts val="2300"/>
              </a:lnSpc>
              <a:spcBef>
                <a:spcPts val="600"/>
              </a:spcBef>
              <a:spcAft>
                <a:spcPts val="600"/>
              </a:spcAft>
              <a:buSzPct val="130000"/>
              <a:buFont typeface="Arial" panose="020B0604020202020204" pitchFamily="34" charset="0"/>
              <a:buChar char="•"/>
            </a:pPr>
            <a:endParaRPr lang="nl" sz="1600" b="0" i="0" strike="noStrike" cap="none" spc="0" baseline="0" dirty="0">
              <a:solidFill>
                <a:srgbClr val="000000"/>
              </a:solidFill>
              <a:effectLst/>
              <a:latin typeface="Helvetica"/>
              <a:ea typeface="Helvetica"/>
              <a:cs typeface="Helvetica"/>
              <a:hlinkClick r:id="rId7" history="0"/>
            </a:endParaRP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7" history="0"/>
              </a:rPr>
              <a:t>Voorschriften voor stofbeheersing met behulp van water (taakblad 2.2.35)</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7" history="0"/>
              </a:rPr>
              <a:t>Voorschriften voor natte snijprocessen bij metselwerkzaamheden, kitwerkzaamheden en natuursteen (taakblad 2.2.42) </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8"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9" history="0"/>
              </a:rPr>
              <a:t>NEPSI Voorschriften voor het MKB</a:t>
            </a:r>
          </a:p>
        </p:txBody>
      </p:sp>
      <p:sp>
        <p:nvSpPr>
          <p:cNvPr id="4" name="Rounded Rectangle 3">
            <a:extLst>
              <a:ext uri="{FF2B5EF4-FFF2-40B4-BE49-F238E27FC236}">
                <a16:creationId xmlns:a16="http://schemas.microsoft.com/office/drawing/2014/main" id="{77DEDC51-779A-7E44-95A7-38B3ED4D9FAA}"/>
              </a:ext>
            </a:extLst>
          </p:cNvPr>
          <p:cNvSpPr/>
          <p:nvPr>
            <p:custDataLst>
              <p:tags r:id="rId3"/>
            </p:custDataLst>
          </p:nvPr>
        </p:nvSpPr>
        <p:spPr>
          <a:xfrm>
            <a:off x="957262" y="5362432"/>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E8BF290C-45A8-6E4D-90E6-D90E346D838B}"/>
              </a:ext>
            </a:extLst>
          </p:cNvPr>
          <p:cNvSpPr/>
          <p:nvPr>
            <p:custDataLst>
              <p:tags r:id="rId4"/>
            </p:custDataLst>
          </p:nvPr>
        </p:nvSpPr>
        <p:spPr>
          <a:xfrm>
            <a:off x="1030398" y="5346962"/>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10"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16599971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nl-NL" sz="1800" dirty="0">
                <a:latin typeface="Helvetica"/>
                <a:cs typeface="Helvetica"/>
              </a:rPr>
              <a:t>Als onderdeel van de educatie die hoort bij het implementeren van de NEPSI voorschriften, heeft NEPSI ook diverse educatieve bronnen ontwikkeld. </a:t>
            </a:r>
          </a:p>
          <a:p>
            <a:pPr>
              <a:lnSpc>
                <a:spcPts val="2400"/>
              </a:lnSpc>
            </a:pPr>
            <a:r>
              <a:rPr lang="nl-NL" sz="18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400"/>
              </a:lnSpc>
            </a:pPr>
            <a:r>
              <a:rPr lang="nl-NL" sz="18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1463187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1093662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6816926" cy="3682369"/>
          </a:xfrm>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pPr>
            <a:r>
              <a:rPr lang="nl" sz="1700" b="0" i="0" strike="noStrike" cap="none" spc="0" baseline="0" dirty="0">
                <a:solidFill>
                  <a:srgbClr val="000000"/>
                </a:solidFill>
                <a:effectLst/>
                <a:latin typeface="Helvetica"/>
                <a:ea typeface="Helvetica"/>
                <a:cs typeface="Helvetica"/>
              </a:rPr>
              <a:t>In deze PowerPointtraining leer je: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Hoe water wordt gebruikt in industriële high-energy processen om de blootstelling aan inhaleerbaar kristallijn silicastof te beperken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Hoe en wanneer je vochtige processen het beste kunt toepassen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 beste voorschriften en do’s en don’ts voor vochtige processen </a:t>
            </a:r>
          </a:p>
          <a:p>
            <a:pPr marL="285750" indent="-285750">
              <a:lnSpc>
                <a:spcPts val="2200"/>
              </a:lnSpc>
              <a:buFont typeface="Arial" panose="020B0604020202020204" pitchFamily="34" charset="0"/>
              <a:buChar char="•"/>
            </a:pPr>
            <a:r>
              <a:rPr lang="nl" sz="1700" b="0" i="0" strike="noStrike" cap="none" spc="0" baseline="0" dirty="0">
                <a:solidFill>
                  <a:srgbClr val="FF0000"/>
                </a:solidFill>
                <a:effectLst/>
                <a:latin typeface="Helvetica"/>
                <a:ea typeface="Helvetica"/>
                <a:cs typeface="Helvetica"/>
              </a:rPr>
              <a:t>Tekst in te vullen door trainer – heb je zelf slides aan de presentatie toegevoegd? Maak dan een kort overzicht van de contextuele materialen</a:t>
            </a:r>
          </a:p>
          <a:p>
            <a:pPr marL="285750" indent="-285750">
              <a:lnSpc>
                <a:spcPts val="2200"/>
              </a:lnSpc>
              <a:buFont typeface="Arial" panose="020B0604020202020204" pitchFamily="34" charset="0"/>
              <a:buChar char="•"/>
            </a:pPr>
            <a:endParaRPr lang="en-US" sz="1700" dirty="0"/>
          </a:p>
        </p:txBody>
      </p:sp>
      <p:pic>
        <p:nvPicPr>
          <p:cNvPr id="6" name="Picture Placeholder 5">
            <a:extLst>
              <a:ext uri="{FF2B5EF4-FFF2-40B4-BE49-F238E27FC236}">
                <a16:creationId xmlns:a16="http://schemas.microsoft.com/office/drawing/2014/main" id="{66BF78FB-F37A-554A-ABBB-B91356185370}"/>
              </a:ext>
            </a:extLst>
          </p:cNvPr>
          <p:cNvPicPr>
            <a:picLocks noGrp="1" noChangeAspect="1"/>
          </p:cNvPicPr>
          <p:nvPr>
            <p:ph type="pic" sz="quarter" idx="12"/>
          </p:nvPr>
        </p:nvPicPr>
        <p:blipFill rotWithShape="1">
          <a:blip r:embed="rId3"/>
          <a:srcRect l="41797" t="424" r="28508" b="-424"/>
          <a:stretch/>
        </p:blipFill>
        <p:spPr>
          <a:xfrm>
            <a:off x="7702658" y="2204486"/>
            <a:ext cx="4015300" cy="3682369"/>
          </a:xfrm>
          <a:prstGeom prst="rect">
            <a:avLst/>
          </a:prstGeom>
        </p:spPr>
      </p:pic>
    </p:spTree>
    <p:extLst>
      <p:ext uri="{BB962C8B-B14F-4D97-AF65-F5344CB8AC3E}">
        <p14:creationId xmlns:p14="http://schemas.microsoft.com/office/powerpoint/2010/main" val="24339226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Het werken met vochtige processen is één van de vijf manieren van stofbeheersing. </a:t>
            </a:r>
          </a:p>
        </p:txBody>
      </p:sp>
      <p:pic>
        <p:nvPicPr>
          <p:cNvPr id="22" name="Picture 21" descr="A screenshot of a cell phone&#10;&#10;Description automatically generated">
            <a:extLst>
              <a:ext uri="{FF2B5EF4-FFF2-40B4-BE49-F238E27FC236}">
                <a16:creationId xmlns:a16="http://schemas.microsoft.com/office/drawing/2014/main" id="{0786DAF8-2407-7947-8415-A43F23227704}"/>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343F1E3-C1DE-B14F-ABDA-83D79668E294}"/>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8D1EAB9-3F07-0346-B8A5-3700AE92ACBF}"/>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D5572B39-9834-774B-91F1-7528854162EE}"/>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DC17C51-CF16-5144-8563-965E65195F4F}"/>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6837312B-85DE-234B-B72E-17F879AAC441}"/>
              </a:ext>
            </a:extLst>
          </p:cNvPr>
          <p:cNvSpPr txBox="1"/>
          <p:nvPr/>
        </p:nvSpPr>
        <p:spPr>
          <a:xfrm>
            <a:off x="6579515" y="1702138"/>
            <a:ext cx="2022782"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8" name="TextBox 27">
            <a:extLst>
              <a:ext uri="{FF2B5EF4-FFF2-40B4-BE49-F238E27FC236}">
                <a16:creationId xmlns:a16="http://schemas.microsoft.com/office/drawing/2014/main" id="{70BED722-BFA9-9741-BE4F-AF5C4967D13A}"/>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9" name="TextBox 28">
            <a:extLst>
              <a:ext uri="{FF2B5EF4-FFF2-40B4-BE49-F238E27FC236}">
                <a16:creationId xmlns:a16="http://schemas.microsoft.com/office/drawing/2014/main" id="{E7B6EB00-04D7-E04D-B005-1C65962724C2}"/>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30" name="TextBox 29">
            <a:extLst>
              <a:ext uri="{FF2B5EF4-FFF2-40B4-BE49-F238E27FC236}">
                <a16:creationId xmlns:a16="http://schemas.microsoft.com/office/drawing/2014/main" id="{143B49D8-84A0-2B4C-ACCC-21F8A05E6CB8}"/>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31" name="TextBox 30">
            <a:extLst>
              <a:ext uri="{FF2B5EF4-FFF2-40B4-BE49-F238E27FC236}">
                <a16:creationId xmlns:a16="http://schemas.microsoft.com/office/drawing/2014/main" id="{2522C148-AB1A-3844-9FDA-2CFE80D7FBBD}"/>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4239089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RISICO’S VAN DEZE ACTIVITEIT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677432"/>
            <a:ext cx="6289983"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correct functioneren van de apparatuur is essentieel om ons te beschermen tegen inhaleerbaar kristallijn silicastof</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a sick person in bed.">
            <a:extLst>
              <a:ext uri="{FF2B5EF4-FFF2-40B4-BE49-F238E27FC236}">
                <a16:creationId xmlns:a16="http://schemas.microsoft.com/office/drawing/2014/main" id="{E2B0ED43-D11E-3F40-9C86-96A1BB9169B0}"/>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00452"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FF12F4DE-AD7F-7145-9D37-5F55BD5E53A5}"/>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03314"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2E12F-2912-9143-8098-BCD15103CC5C}"/>
              </a:ext>
            </a:extLst>
          </p:cNvPr>
          <p:cNvSpPr>
            <a:spLocks noGrp="1"/>
          </p:cNvSpPr>
          <p:nvPr>
            <p:ph type="body" sz="quarter" idx="10"/>
          </p:nvPr>
        </p:nvSpPr>
        <p:spPr>
          <a:xfrm>
            <a:off x="777244" y="1640901"/>
            <a:ext cx="6135000"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ZO VERMINDEREN VOCHTIGE PROCESSEN DE BLOOTSTELLING AAN INHALEERBAAR KRISTALLIJN SILICASTOF</a:t>
            </a:r>
          </a:p>
        </p:txBody>
      </p:sp>
      <p:sp>
        <p:nvSpPr>
          <p:cNvPr id="3" name="Text Placeholder 2">
            <a:extLst>
              <a:ext uri="{FF2B5EF4-FFF2-40B4-BE49-F238E27FC236}">
                <a16:creationId xmlns:a16="http://schemas.microsoft.com/office/drawing/2014/main" id="{926732F3-93D0-A149-A429-13E12B8C1A66}"/>
              </a:ext>
            </a:extLst>
          </p:cNvPr>
          <p:cNvSpPr>
            <a:spLocks noGrp="1"/>
          </p:cNvSpPr>
          <p:nvPr>
            <p:ph type="body" sz="quarter" idx="11"/>
          </p:nvPr>
        </p:nvSpPr>
        <p:spPr>
          <a:xfrm>
            <a:off x="777242" y="3593470"/>
            <a:ext cx="6754934" cy="3669152"/>
          </a:xfrm>
        </p:spPr>
        <p:txBody>
          <a:bodyPr/>
          <a:lstStyle/>
          <a:p>
            <a:pPr>
              <a:lnSpc>
                <a:spcPct val="100000"/>
              </a:lnSpc>
              <a:spcBef>
                <a:spcPts val="800"/>
              </a:spcBef>
            </a:pPr>
            <a:r>
              <a:rPr lang="nl" b="0" i="0" strike="noStrike" cap="none" spc="0" baseline="0" dirty="0">
                <a:solidFill>
                  <a:srgbClr val="000000"/>
                </a:solidFill>
                <a:effectLst/>
                <a:latin typeface="Helvetica"/>
                <a:ea typeface="Helvetica"/>
                <a:cs typeface="Helvetica"/>
              </a:rPr>
              <a:t>Vochtige processen worden veel toegepast in industriële high-energy processen waarbij materialen worden verwerkt waar inhaleerbaar kristallijn silicastof in zit. Je kunt hierbij denken aan processen zoals boren, snijden, slijpen en schuren. Watersystemen kunnen geïntegreerd worden in gereedschappen en apparaten. </a:t>
            </a:r>
          </a:p>
          <a:p>
            <a:pPr>
              <a:lnSpc>
                <a:spcPct val="100000"/>
              </a:lnSpc>
              <a:spcBef>
                <a:spcPts val="800"/>
              </a:spcBef>
            </a:pPr>
            <a:r>
              <a:rPr lang="nl" b="0" i="0" strike="noStrike" cap="none" spc="0" baseline="0" dirty="0">
                <a:solidFill>
                  <a:srgbClr val="000000"/>
                </a:solidFill>
                <a:effectLst/>
                <a:latin typeface="Helvetica"/>
                <a:ea typeface="Helvetica"/>
                <a:cs typeface="Helvetica"/>
              </a:rPr>
              <a:t>Water kan gebruikt worden om de verspreiding van stof te verspreiden op plekken waar voertuigen rondrijden, zoals op wegen of bouwplaatsen, maar ook voor algemene schoonmaakactiviteiten. </a:t>
            </a:r>
          </a:p>
          <a:p>
            <a:pPr>
              <a:lnSpc>
                <a:spcPct val="100000"/>
              </a:lnSpc>
              <a:spcBef>
                <a:spcPts val="800"/>
              </a:spcBef>
            </a:pPr>
            <a:r>
              <a:rPr lang="nl" b="0" i="0" strike="noStrike" cap="none" spc="0" baseline="0" dirty="0">
                <a:solidFill>
                  <a:srgbClr val="000000"/>
                </a:solidFill>
                <a:effectLst/>
                <a:latin typeface="Helvetica"/>
                <a:ea typeface="Helvetica"/>
                <a:cs typeface="Helvetica"/>
              </a:rPr>
              <a:t>Het water vangt de stofdeeltjes op en stopt de verspreiding van het stof. </a:t>
            </a:r>
          </a:p>
        </p:txBody>
      </p:sp>
      <p:pic>
        <p:nvPicPr>
          <p:cNvPr id="8" name="Picture Placeholder 7">
            <a:extLst>
              <a:ext uri="{FF2B5EF4-FFF2-40B4-BE49-F238E27FC236}">
                <a16:creationId xmlns:a16="http://schemas.microsoft.com/office/drawing/2014/main" id="{D968DB4E-FBDD-4A44-B8A7-A91D33C6AF4F}"/>
              </a:ext>
            </a:extLst>
          </p:cNvPr>
          <p:cNvPicPr>
            <a:picLocks noGrp="1" noChangeAspect="1"/>
          </p:cNvPicPr>
          <p:nvPr>
            <p:ph type="pic" sz="quarter" idx="12"/>
          </p:nvPr>
        </p:nvPicPr>
        <p:blipFill rotWithShape="1">
          <a:blip r:embed="rId3"/>
          <a:srcRect l="11634" t="349" r="26611" b="-349"/>
          <a:stretch/>
        </p:blipFill>
        <p:spPr>
          <a:xfrm>
            <a:off x="7702658" y="1608138"/>
            <a:ext cx="4114692" cy="4437062"/>
          </a:xfrm>
          <a:prstGeom prst="rect">
            <a:avLst/>
          </a:prstGeom>
        </p:spPr>
      </p:pic>
    </p:spTree>
    <p:extLst>
      <p:ext uri="{BB962C8B-B14F-4D97-AF65-F5344CB8AC3E}">
        <p14:creationId xmlns:p14="http://schemas.microsoft.com/office/powerpoint/2010/main" val="34139333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665C5-6330-CB4D-BCC6-3796C7B2AED5}"/>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STOFBEHEERSING MET WATER </a:t>
            </a:r>
          </a:p>
        </p:txBody>
      </p:sp>
      <p:sp>
        <p:nvSpPr>
          <p:cNvPr id="3" name="Text Placeholder 2">
            <a:extLst>
              <a:ext uri="{FF2B5EF4-FFF2-40B4-BE49-F238E27FC236}">
                <a16:creationId xmlns:a16="http://schemas.microsoft.com/office/drawing/2014/main" id="{63762E77-9C3C-DD4E-B624-4F9B2661B7CA}"/>
              </a:ext>
            </a:extLst>
          </p:cNvPr>
          <p:cNvSpPr>
            <a:spLocks noGrp="1"/>
          </p:cNvSpPr>
          <p:nvPr>
            <p:ph type="body" sz="quarter" idx="11"/>
            <p:custDataLst>
              <p:tags r:id="rId2"/>
            </p:custDataLst>
          </p:nvPr>
        </p:nvSpPr>
        <p:spPr>
          <a:xfrm>
            <a:off x="777243" y="2796209"/>
            <a:ext cx="5453624" cy="3248836"/>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Water vermindert de hoeveelheid stof dat wordt verspreid door high-energy processen. </a:t>
            </a:r>
          </a:p>
          <a:p>
            <a:pPr>
              <a:lnSpc>
                <a:spcPts val="2200"/>
              </a:lnSpc>
            </a:pPr>
            <a:r>
              <a:rPr lang="nl" sz="1700" b="0" i="0" strike="noStrike" cap="none" spc="0" baseline="0" dirty="0">
                <a:solidFill>
                  <a:srgbClr val="000000"/>
                </a:solidFill>
                <a:effectLst/>
                <a:latin typeface="Helvetica"/>
                <a:ea typeface="Helvetica"/>
                <a:cs typeface="Helvetica"/>
              </a:rPr>
              <a:t>(Klik op de video om af te spelen.) </a:t>
            </a:r>
          </a:p>
        </p:txBody>
      </p:sp>
      <p:pic>
        <p:nvPicPr>
          <p:cNvPr id="6" name="WetProcesses.mp4" descr="WetProcesses.mp4">
            <a:hlinkClick r:id="" action="ppaction://media"/>
            <a:extLst>
              <a:ext uri="{FF2B5EF4-FFF2-40B4-BE49-F238E27FC236}">
                <a16:creationId xmlns:a16="http://schemas.microsoft.com/office/drawing/2014/main" id="{2BD82198-DA92-D14B-B21F-584B98E0095E}"/>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3833723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99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23A0-2127-4046-8890-7DD359A9FB3F}"/>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GEBRUIKMAKEN VAN VOCHTIGE PROCESSEN</a:t>
            </a:r>
          </a:p>
        </p:txBody>
      </p:sp>
      <p:sp>
        <p:nvSpPr>
          <p:cNvPr id="3" name="Text Placeholder 2">
            <a:extLst>
              <a:ext uri="{FF2B5EF4-FFF2-40B4-BE49-F238E27FC236}">
                <a16:creationId xmlns:a16="http://schemas.microsoft.com/office/drawing/2014/main" id="{020B212C-3901-1347-8517-AFA29C8BED9E}"/>
              </a:ext>
            </a:extLst>
          </p:cNvPr>
          <p:cNvSpPr>
            <a:spLocks noGrp="1"/>
          </p:cNvSpPr>
          <p:nvPr>
            <p:ph type="body" sz="quarter" idx="11"/>
            <p:custDataLst>
              <p:tags r:id="rId2"/>
            </p:custDataLst>
          </p:nvPr>
        </p:nvSpPr>
        <p:spPr>
          <a:xfrm>
            <a:off x="777242" y="2734637"/>
            <a:ext cx="5949021" cy="3682369"/>
          </a:xfrm>
        </p:spPr>
        <p:txBody>
          <a:bodyPr anchor="t"/>
          <a:lstStyle/>
          <a:p>
            <a:pPr>
              <a:lnSpc>
                <a:spcPts val="2200"/>
              </a:lnSpc>
              <a:spcAft>
                <a:spcPts val="600"/>
              </a:spcAft>
            </a:pPr>
            <a:r>
              <a:rPr lang="nl" sz="1700" b="0" i="0" strike="noStrike" cap="none" spc="0" baseline="0" dirty="0">
                <a:solidFill>
                  <a:srgbClr val="000000"/>
                </a:solidFill>
                <a:effectLst/>
                <a:latin typeface="Helvetica"/>
                <a:ea typeface="Helvetica"/>
                <a:cs typeface="Helvetica"/>
              </a:rPr>
              <a:t>Indien mogelijk heeft het gebruikmaken van vochtige processen altijd de voorkeur (en het is bovendien erg veilig). Zorg bij het gebruik van vochtige processen: </a:t>
            </a:r>
          </a:p>
          <a:p>
            <a:pPr marL="342900" indent="-342900">
              <a:lnSpc>
                <a:spcPts val="22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Dat de ruimte goed geventileerd is </a:t>
            </a:r>
          </a:p>
          <a:p>
            <a:pPr marL="342900" indent="-342900">
              <a:lnSpc>
                <a:spcPts val="22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Dat er voldoende watertoevoer is voor de taak die uitgevoerd moet worden</a:t>
            </a:r>
          </a:p>
          <a:p>
            <a:pPr marL="342900" indent="-342900">
              <a:lnSpc>
                <a:spcPts val="22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Dat je schoonmaakt met water</a:t>
            </a:r>
          </a:p>
          <a:p>
            <a:pPr marL="342900" indent="-342900">
              <a:lnSpc>
                <a:spcPts val="22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Dat het water niet bevriest</a:t>
            </a:r>
          </a:p>
          <a:p>
            <a:pPr marL="342900" indent="-342900">
              <a:lnSpc>
                <a:spcPts val="22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Controleer of er geen sprake is van bacteriegroei die veroorzaakt wordt door waterbronnen waar zich druppels in de lucht vormen </a:t>
            </a:r>
          </a:p>
        </p:txBody>
      </p:sp>
      <p:pic>
        <p:nvPicPr>
          <p:cNvPr id="5" name="Picture Placeholder 4">
            <a:extLst>
              <a:ext uri="{FF2B5EF4-FFF2-40B4-BE49-F238E27FC236}">
                <a16:creationId xmlns:a16="http://schemas.microsoft.com/office/drawing/2014/main" id="{4B28EFD8-EB9B-A249-9167-D0BC6155567F}"/>
              </a:ext>
            </a:extLst>
          </p:cNvPr>
          <p:cNvPicPr>
            <a:picLocks noGrp="1" noChangeAspect="1"/>
          </p:cNvPicPr>
          <p:nvPr>
            <p:ph type="pic" sz="quarter" idx="12"/>
            <p:custDataLst>
              <p:tags r:id="rId3"/>
            </p:custDataLst>
          </p:nvPr>
        </p:nvPicPr>
        <p:blipFill>
          <a:blip r:embed="rId6"/>
          <a:srcRect l="11126" t="15165" r="14143" b="213"/>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6905238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40"/>
</p:tagLst>
</file>

<file path=ppt/tags/tag29.xml><?xml version="1.0" encoding="utf-8"?>
<p:tagLst xmlns:a="http://schemas.openxmlformats.org/drawingml/2006/main" xmlns:r="http://schemas.openxmlformats.org/officeDocument/2006/relationships" xmlns:p="http://schemas.openxmlformats.org/presentationml/2006/main">
  <p:tag name="AS_UNIQUEID" val="4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5FEE-AD81-4023-B6AC-5CAEA335ED97}">
  <ds:schemaRefs>
    <ds:schemaRef ds:uri="6d9d7403-2d8c-4818-ae25-2c5629bc7330"/>
    <ds:schemaRef ds:uri="http://purl.org/dc/dcmitype/"/>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8ecf516-e360-4672-81b9-68723bedb71f"/>
  </ds:schemaRefs>
</ds:datastoreItem>
</file>

<file path=customXml/itemProps2.xml><?xml version="1.0" encoding="utf-8"?>
<ds:datastoreItem xmlns:ds="http://schemas.openxmlformats.org/officeDocument/2006/customXml" ds:itemID="{38618A23-49A5-431D-B91A-0EDF1A38F7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TotalTime>
  <Words>1291</Words>
  <Application>Microsoft Macintosh PowerPoint</Application>
  <PresentationFormat>Widescreen</PresentationFormat>
  <Paragraphs>97</Paragraphs>
  <Slides>13</Slides>
  <Notes>12</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38</cp:revision>
  <dcterms:created xsi:type="dcterms:W3CDTF">2020-01-29T17:43:15Z</dcterms:created>
  <dcterms:modified xsi:type="dcterms:W3CDTF">2024-11-13T11:16:24Z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