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80" r:id="rId6"/>
    <p:sldId id="278" r:id="rId7"/>
    <p:sldId id="272" r:id="rId8"/>
    <p:sldId id="277" r:id="rId9"/>
    <p:sldId id="279" r:id="rId10"/>
    <p:sldId id="261" r:id="rId11"/>
    <p:sldId id="260" r:id="rId12"/>
    <p:sldId id="271" r:id="rId13"/>
    <p:sldId id="263" r:id="rId14"/>
    <p:sldId id="262" r:id="rId15"/>
    <p:sldId id="268" r:id="rId16"/>
    <p:sldId id="266" r:id="rId17"/>
    <p:sldId id="264" r:id="rId18"/>
    <p:sldId id="267"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14D"/>
    <a:srgbClr val="EF9A2E"/>
    <a:srgbClr val="F7A315"/>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F60457-E851-D148-9610-8B8C19439D12}" v="2" dt="2020-12-09T20:13:12.592"/>
    <p1510:client id="{F2BDF459-7672-4630-9B1C-1A2EFD3EEB73}" v="2" dt="2022-09-27T13:52:58.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2" autoAdjust="0"/>
    <p:restoredTop sz="88844"/>
  </p:normalViewPr>
  <p:slideViewPr>
    <p:cSldViewPr snapToGrid="0" snapToObjects="1">
      <p:cViewPr varScale="1">
        <p:scale>
          <a:sx n="109" d="100"/>
          <a:sy n="109" d="100"/>
        </p:scale>
        <p:origin x="1184"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4728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de" sz="1800" b="0" i="0" strike="noStrike" cap="none" spc="0" baseline="0">
                <a:solidFill>
                  <a:srgbClr val="000000"/>
                </a:solidFill>
                <a:effectLst/>
                <a:latin typeface="Calibri"/>
                <a:ea typeface="Calibri"/>
                <a:cs typeface="Calibri"/>
              </a:rPr>
              <a:t>Die Nassreinigung ist in der Regel effektiver, denn dabei wird verhindert, dass Feinstaub in die Luft gelangt, indem er im Wasser eingeschlossen wird.</a:t>
            </a:r>
          </a:p>
          <a:p>
            <a:endParaRPr lang="en-GB" sz="1200" b="0" i="0" u="none" strike="noStrike" kern="1200">
              <a:solidFill>
                <a:schemeClr val="tx1"/>
              </a:solidFill>
              <a:effectLst/>
              <a:latin typeface="+mn-lt"/>
              <a:ea typeface="+mn-ea"/>
              <a:cs typeface="+mn-cs"/>
            </a:endParaRPr>
          </a:p>
          <a:p>
            <a:r>
              <a:rPr lang="de" sz="1200" b="0" i="0" strike="noStrike" cap="none" spc="0" baseline="0">
                <a:solidFill>
                  <a:srgbClr val="000000"/>
                </a:solidFill>
                <a:effectLst/>
                <a:latin typeface="Calibri"/>
                <a:ea typeface="Calibri"/>
                <a:cs typeface="Calibri"/>
              </a:rPr>
              <a:t>Es ist wichtig, dass Sie den Wasserdruck an die jeweilige Reinigungsaufgabe anpassen. Wenn Sie große Mengen an feinem, trockenem, staubigem Material nass machen wollen, verwenden Sie am besten einen feinen Nebel. Die Verwendung eines Wasserstrahls führt dazu, dass der Staub wieder in die Luft gelangt. </a:t>
            </a:r>
          </a:p>
          <a:p>
            <a:endParaRPr lang="en-GB" sz="1200" b="0" i="0" u="none" strike="noStrike" kern="1200">
              <a:solidFill>
                <a:schemeClr val="tx1"/>
              </a:solidFill>
              <a:effectLst/>
              <a:latin typeface="+mn-lt"/>
              <a:ea typeface="+mn-ea"/>
              <a:cs typeface="+mn-cs"/>
            </a:endParaRPr>
          </a:p>
          <a:p>
            <a:r>
              <a:rPr lang="de" sz="1200" b="0" i="0" strike="noStrike" cap="none" spc="0" baseline="0">
                <a:solidFill>
                  <a:srgbClr val="000000"/>
                </a:solidFill>
                <a:effectLst/>
                <a:latin typeface="Calibri"/>
                <a:ea typeface="Calibri"/>
                <a:cs typeface="Calibri"/>
              </a:rPr>
              <a:t>Und schließlich sollten Sie bei der Verwendung von Sprühgeräten und Schläuchen darauf achten, dass geeignete Abflusssysteme vorhanden sind.</a:t>
            </a: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2628605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69553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174787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73019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443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1601692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800" b="0" i="0" strike="noStrike" cap="none" spc="0" baseline="0">
                <a:solidFill>
                  <a:srgbClr val="000000"/>
                </a:solidFill>
                <a:effectLst/>
                <a:latin typeface="Calibri"/>
                <a:ea typeface="Calibri"/>
                <a:cs typeface="Calibri"/>
              </a:rPr>
              <a:t>Eine übermäßige Belastung durch alveolengängiges kristallines Siliziumdioxid (RCS) kann langfristig zu ernsthaften Gesundheitsproblemen führen. Aus diesem Grund ist es wichtig, dass alle Arbeitskräfte bewährte Praktiken kennen, die die Belastung durch Quarzstaub begrenzen oder eliminieren.</a:t>
            </a:r>
          </a:p>
          <a:p>
            <a:endParaRPr lang="en-US" sz="1200" b="0" i="0" u="none" strike="noStrike" kern="1200">
              <a:solidFill>
                <a:schemeClr val="tx1"/>
              </a:solidFill>
              <a:effectLst/>
              <a:latin typeface="+mn-lt"/>
              <a:ea typeface="+mn-ea"/>
              <a:cs typeface="+mn-cs"/>
            </a:endParaRPr>
          </a:p>
          <a:p>
            <a:r>
              <a:rPr lang="de" sz="1200" b="0" i="0" strike="noStrike" cap="none" spc="0" baseline="0">
                <a:solidFill>
                  <a:srgbClr val="000000"/>
                </a:solidFill>
                <a:effectLst/>
                <a:latin typeface="Calibri"/>
                <a:ea typeface="Calibri"/>
                <a:cs typeface="Calibri"/>
              </a:rPr>
              <a:t>Diese Schulung beinhaltet Informationen übers Reinigen und über gute Hygiene. Denken Sie daran, dass eine Risikobewertung erforderlich ist, bevor Sie mit der Reinigung beginnen, auch wenn dies in erster Linie die Geschäftsleitung betrifft.</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35459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406802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800" b="0" i="0" strike="noStrike" cap="none" spc="0" baseline="0">
                <a:solidFill>
                  <a:srgbClr val="000000"/>
                </a:solidFill>
                <a:effectLst/>
                <a:latin typeface="Calibri"/>
                <a:ea typeface="Calibri"/>
                <a:cs typeface="Calibri"/>
              </a:rPr>
              <a:t>Wenn Quarzstaub bei verschiedenen Arbeitstätigkeiten (Sägen, Zerkleinern, Absacken usw.) entsteht, werden winzige Staubfraktale erzeugt. Wenn die ordnungsgemäße Reinigung vernachlässigt wird, kann lungengängiger Staub tagelang in der Luft bleiben und eine ernsthafte Gefahr für Arbeitskräfte darstellen. </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2489739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a:solidFill>
                  <a:srgbClr val="000000"/>
                </a:solidFill>
                <a:effectLst/>
                <a:latin typeface="Calibri"/>
                <a:ea typeface="Calibri"/>
                <a:cs typeface="Calibri"/>
              </a:rPr>
              <a:t>Die Staubbekämpfung kann durch zwei Arten von Reinigungsmethoden erreicht werden: Trockenreinigung und Nassreinigung. </a:t>
            </a: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96502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800" b="0" i="0" strike="noStrike" cap="none" spc="0" baseline="0">
                <a:solidFill>
                  <a:srgbClr val="000000"/>
                </a:solidFill>
                <a:effectLst/>
                <a:latin typeface="Calibri"/>
                <a:ea typeface="Calibri"/>
                <a:cs typeface="Calibri"/>
              </a:rPr>
              <a:t>Das folgende Video zeigt bewährte Praktiken für die Reinigung von Fußböden. </a:t>
            </a:r>
            <a:r>
              <a:rPr lang="de" sz="1200" b="0" i="0" strike="noStrike" cap="none" spc="0" baseline="0">
                <a:solidFill>
                  <a:srgbClr val="000000"/>
                </a:solidFill>
                <a:effectLst/>
                <a:latin typeface="Calibri"/>
                <a:ea typeface="Calibri"/>
                <a:cs typeface="Calibri"/>
              </a:rPr>
              <a:t>Neben dem Video sehen Sie ein Diagramm und einen roten Balken, der die Staubkonzentration in mg/m3 anzeigt.</a:t>
            </a:r>
          </a:p>
          <a:p>
            <a:endParaRPr lang="en-GB" sz="1200" b="0" i="0" u="none" strike="noStrike" kern="1200">
              <a:solidFill>
                <a:schemeClr val="tx1"/>
              </a:solidFill>
              <a:effectLst/>
              <a:latin typeface="+mn-lt"/>
              <a:ea typeface="+mn-ea"/>
              <a:cs typeface="+mn-cs"/>
            </a:endParaRPr>
          </a:p>
          <a:p>
            <a:r>
              <a:rPr lang="de" sz="1200" b="0" i="0" strike="noStrike" cap="none" spc="0" baseline="0">
                <a:solidFill>
                  <a:srgbClr val="000000"/>
                </a:solidFill>
                <a:effectLst/>
                <a:latin typeface="Calibri"/>
                <a:ea typeface="Calibri"/>
                <a:cs typeface="Calibri"/>
              </a:rPr>
              <a:t>Beim Messen der Staubkonzentration geht es nicht um alveolengängiges kristallines Siliziumdioxid, es basiert auf einer halbquantitativen Messung. Entscheidend ist nicht der Wert der Staubkonzentration, sondern der relative Unterschied zwischen der Belastung bei befolgen der bewährten Praktiken und abweichenden Praktiken.</a:t>
            </a:r>
          </a:p>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3928522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de" sz="1200" b="0" i="0" strike="noStrike" cap="none" spc="0" baseline="0">
                <a:solidFill>
                  <a:srgbClr val="000000"/>
                </a:solidFill>
                <a:effectLst/>
                <a:latin typeface="Calibri"/>
                <a:ea typeface="Calibri"/>
                <a:cs typeface="Calibri"/>
              </a:rPr>
              <a:t>Bevor Sie die Reinigungsgeräte benutzen, sollten Sie sie mindestens einmal pro Woche auf Anzeichen von Schäden überprüfen. Bei Geräten, die ständig im Einsatz sind, sind häufigere Kontrollen erforderlich. Wenn Schäden sichtbar sind, informieren Sie den Manager vor Ort über das Problem.</a:t>
            </a:r>
          </a:p>
          <a:p>
            <a:endParaRPr lang="en-GB" sz="1200" b="0" i="0" u="none" strike="noStrike" kern="1200">
              <a:solidFill>
                <a:schemeClr val="tx1"/>
              </a:solidFill>
              <a:effectLst/>
              <a:latin typeface="+mn-lt"/>
              <a:ea typeface="+mn-ea"/>
              <a:cs typeface="+mn-cs"/>
            </a:endParaRPr>
          </a:p>
          <a:p>
            <a:r>
              <a:rPr lang="de" sz="1200" b="0" i="0" strike="noStrike" cap="none" spc="0" baseline="0">
                <a:solidFill>
                  <a:srgbClr val="000000"/>
                </a:solidFill>
                <a:effectLst/>
                <a:latin typeface="Calibri"/>
                <a:ea typeface="Calibri"/>
                <a:cs typeface="Calibri"/>
              </a:rPr>
              <a:t>Verwenden Sie keinen trockenen Besen, um Staub in einem geschlossenen Raum zu kehren (siehe Abbildung).</a:t>
            </a:r>
          </a:p>
          <a:p>
            <a:endParaRPr lang="en-GB" sz="1200" b="0" i="0" u="none" strike="noStrike" kern="1200">
              <a:solidFill>
                <a:schemeClr val="tx1"/>
              </a:solidFill>
              <a:effectLst/>
              <a:latin typeface="+mn-lt"/>
              <a:ea typeface="+mn-ea"/>
              <a:cs typeface="+mn-cs"/>
            </a:endParaRPr>
          </a:p>
          <a:p>
            <a:r>
              <a:rPr lang="de" sz="1200" b="0" i="0" strike="noStrike" cap="none" spc="0" baseline="0">
                <a:solidFill>
                  <a:srgbClr val="000000"/>
                </a:solidFill>
                <a:effectLst/>
                <a:latin typeface="Calibri"/>
                <a:ea typeface="Calibri"/>
                <a:cs typeface="Calibri"/>
              </a:rPr>
              <a:t>Verwenden Sie keine Druckluft, da sie den Staub aufwirbelt und ihn wieder in die Luft bringt. Die Verwendung von Druckluft zum Entfernen von Staub von der Arbeitskleidung sollte nur mit speziellen Geräten (z.B. Luftduschen) erfolgen. </a:t>
            </a:r>
          </a:p>
          <a:p>
            <a:endParaRPr lang="en-GB" sz="1200" b="0" i="0" u="none" strike="noStrike" kern="1200">
              <a:solidFill>
                <a:schemeClr val="tx1"/>
              </a:solidFill>
              <a:effectLst/>
              <a:latin typeface="+mn-lt"/>
              <a:ea typeface="+mn-ea"/>
              <a:cs typeface="+mn-cs"/>
            </a:endParaRPr>
          </a:p>
          <a:p>
            <a:r>
              <a:rPr lang="de" sz="1200" b="0" i="0" strike="noStrike" cap="none" spc="0" baseline="0">
                <a:solidFill>
                  <a:srgbClr val="000000"/>
                </a:solidFill>
                <a:effectLst/>
                <a:latin typeface="Calibri"/>
                <a:ea typeface="Calibri"/>
                <a:cs typeface="Calibri"/>
              </a:rPr>
              <a:t>Beachten Sie, dass Staubsaugersysteme in der Regel nicht zum Reinigen von verschütteten feuchten Materialien geeignet sind. </a:t>
            </a: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223981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de" sz="1000" b="0" i="0" strike="noStrike" cap="none" spc="0" baseline="0">
                <a:solidFill>
                  <a:srgbClr val="000000"/>
                </a:solidFill>
                <a:effectLst/>
                <a:latin typeface="Helvetica"/>
                <a:ea typeface="Helvetica"/>
                <a:cs typeface="Helvetica"/>
              </a:rPr>
              <a:t>Dieses Schulungspaket wurde als Teil des NEPSI-Handbuchs für bewährte Praktiken entwickelt – mehr Infos auf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4CAEE0D-32B3-2D48-8333-B1030B4D5BB3}"/>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5A83FF5C-A01B-AF41-AC27-5BE83C80073B}"/>
              </a:ext>
            </a:extLst>
          </p:cNvPr>
          <p:cNvSpPr txBox="1"/>
          <p:nvPr userDrawn="1"/>
        </p:nvSpPr>
        <p:spPr>
          <a:xfrm>
            <a:off x="8112033" y="429114"/>
            <a:ext cx="3705317"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 sz="1400" b="1" i="0" strike="noStrike" cap="none" spc="0" baseline="0">
                <a:solidFill>
                  <a:srgbClr val="F6A317"/>
                </a:solidFill>
                <a:effectLst/>
                <a:latin typeface="Helvetica"/>
                <a:ea typeface="Helvetica"/>
                <a:cs typeface="Helvetica"/>
              </a:rPr>
              <a:t>BEWÄHRTE PRAKTIKEN FÜRS REINIGEN UND FÜR GUTE HYGIENE</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0.tiff"/><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1.tiff"/><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tags" Target="../tags/tag19.xml"/><Relationship Id="rId7" Type="http://schemas.openxmlformats.org/officeDocument/2006/relationships/image" Target="../media/image12.tiff"/><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tags" Target="../tags/tag20.xml"/></Relationships>
</file>

<file path=ppt/slides/_rels/slide13.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4.tiff"/><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5.tiff"/><Relationship Id="rId5" Type="http://schemas.openxmlformats.org/officeDocument/2006/relationships/notesSlide" Target="../notesSlides/notesSlide13.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38.xml"/><Relationship Id="rId7" Type="http://schemas.openxmlformats.org/officeDocument/2006/relationships/hyperlink" Target="https://guide.nepsi.eu/sheets" TargetMode="Externa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14.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39.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mp4"/><Relationship Id="rId7" Type="http://schemas.openxmlformats.org/officeDocument/2006/relationships/notesSlide" Target="../notesSlides/notesSlide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4.xml"/><Relationship Id="rId4"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902987"/>
            <a:ext cx="6833531" cy="850900"/>
          </a:xfrm>
        </p:spPr>
        <p:txBody>
          <a:bodyPr anchor="t"/>
          <a:lstStyle/>
          <a:p>
            <a:pPr>
              <a:lnSpc>
                <a:spcPct val="100000"/>
              </a:lnSpc>
            </a:pPr>
            <a:r>
              <a:rPr lang="de" sz="2800" b="1" i="0" strike="noStrike" cap="none" spc="0" baseline="0" dirty="0">
                <a:solidFill>
                  <a:srgbClr val="FFFFFF"/>
                </a:solidFill>
                <a:effectLst/>
                <a:latin typeface="Helvetica"/>
                <a:ea typeface="Helvetica"/>
                <a:cs typeface="Helvetica"/>
              </a:rPr>
              <a:t>BEWÄHRTE PRAKTIKEN FÜRS REINIGEN UND FÜR GUTE HYGIENE</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a:extLst>
              <a:ext uri="{FF2B5EF4-FFF2-40B4-BE49-F238E27FC236}">
                <a16:creationId xmlns:a16="http://schemas.microsoft.com/office/drawing/2014/main" id="{82E77DF7-2132-2B44-BBCB-E6F7D8F70F9C}"/>
              </a:ext>
            </a:extLst>
          </p:cNvPr>
          <p:cNvSpPr/>
          <p:nvPr/>
        </p:nvSpPr>
        <p:spPr>
          <a:xfrm>
            <a:off x="8546123" y="351692"/>
            <a:ext cx="3294185" cy="6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custDataLst>
              <p:tags r:id="rId1"/>
            </p:custDataLst>
          </p:nvPr>
        </p:nvSpPr>
        <p:spPr>
          <a:xfrm>
            <a:off x="777244" y="1640901"/>
            <a:ext cx="6237919" cy="850900"/>
          </a:xfrm>
        </p:spPr>
        <p:txBody>
          <a:bodyPr/>
          <a:lstStyle/>
          <a:p>
            <a:pPr>
              <a:lnSpc>
                <a:spcPct val="100000"/>
              </a:lnSpc>
            </a:pPr>
            <a:r>
              <a:rPr lang="de" sz="2800" b="1" i="0" strike="noStrike" cap="none" spc="0" baseline="0" dirty="0">
                <a:solidFill>
                  <a:srgbClr val="F6A317"/>
                </a:solidFill>
                <a:effectLst/>
                <a:latin typeface="Helvetica"/>
                <a:ea typeface="Helvetica"/>
                <a:cs typeface="Helvetica"/>
              </a:rPr>
              <a:t>DOS UND DON'TS FÜR TROCKENE REINIGUNGSMETHODEN</a:t>
            </a:r>
          </a:p>
        </p:txBody>
      </p:sp>
      <p:sp>
        <p:nvSpPr>
          <p:cNvPr id="9" name="Text Placeholder 2">
            <a:extLst>
              <a:ext uri="{FF2B5EF4-FFF2-40B4-BE49-F238E27FC236}">
                <a16:creationId xmlns:a16="http://schemas.microsoft.com/office/drawing/2014/main" id="{3C2F9A51-4E29-3E4E-A94D-71691535ACA4}"/>
              </a:ext>
            </a:extLst>
          </p:cNvPr>
          <p:cNvSpPr>
            <a:spLocks noGrp="1"/>
          </p:cNvSpPr>
          <p:nvPr>
            <p:ph type="body" sz="quarter" idx="11"/>
            <p:custDataLst>
              <p:tags r:id="rId2"/>
            </p:custDataLst>
          </p:nvPr>
        </p:nvSpPr>
        <p:spPr>
          <a:xfrm>
            <a:off x="777242" y="2713220"/>
            <a:ext cx="6380795" cy="3331825"/>
          </a:xfrm>
        </p:spPr>
        <p:txBody>
          <a:bodyPr/>
          <a:lstStyle/>
          <a:p>
            <a:pPr>
              <a:lnSpc>
                <a:spcPct val="100000"/>
              </a:lnSpc>
            </a:pPr>
            <a:r>
              <a:rPr lang="de" sz="1600" b="1" i="0" strike="noStrike" cap="none" spc="0" baseline="0" dirty="0">
                <a:solidFill>
                  <a:srgbClr val="000000"/>
                </a:solidFill>
                <a:effectLst/>
                <a:latin typeface="Helvetica"/>
                <a:ea typeface="Helvetica"/>
                <a:cs typeface="Helvetica"/>
              </a:rPr>
              <a:t>DO</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Erstellen Sie einen Plan für den sicheren und schnellen Umgang mit Verschüttungen.</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Überprüfen Sie die Staubsaugerausrüstung vor dem Gebrauch auf Schäden. Melden Sie Defekte.</a:t>
            </a:r>
          </a:p>
          <a:p>
            <a:pPr marL="285750" indent="-285750">
              <a:lnSpc>
                <a:spcPct val="100000"/>
              </a:lnSpc>
              <a:spcBef>
                <a:spcPts val="600"/>
              </a:spcBef>
              <a:spcAft>
                <a:spcPts val="600"/>
              </a:spcAft>
              <a:buSzPct val="85000"/>
              <a:buFont typeface=".Apple Color Emoji UI"/>
              <a:buChar char="✅"/>
            </a:pPr>
            <a:r>
              <a:rPr lang="de" sz="1600" b="0" i="0" strike="noStrike" cap="none" spc="0" baseline="0" dirty="0">
                <a:solidFill>
                  <a:srgbClr val="000000"/>
                </a:solidFill>
                <a:effectLst/>
                <a:latin typeface="Helvetica"/>
                <a:ea typeface="Helvetica"/>
                <a:cs typeface="Helvetica"/>
              </a:rPr>
              <a:t>Prüfen Sie, ob der Staubsaugerfilter ausgetauscht werden muss.</a:t>
            </a:r>
          </a:p>
          <a:p>
            <a:pPr>
              <a:lnSpc>
                <a:spcPct val="100000"/>
              </a:lnSpc>
            </a:pPr>
            <a:r>
              <a:rPr lang="de" sz="1600" b="1" i="0" strike="noStrike" cap="none" spc="0" baseline="0" dirty="0">
                <a:solidFill>
                  <a:srgbClr val="000000"/>
                </a:solidFill>
                <a:effectLst/>
                <a:latin typeface="Helvetica"/>
                <a:ea typeface="Helvetica"/>
                <a:cs typeface="Helvetica"/>
              </a:rPr>
              <a:t>DON’T</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Reinigen Sie nicht mit einer trockenen Bürste oder mit Druckluft, denn dadurch wird Staub in der Luft verteilt.</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Verwenden Sie nicht eine normale Druckluftleitung oder -düse, um trockenen Staub von der Arbeitskleidung zu entfernen. </a:t>
            </a:r>
          </a:p>
        </p:txBody>
      </p:sp>
      <p:pic>
        <p:nvPicPr>
          <p:cNvPr id="5" name="Picture Placeholder 4">
            <a:extLst>
              <a:ext uri="{FF2B5EF4-FFF2-40B4-BE49-F238E27FC236}">
                <a16:creationId xmlns:a16="http://schemas.microsoft.com/office/drawing/2014/main" id="{75F2CAAB-660C-F54E-A028-5F4756A779B4}"/>
              </a:ext>
            </a:extLst>
          </p:cNvPr>
          <p:cNvPicPr>
            <a:picLocks noGrp="1" noChangeAspect="1"/>
          </p:cNvPicPr>
          <p:nvPr>
            <p:ph type="pic" sz="quarter" idx="12"/>
            <p:custDataLst>
              <p:tags r:id="rId3"/>
            </p:custDataLst>
          </p:nvPr>
        </p:nvPicPr>
        <p:blipFill rotWithShape="1">
          <a:blip r:embed="rId6"/>
          <a:srcRect l="19506" r="10814"/>
          <a:stretch/>
        </p:blipFill>
        <p:spPr>
          <a:xfrm>
            <a:off x="7172324" y="1608138"/>
            <a:ext cx="4645025" cy="4437062"/>
          </a:xfrm>
          <a:prstGeom prst="rect">
            <a:avLst/>
          </a:prstGeom>
        </p:spPr>
      </p:pic>
      <p:pic>
        <p:nvPicPr>
          <p:cNvPr id="6" name="Graphic 3" descr="Close">
            <a:extLst>
              <a:ext uri="{FF2B5EF4-FFF2-40B4-BE49-F238E27FC236}">
                <a16:creationId xmlns:a16="http://schemas.microsoft.com/office/drawing/2014/main" id="{E9BAEE0D-4342-B040-9A67-F16E044B9CA7}"/>
              </a:ext>
            </a:extLst>
          </p:cNvPr>
          <p:cNvPicPr>
            <a:picLocks noChangeAspect="1"/>
          </p:cNvPicPr>
          <p:nvPr/>
        </p:nvPicPr>
        <p:blipFill>
          <a:blip/>
          <a:stretch>
            <a:fillRect/>
          </a:stretch>
        </p:blipFill>
        <p:spPr>
          <a:xfrm>
            <a:off x="7172324" y="1384069"/>
            <a:ext cx="4885200" cy="4885200"/>
          </a:xfrm>
          <a:prstGeom prst="rect">
            <a:avLst/>
          </a:prstGeom>
        </p:spPr>
      </p:pic>
    </p:spTree>
    <p:extLst>
      <p:ext uri="{BB962C8B-B14F-4D97-AF65-F5344CB8AC3E}">
        <p14:creationId xmlns:p14="http://schemas.microsoft.com/office/powerpoint/2010/main" val="171416738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A1CB66-75BA-3A4F-9105-919DE7E0DA70}"/>
              </a:ext>
            </a:extLst>
          </p:cNvPr>
          <p:cNvSpPr>
            <a:spLocks noGrp="1"/>
          </p:cNvSpPr>
          <p:nvPr>
            <p:ph type="body" sz="quarter" idx="10"/>
            <p:custDataLst>
              <p:tags r:id="rId1"/>
            </p:custDataLst>
          </p:nvPr>
        </p:nvSpPr>
        <p:spPr>
          <a:xfrm>
            <a:off x="777245" y="1640901"/>
            <a:ext cx="5066344" cy="850900"/>
          </a:xfrm>
        </p:spPr>
        <p:txBody>
          <a:bodyPr lIns="91440" tIns="45720" rIns="91440" bIns="45720" anchor="t"/>
          <a:lstStyle/>
          <a:p>
            <a:pPr>
              <a:lnSpc>
                <a:spcPct val="100000"/>
              </a:lnSpc>
            </a:pPr>
            <a:r>
              <a:rPr lang="de" sz="2800" b="1" i="0" strike="noStrike" cap="none" spc="0" baseline="0" dirty="0">
                <a:solidFill>
                  <a:srgbClr val="F6A317"/>
                </a:solidFill>
                <a:effectLst/>
                <a:latin typeface="Helvetica"/>
                <a:ea typeface="Helvetica"/>
                <a:cs typeface="Helvetica"/>
              </a:rPr>
              <a:t>DOS UND DON'TS DER </a:t>
            </a:r>
            <a:r>
              <a:rPr lang="de" sz="2800" dirty="0">
                <a:latin typeface="Helvetica"/>
                <a:ea typeface="Helvetica"/>
                <a:cs typeface="Helvetica"/>
              </a:rPr>
              <a:t>NASSREINIGUNG</a:t>
            </a:r>
            <a:endParaRPr lang="de" sz="2800" b="1" i="0" strike="noStrike" cap="none" spc="0" baseline="0" dirty="0">
              <a:solidFill>
                <a:srgbClr val="F6A317"/>
              </a:solidFill>
              <a:effectLst/>
              <a:latin typeface="Helvetica"/>
              <a:ea typeface="Helvetica"/>
              <a:cs typeface="Helvetica"/>
            </a:endParaRPr>
          </a:p>
        </p:txBody>
      </p:sp>
      <p:sp>
        <p:nvSpPr>
          <p:cNvPr id="3" name="Text Placeholder 2">
            <a:extLst>
              <a:ext uri="{FF2B5EF4-FFF2-40B4-BE49-F238E27FC236}">
                <a16:creationId xmlns:a16="http://schemas.microsoft.com/office/drawing/2014/main" id="{C075CD24-D0FF-304A-86A3-2DD3480FD27B}"/>
              </a:ext>
            </a:extLst>
          </p:cNvPr>
          <p:cNvSpPr>
            <a:spLocks noGrp="1"/>
          </p:cNvSpPr>
          <p:nvPr>
            <p:ph type="body" sz="quarter" idx="11"/>
            <p:custDataLst>
              <p:tags r:id="rId2"/>
            </p:custDataLst>
          </p:nvPr>
        </p:nvSpPr>
        <p:spPr>
          <a:xfrm>
            <a:off x="777243" y="2683239"/>
            <a:ext cx="6580820" cy="3361806"/>
          </a:xfrm>
        </p:spPr>
        <p:txBody>
          <a:bodyPr/>
          <a:lstStyle/>
          <a:p>
            <a:pPr>
              <a:lnSpc>
                <a:spcPct val="100000"/>
              </a:lnSpc>
            </a:pPr>
            <a:r>
              <a:rPr lang="de" sz="1600" b="1" i="0" strike="noStrike" cap="none" spc="0" baseline="0" dirty="0">
                <a:solidFill>
                  <a:srgbClr val="000000"/>
                </a:solidFill>
                <a:effectLst/>
                <a:latin typeface="Helvetica"/>
                <a:ea typeface="Helvetica"/>
                <a:cs typeface="Helvetica"/>
              </a:rPr>
              <a:t>DO</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Erstellen Sie einen Plan für den sicheren und schnellen Umgang mit Verschüttungen.</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Stellen Sie sicher, dass die Wasserversorgung für die Aufgabe geeignet und ausreichend ist.</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Passen Sie den Wasserdruck und den Sprühstrahl an die jeweilige Aufgabe an.</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Achten Sie bei der Verwendung von Sprühgeräten und Schläuchen darauf, dass ein ausreichender Abfluss vorhanden ist.</a:t>
            </a:r>
          </a:p>
          <a:p>
            <a:pPr>
              <a:lnSpc>
                <a:spcPct val="100000"/>
              </a:lnSpc>
            </a:pPr>
            <a:r>
              <a:rPr lang="de" sz="1600" b="1" i="0" strike="noStrike" cap="none" spc="0" baseline="0" dirty="0">
                <a:solidFill>
                  <a:srgbClr val="000000"/>
                </a:solidFill>
                <a:effectLst/>
                <a:latin typeface="Helvetica"/>
                <a:ea typeface="Helvetica"/>
                <a:cs typeface="Helvetica"/>
              </a:rPr>
              <a:t>DON’T</a:t>
            </a:r>
          </a:p>
          <a:p>
            <a:pPr marL="285750" indent="-285750">
              <a:lnSpc>
                <a:spcPct val="100000"/>
              </a:lnSpc>
              <a:buSzPct val="85000"/>
              <a:buFont typeface=".Apple Color Emoji UI"/>
              <a:buChar char="❌"/>
            </a:pPr>
            <a:r>
              <a:rPr lang="de" sz="1600" b="0" i="0" strike="noStrike" cap="none" spc="0" baseline="0" dirty="0">
                <a:solidFill>
                  <a:srgbClr val="000000"/>
                </a:solidFill>
                <a:effectLst/>
                <a:latin typeface="Helvetica"/>
                <a:ea typeface="Helvetica"/>
                <a:cs typeface="Helvetica"/>
              </a:rPr>
              <a:t>Verwenden Sie nicht einen starken Wasserstrahl, um einen Haufen von trockenem Staub zu reinigen. Ein Sprühstrahl ist effektiver.</a:t>
            </a:r>
          </a:p>
        </p:txBody>
      </p:sp>
      <p:pic>
        <p:nvPicPr>
          <p:cNvPr id="6" name="Picture Placeholder 5">
            <a:extLst>
              <a:ext uri="{FF2B5EF4-FFF2-40B4-BE49-F238E27FC236}">
                <a16:creationId xmlns:a16="http://schemas.microsoft.com/office/drawing/2014/main" id="{B8B67816-436E-D24E-B78B-6F72032E7069}"/>
              </a:ext>
            </a:extLst>
          </p:cNvPr>
          <p:cNvPicPr>
            <a:picLocks noGrp="1" noChangeAspect="1"/>
          </p:cNvPicPr>
          <p:nvPr>
            <p:ph type="pic" sz="quarter" idx="12"/>
            <p:custDataLst>
              <p:tags r:id="rId3"/>
            </p:custDataLst>
          </p:nvPr>
        </p:nvPicPr>
        <p:blipFill rotWithShape="1">
          <a:blip r:embed="rId6"/>
          <a:srcRect l="51878" t="-738" r="449" b="738"/>
          <a:stretch/>
        </p:blipFill>
        <p:spPr>
          <a:xfrm>
            <a:off x="7515224" y="1608138"/>
            <a:ext cx="4302125" cy="4437062"/>
          </a:xfrm>
          <a:prstGeom prst="rect">
            <a:avLst/>
          </a:prstGeom>
        </p:spPr>
      </p:pic>
    </p:spTree>
    <p:extLst>
      <p:ext uri="{BB962C8B-B14F-4D97-AF65-F5344CB8AC3E}">
        <p14:creationId xmlns:p14="http://schemas.microsoft.com/office/powerpoint/2010/main" val="23658307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5" y="1640901"/>
            <a:ext cx="4904028"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DOS UND DON'TS DER GUTEN HYGIENE</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3" y="2687201"/>
            <a:ext cx="7966707" cy="3230407"/>
          </a:xfrm>
        </p:spPr>
        <p:txBody>
          <a:bodyPr/>
          <a:lstStyle/>
          <a:p>
            <a:pPr>
              <a:lnSpc>
                <a:spcPct val="100000"/>
              </a:lnSpc>
              <a:spcBef>
                <a:spcPts val="800"/>
              </a:spcBef>
            </a:pPr>
            <a:r>
              <a:rPr lang="de" sz="1600" b="1" i="0" strike="noStrike" cap="none" spc="0" baseline="0" dirty="0">
                <a:solidFill>
                  <a:srgbClr val="000000"/>
                </a:solidFill>
                <a:effectLst/>
                <a:latin typeface="Helvetica"/>
                <a:ea typeface="Helvetica"/>
                <a:cs typeface="Helvetica"/>
              </a:rPr>
              <a:t>DO</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Waschen Sie sich regelmäßig die Hände.</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Ziehen Sie schmutzige Kleidung aus, bevor Sie einen Speiseraum betreten.</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Lassen Sie Ihren Arbeitsoverall regelmäßig reinigen.</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Verwenden Sie gekennzeichnete Ablageflächen für saubere Kleidung und schmutzige Overalls.</a:t>
            </a:r>
          </a:p>
          <a:p>
            <a:pPr>
              <a:lnSpc>
                <a:spcPct val="100000"/>
              </a:lnSpc>
              <a:spcBef>
                <a:spcPts val="800"/>
              </a:spcBef>
            </a:pPr>
            <a:r>
              <a:rPr lang="de" sz="1600" b="1" i="0" strike="noStrike" cap="none" spc="0" baseline="0" dirty="0">
                <a:solidFill>
                  <a:srgbClr val="000000"/>
                </a:solidFill>
                <a:effectLst/>
                <a:latin typeface="Helvetica"/>
                <a:ea typeface="Helvetica"/>
                <a:cs typeface="Helvetica"/>
              </a:rPr>
              <a:t>DON’T</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Rauchen Sie nicht am Arbeitsplatz.</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Lagern oder konsumieren Sie keine Speisen und Getränke an den Arbeitsplätzen.</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Mischen Sie schmutzige und saubere Kleidung nicht miteinander.</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Nehmen Sie schmutzige Overalls nicht mit nach Hause.</a:t>
            </a:r>
          </a:p>
          <a:p>
            <a:pPr marL="285750" indent="-285750">
              <a:lnSpc>
                <a:spcPct val="100000"/>
              </a:lnSpc>
              <a:spcBef>
                <a:spcPts val="600"/>
              </a:spcBef>
              <a:buSzPct val="85000"/>
              <a:buFont typeface=".Apple Color Emoji UI"/>
              <a:buChar char="✅"/>
            </a:pPr>
            <a:endParaRPr lang="en-US" dirty="0"/>
          </a:p>
        </p:txBody>
      </p:sp>
      <p:pic>
        <p:nvPicPr>
          <p:cNvPr id="7" name="Picture Placeholder 6">
            <a:extLst>
              <a:ext uri="{FF2B5EF4-FFF2-40B4-BE49-F238E27FC236}">
                <a16:creationId xmlns:a16="http://schemas.microsoft.com/office/drawing/2014/main" id="{FDDD8A68-96A2-5644-B6B9-96EFBF144D2C}"/>
              </a:ext>
            </a:extLst>
          </p:cNvPr>
          <p:cNvPicPr>
            <a:picLocks noGrp="1" noChangeAspect="1"/>
          </p:cNvPicPr>
          <p:nvPr>
            <p:ph type="pic" sz="quarter" idx="12"/>
            <p:custDataLst>
              <p:tags r:id="rId3"/>
            </p:custDataLst>
          </p:nvPr>
        </p:nvPicPr>
        <p:blipFill>
          <a:blip r:embed="rId7"/>
          <a:srcRect l="10751" r="10751"/>
          <a:stretch>
            <a:fillRect/>
          </a:stretch>
        </p:blipFill>
        <p:spPr>
          <a:xfrm>
            <a:off x="8904322" y="1640901"/>
            <a:ext cx="2685609" cy="2280850"/>
          </a:xfrm>
          <a:prstGeom prst="rect">
            <a:avLst/>
          </a:prstGeom>
        </p:spPr>
      </p:pic>
      <p:pic>
        <p:nvPicPr>
          <p:cNvPr id="5" name="Picture Placeholder 10">
            <a:extLst>
              <a:ext uri="{FF2B5EF4-FFF2-40B4-BE49-F238E27FC236}">
                <a16:creationId xmlns:a16="http://schemas.microsoft.com/office/drawing/2014/main" id="{63710AF6-C6CF-2D4F-A577-4E2035608A56}"/>
              </a:ext>
            </a:extLst>
          </p:cNvPr>
          <p:cNvPicPr>
            <a:picLocks noChangeAspect="1"/>
          </p:cNvPicPr>
          <p:nvPr>
            <p:custDataLst>
              <p:tags r:id="rId4"/>
            </p:custDataLst>
          </p:nvPr>
        </p:nvPicPr>
        <p:blipFill>
          <a:blip r:embed="rId8"/>
          <a:srcRect l="7808" r="7808"/>
          <a:stretch>
            <a:fillRect/>
          </a:stretch>
        </p:blipFill>
        <p:spPr>
          <a:xfrm>
            <a:off x="8904322" y="4265488"/>
            <a:ext cx="2685609" cy="2280850"/>
          </a:xfrm>
          <a:prstGeom prst="rect">
            <a:avLst/>
          </a:prstGeom>
        </p:spPr>
      </p:pic>
    </p:spTree>
    <p:extLst>
      <p:ext uri="{BB962C8B-B14F-4D97-AF65-F5344CB8AC3E}">
        <p14:creationId xmlns:p14="http://schemas.microsoft.com/office/powerpoint/2010/main" val="153490124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LEERE SEITE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p:txBody>
          <a:bodyPr/>
          <a:lstStyle/>
          <a:p>
            <a:pPr>
              <a:lnSpc>
                <a:spcPts val="2400"/>
              </a:lnSpc>
            </a:pPr>
            <a:r>
              <a:rPr lang="de" sz="1800" b="0" i="0" strike="noStrike" cap="none" spc="0" baseline="0">
                <a:solidFill>
                  <a:srgbClr val="000000"/>
                </a:solidFill>
                <a:effectLst/>
                <a:latin typeface="Helvetica"/>
                <a:ea typeface="Helvetica"/>
                <a:cs typeface="Helvetica"/>
              </a:rPr>
              <a:t>Verwenden Sie diese Folie, um spezielles Schulungsmaterial für eine bestimmte Arbeitsumgebung/ einen bestimmten Kontext zu erstellen.</a:t>
            </a:r>
          </a:p>
          <a:p>
            <a:pPr>
              <a:lnSpc>
                <a:spcPts val="2400"/>
              </a:lnSpc>
            </a:pPr>
            <a:r>
              <a:rPr lang="de" sz="1800" b="0" i="0" strike="noStrike" cap="none" spc="0" baseline="0">
                <a:solidFill>
                  <a:srgbClr val="000000"/>
                </a:solidFill>
                <a:effectLst/>
                <a:latin typeface="Helvetica"/>
                <a:ea typeface="Helvetica"/>
                <a:cs typeface="Helvetica"/>
              </a:rPr>
              <a:t>Um das Bild zu ändern, klicken Sie mit der rechten Maustaste &gt; Bild ändern &gt; dieses Gerät.</a:t>
            </a:r>
          </a:p>
          <a:p>
            <a:pPr>
              <a:lnSpc>
                <a:spcPts val="2400"/>
              </a:lnSpc>
            </a:pPr>
            <a:r>
              <a:rPr lang="de" sz="1800" b="0" i="0" strike="noStrike" cap="none" spc="0" baseline="0">
                <a:solidFill>
                  <a:srgbClr val="000000"/>
                </a:solidFill>
                <a:effectLst/>
                <a:latin typeface="Helvetica"/>
                <a:ea typeface="Helvetica"/>
                <a:cs typeface="Helvetica"/>
              </a:rPr>
              <a:t>Um weitere Folien zu erstellen, klicken Sie oben auf die Registerkarte „Neue Folie“.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912203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FAZIT</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a:xfrm>
            <a:off x="777242" y="2362676"/>
            <a:ext cx="6095045" cy="3682369"/>
          </a:xfrm>
        </p:spPr>
        <p:txBody>
          <a:bodyPr/>
          <a:lstStyle/>
          <a:p>
            <a:pPr>
              <a:lnSpc>
                <a:spcPts val="2400"/>
              </a:lnSpc>
              <a:spcBef>
                <a:spcPts val="600"/>
              </a:spcBef>
              <a:spcAft>
                <a:spcPts val="1000"/>
              </a:spcAft>
            </a:pPr>
            <a:r>
              <a:rPr lang="de" sz="1800" b="0" i="0" strike="noStrike" cap="none" spc="0" baseline="0" dirty="0">
                <a:solidFill>
                  <a:srgbClr val="000000"/>
                </a:solidFill>
                <a:effectLst/>
                <a:latin typeface="Helvetica"/>
                <a:ea typeface="Helvetica"/>
                <a:cs typeface="Helvetica"/>
              </a:rPr>
              <a:t>Denken Sie beim Reinigen und bei guter Hygiene an Folgendes:</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Verwenden Sie die für die jeweilige Aufgabe geeignete Reinigungsmethode.</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Vergewissern Sie sich vor dem Gebrauch, dass die Ausrüstung nicht beschädigt ist und einwandfrei funktioniert.</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Achten Sie auf gute persönliche Hygiene.</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Vermeiden Sie zu rauchen – Rauchen verstärkt die negativen gesundheitlichen Auswirkungen von RCS.</a:t>
            </a:r>
          </a:p>
          <a:p>
            <a:pPr>
              <a:lnSpc>
                <a:spcPts val="2400"/>
              </a:lnSpc>
            </a:pPr>
            <a:endParaRPr lang="en-US" sz="18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7963971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a:xfrm>
            <a:off x="777244" y="1640901"/>
            <a:ext cx="7538853"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WEITERES LERNMATERIAL</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a:solidFill>
                  <a:srgbClr val="000000"/>
                </a:solidFill>
                <a:effectLst/>
                <a:latin typeface="Helvetica"/>
                <a:ea typeface="Helvetica"/>
                <a:cs typeface="Helvetica"/>
                <a:hlinkClick r:id="rId7" history="0"/>
              </a:rPr>
              <a:t>Bewährte Praktiken für die Reinigung von Oberflächen und Anlagen (Aufgabenblatt 2.1.1a)</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a:solidFill>
                  <a:srgbClr val="000000"/>
                </a:solidFill>
                <a:effectLst/>
                <a:latin typeface="Helvetica"/>
                <a:ea typeface="Helvetica"/>
                <a:cs typeface="Helvetica"/>
                <a:hlinkClick r:id="rId7" history="0"/>
              </a:rPr>
              <a:t>Bewährte Praktiken für gute Hygiene (Aufgabenblatt 2.1.10)</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a:solidFill>
                  <a:srgbClr val="000000"/>
                </a:solidFill>
                <a:effectLst/>
                <a:latin typeface="Helvetica"/>
                <a:ea typeface="Helvetica"/>
                <a:cs typeface="Helvetica"/>
                <a:hlinkClick r:id="rId8" history="0"/>
              </a:rPr>
              <a:t>NEPSI-Handbuch für bewährte Praktiken</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a:solidFill>
                  <a:srgbClr val="000000"/>
                </a:solidFill>
                <a:effectLst/>
                <a:latin typeface="Helvetica"/>
                <a:ea typeface="Helvetica"/>
                <a:cs typeface="Helvetica"/>
                <a:hlinkClick r:id="rId9" history="0"/>
              </a:rPr>
              <a:t>NEPSI-Handbuch für KMUs</a:t>
            </a:r>
          </a:p>
        </p:txBody>
      </p:sp>
      <p:sp>
        <p:nvSpPr>
          <p:cNvPr id="4" name="Rounded Rectangle 3">
            <a:extLst>
              <a:ext uri="{FF2B5EF4-FFF2-40B4-BE49-F238E27FC236}">
                <a16:creationId xmlns:a16="http://schemas.microsoft.com/office/drawing/2014/main" id="{70F01C61-0840-6243-9982-C4FCFF0051A6}"/>
              </a:ext>
            </a:extLst>
          </p:cNvPr>
          <p:cNvSpPr/>
          <p:nvPr>
            <p:custDataLst>
              <p:tags r:id="rId3"/>
            </p:custDataLst>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8911A584-1B44-1940-BDDF-233757B9D560}"/>
              </a:ext>
            </a:extLst>
          </p:cNvPr>
          <p:cNvSpPr/>
          <p:nvPr>
            <p:custDataLst>
              <p:tags r:id="rId4"/>
            </p:custDataLst>
          </p:nvPr>
        </p:nvSpPr>
        <p:spPr>
          <a:xfrm>
            <a:off x="1088454" y="5260551"/>
            <a:ext cx="10022946" cy="441788"/>
          </a:xfrm>
          <a:prstGeom prst="rect">
            <a:avLst/>
          </a:prstGeom>
          <a:noFill/>
          <a:ln>
            <a:noFill/>
          </a:ln>
        </p:spPr>
        <p:txBody>
          <a:bodyPr wrap="square" anchor="ctr">
            <a:spAutoFit/>
          </a:bodyPr>
          <a:lstStyle/>
          <a:p>
            <a:pPr>
              <a:lnSpc>
                <a:spcPts val="3000"/>
              </a:lnSpc>
              <a:spcBef>
                <a:spcPts val="1200"/>
              </a:spcBef>
              <a:spcAft>
                <a:spcPts val="1200"/>
              </a:spcAft>
              <a:buSzPct val="130000"/>
            </a:pPr>
            <a:r>
              <a:rPr lang="de" b="0" i="0" strike="noStrike" cap="none" spc="0" baseline="0" dirty="0">
                <a:solidFill>
                  <a:srgbClr val="000000"/>
                </a:solidFill>
                <a:effectLst/>
                <a:latin typeface="Calibri"/>
                <a:ea typeface="Calibri"/>
                <a:cs typeface="Calibri"/>
              </a:rPr>
              <a:t>Unsere NEPSI E-Learning-Plattform mit weiteren Lernressourcen zu RCS finden Sie unter </a:t>
            </a:r>
            <a:r>
              <a:rPr lang="de" b="0" i="0" strike="noStrike" cap="none" spc="0" baseline="0" dirty="0">
                <a:solidFill>
                  <a:srgbClr val="000000"/>
                </a:solidFill>
                <a:effectLst/>
                <a:latin typeface="Calibri"/>
                <a:ea typeface="Calibri"/>
                <a:cs typeface="Calibri"/>
                <a:hlinkClick r:id="rId10" history="0"/>
              </a:rPr>
              <a:t>training.nepsi.eu</a:t>
            </a:r>
            <a:r>
              <a:rPr lang="de" b="0" i="0" strike="noStrike" cap="none" spc="0" baseline="0" dirty="0">
                <a:solidFill>
                  <a:srgbClr val="000000"/>
                </a:solidFill>
                <a:effectLst/>
                <a:latin typeface="Calibri"/>
                <a:ea typeface="Calibri"/>
                <a:cs typeface="Calibri"/>
              </a:rPr>
              <a:t>.</a:t>
            </a:r>
          </a:p>
        </p:txBody>
      </p:sp>
    </p:spTree>
    <p:extLst>
      <p:ext uri="{BB962C8B-B14F-4D97-AF65-F5344CB8AC3E}">
        <p14:creationId xmlns:p14="http://schemas.microsoft.com/office/powerpoint/2010/main" val="17944801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DE" sz="2800" dirty="0"/>
              <a:t>VORWORT (FÜR LEHRKRAFT)</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a:xfrm>
            <a:off x="777243" y="2362676"/>
            <a:ext cx="10080000" cy="3601153"/>
          </a:xfrm>
        </p:spPr>
        <p:txBody>
          <a:bodyPr anchor="t"/>
          <a:lstStyle/>
          <a:p>
            <a:pPr>
              <a:lnSpc>
                <a:spcPts val="2400"/>
              </a:lnSpc>
            </a:pPr>
            <a:r>
              <a:rPr lang="de-DE" sz="1800" dirty="0">
                <a:latin typeface="Helvetica"/>
                <a:cs typeface="Helvetica"/>
              </a:rPr>
              <a:t>Als Teil der Schulung zur Umsetzung der NEPSI bewährten Praktiken hat NEPSI eine Reihe an Lehrmaterial entwickelt. </a:t>
            </a:r>
          </a:p>
          <a:p>
            <a:pPr>
              <a:lnSpc>
                <a:spcPts val="2400"/>
              </a:lnSpc>
            </a:pPr>
            <a:r>
              <a:rPr lang="de-DE" sz="1800" dirty="0">
                <a:latin typeface="Helvetica"/>
                <a:cs typeface="Helvetica"/>
              </a:rPr>
              <a:t>Jedes PowerPoint-Schulungspaket behandelt ein Thema, das für Arbeitskräfte in allen Branchen relevant ist, die Materialien verwenden, die kristalline Kieselsäure enthalten. Die Pakete informieren über die mit dem Thema verbundenen Risiken der Staubbelastung sowie über bewährte Praktiken und Maßnahmen, die zu deren Verringerung dienen. Ziel der Schulung ist es, die Arbeitskräfte zu informieren und zu schulen, damit sie die Sicherheitsmaßnahmen effektiv anwenden und die Belastung durch lungengängiges kristallines Siliziumdioxid (RCS) am Arbeitsplatz reduzieren können.</a:t>
            </a:r>
          </a:p>
          <a:p>
            <a:pPr>
              <a:lnSpc>
                <a:spcPts val="2400"/>
              </a:lnSpc>
            </a:pPr>
            <a:r>
              <a:rPr lang="de-DE" sz="1800" dirty="0">
                <a:latin typeface="Helvetica"/>
                <a:cs typeface="Helvetica"/>
              </a:rPr>
              <a:t>Verwenden Sie die leere Vorlage und die Platzhalter, um diesem Schulungspaket bei Bedarf zusätzliche Informationen hinzuzufügen.</a:t>
            </a:r>
          </a:p>
        </p:txBody>
      </p:sp>
    </p:spTree>
    <p:extLst>
      <p:ext uri="{BB962C8B-B14F-4D97-AF65-F5344CB8AC3E}">
        <p14:creationId xmlns:p14="http://schemas.microsoft.com/office/powerpoint/2010/main" val="3970954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BITTE BEACHTEN</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xfrm>
            <a:off x="777243" y="2362676"/>
            <a:ext cx="10080000" cy="3601153"/>
          </a:xfrm>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de" sz="1800" b="0" i="0" strike="noStrike" cap="none" spc="0" baseline="0" dirty="0">
                <a:solidFill>
                  <a:srgbClr val="000000"/>
                </a:solidFill>
                <a:effectLst/>
                <a:latin typeface="Helvetica"/>
                <a:ea typeface="Helvetica"/>
                <a:cs typeface="Helvetica"/>
              </a:rPr>
              <a:t>Die Informationen in dieser PowerPoint-Schulung sind lediglich von beratendem und informativem Charakter. </a:t>
            </a:r>
            <a:r>
              <a:rPr lang="de" sz="1800" b="0" i="0" strike="noStrike" cap="none" spc="0" baseline="0">
                <a:solidFill>
                  <a:srgbClr val="000000"/>
                </a:solidFill>
                <a:effectLst/>
                <a:latin typeface="Helvetica"/>
                <a:ea typeface="Helvetica"/>
                <a:cs typeface="Helvetica"/>
              </a:rPr>
              <a:t>Es handelt sich nicht um eine Norm oder Vorschrift und die Schulung schafft weder neue rechtliche Pflichten noch ändert sie bestehenden Pflichten, die durch die Gesetzgebung und Politik vorliegen.</a:t>
            </a:r>
          </a:p>
        </p:txBody>
      </p:sp>
    </p:spTree>
    <p:extLst>
      <p:ext uri="{BB962C8B-B14F-4D97-AF65-F5344CB8AC3E}">
        <p14:creationId xmlns:p14="http://schemas.microsoft.com/office/powerpoint/2010/main" val="13270124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EINLEITUNG</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2" y="2362676"/>
            <a:ext cx="6437946" cy="3682369"/>
          </a:xfrm>
        </p:spPr>
        <p:txBody>
          <a:bodyPr/>
          <a:lstStyle/>
          <a:p>
            <a:pPr>
              <a:lnSpc>
                <a:spcPts val="2400"/>
              </a:lnSpc>
            </a:pPr>
            <a:r>
              <a:rPr lang="de" sz="1800" b="1" i="0" strike="noStrike" cap="none" spc="0" baseline="0" dirty="0">
                <a:solidFill>
                  <a:srgbClr val="000000"/>
                </a:solidFill>
                <a:effectLst/>
                <a:latin typeface="Helvetica"/>
                <a:ea typeface="Helvetica"/>
                <a:cs typeface="Helvetica"/>
              </a:rPr>
              <a:t>Zu lernen sich vor arbeitsbedingten Gesundheitsgefahren zu schützen, ist Priorität.</a:t>
            </a:r>
          </a:p>
          <a:p>
            <a:pPr>
              <a:lnSpc>
                <a:spcPts val="2400"/>
              </a:lnSpc>
            </a:pPr>
            <a:r>
              <a:rPr lang="de" sz="1800" b="0" i="0" strike="noStrike" cap="none" spc="0" baseline="0" dirty="0">
                <a:solidFill>
                  <a:srgbClr val="000000"/>
                </a:solidFill>
                <a:effectLst/>
                <a:latin typeface="Helvetica"/>
                <a:ea typeface="Helvetica"/>
                <a:cs typeface="Helvetica"/>
              </a:rPr>
              <a:t>In dieser PowerPoint-Schulung erfahren Sie mehr über:</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Die verschiedenen Reinigungsmethoden, die bei Prozessen eingesetzt werden, bei denen alveolengängiges kristallines Siliziumdioxid (RCS) entstehen kann</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Bewährte Praktiken fürs Reinigen und für gute Hygiene </a:t>
            </a:r>
          </a:p>
          <a:p>
            <a:pPr marL="285750" indent="-285750">
              <a:lnSpc>
                <a:spcPts val="2400"/>
              </a:lnSpc>
              <a:buFont typeface="Arial" panose="020B0604020202020204" pitchFamily="34" charset="0"/>
              <a:buChar char="•"/>
            </a:pPr>
            <a:r>
              <a:rPr lang="de" sz="1800" b="0" i="0" strike="noStrike" cap="none" spc="0" baseline="0" dirty="0">
                <a:solidFill>
                  <a:srgbClr val="FF0000"/>
                </a:solidFill>
                <a:effectLst/>
                <a:latin typeface="Helvetica"/>
                <a:ea typeface="Helvetica"/>
                <a:cs typeface="Helvetica"/>
              </a:rPr>
              <a:t>Text für Lehrkraft zum Ausfüllen – wenn Sie eine spezielle Folie hinzugefügt haben, fügen Sie einen kurzen Überblick über das kontextbezogene Material ein</a:t>
            </a:r>
          </a:p>
          <a:p>
            <a:pPr marL="285750" indent="-285750">
              <a:lnSpc>
                <a:spcPts val="2400"/>
              </a:lnSpc>
              <a:buFont typeface="Arial" panose="020B0604020202020204" pitchFamily="34" charset="0"/>
              <a:buChar char="•"/>
            </a:pPr>
            <a:endParaRPr lang="en-US" sz="1800" dirty="0"/>
          </a:p>
        </p:txBody>
      </p:sp>
      <p:pic>
        <p:nvPicPr>
          <p:cNvPr id="8" name="Picture Placeholder 8" descr="Mop and bucket">
            <a:extLst>
              <a:ext uri="{FF2B5EF4-FFF2-40B4-BE49-F238E27FC236}">
                <a16:creationId xmlns:a16="http://schemas.microsoft.com/office/drawing/2014/main" id="{E17EB504-60CE-7F31-6B7D-D3C3A2325376}"/>
              </a:ext>
            </a:extLst>
          </p:cNvPr>
          <p:cNvPicPr>
            <a:picLocks noGrp="1" noChangeAspect="1"/>
          </p:cNvPicPr>
          <p:nvPr>
            <p:ph type="pic" sz="quarter" idx="12"/>
          </p:nvPr>
        </p:nvPicPr>
        <p:blipFill rotWithShape="1">
          <a:blip r:embed="rId3">
            <a:extLst>
              <a:ext uri="{96DAC541-7B7A-43D3-8B79-37D633B846F1}">
                <asvg:svgBlip xmlns:asvg="http://schemas.microsoft.com/office/drawing/2016/SVG/main" r:embed="rId4"/>
              </a:ext>
            </a:extLst>
          </a:blip>
          <a:srcRect l="-27373" t="-13274" r="-23980" b="-15267"/>
          <a:stretch/>
        </p:blipFill>
        <p:spPr>
          <a:xfrm>
            <a:off x="6592888" y="1608138"/>
            <a:ext cx="5224462" cy="4437062"/>
          </a:xfrm>
        </p:spPr>
      </p:pic>
    </p:spTree>
    <p:extLst>
      <p:ext uri="{BB962C8B-B14F-4D97-AF65-F5344CB8AC3E}">
        <p14:creationId xmlns:p14="http://schemas.microsoft.com/office/powerpoint/2010/main" val="178900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793029"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TECHNIKEN ZUR STAUBMINIMIERUNG</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5"/>
            <a:ext cx="4387796" cy="2590690"/>
          </a:xfrm>
        </p:spPr>
        <p:txBody>
          <a:bodyPr/>
          <a:lstStyle/>
          <a:p>
            <a:pPr>
              <a:lnSpc>
                <a:spcPts val="2400"/>
              </a:lnSpc>
            </a:pPr>
            <a:r>
              <a:rPr lang="de" sz="1800" b="0" i="0" strike="noStrike" cap="none" spc="0" baseline="0">
                <a:solidFill>
                  <a:srgbClr val="000000"/>
                </a:solidFill>
                <a:effectLst/>
                <a:latin typeface="Helvetica"/>
                <a:ea typeface="Helvetica"/>
                <a:cs typeface="Helvetica"/>
              </a:rPr>
              <a:t>Reinigen und gute Hygiene sind eine der fünf wichtigsten Techniken zur Staubminimierung. </a:t>
            </a:r>
          </a:p>
        </p:txBody>
      </p:sp>
      <p:pic>
        <p:nvPicPr>
          <p:cNvPr id="16" name="Picture 15" descr="A screenshot of a cell phone&#10;&#10;Description automatically generated">
            <a:extLst>
              <a:ext uri="{FF2B5EF4-FFF2-40B4-BE49-F238E27FC236}">
                <a16:creationId xmlns:a16="http://schemas.microsoft.com/office/drawing/2014/main" id="{DD8A9BC4-A882-2B4E-A62B-CAF6B2DE7D3A}"/>
              </a:ext>
            </a:extLst>
          </p:cNvPr>
          <p:cNvPicPr>
            <a:picLocks noChangeAspect="1"/>
          </p:cNvPicPr>
          <p:nvPr/>
        </p:nvPicPr>
        <p:blipFill>
          <a:blip r:embed="rId3"/>
          <a:srcRect l="6858" t="62670" r="77165" b="13177"/>
          <a:stretch>
            <a:fillRect/>
          </a:stretch>
        </p:blipFill>
        <p:spPr>
          <a:xfrm>
            <a:off x="8647437" y="3170865"/>
            <a:ext cx="1073251" cy="1043870"/>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20E5ECC8-2DB1-BE46-AD3A-135975C7D643}"/>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AC0324E3-BF2C-4244-9695-5262B5C0BC1B}"/>
              </a:ext>
            </a:extLst>
          </p:cNvPr>
          <p:cNvPicPr>
            <a:picLocks noChangeAspect="1"/>
          </p:cNvPicPr>
          <p:nvPr/>
        </p:nvPicPr>
        <p:blipFill>
          <a:blip r:embed="rId3"/>
          <a:srcRect l="7057" t="9146" r="76967" b="66230"/>
          <a:stretch>
            <a:fillRect/>
          </a:stretch>
        </p:blipFill>
        <p:spPr>
          <a:xfrm>
            <a:off x="5365058" y="3636000"/>
            <a:ext cx="1073250" cy="1064204"/>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87A7101C-4E9B-644B-95A1-3AB46D54E46A}"/>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143AB1C8-A966-AD40-8917-1925B0B39260}"/>
              </a:ext>
            </a:extLst>
          </p:cNvPr>
          <p:cNvPicPr>
            <a:picLocks noChangeAspect="1"/>
          </p:cNvPicPr>
          <p:nvPr/>
        </p:nvPicPr>
        <p:blipFill>
          <a:blip r:embed="rId3"/>
          <a:srcRect l="58184" t="9878" r="26749" b="66739"/>
          <a:stretch>
            <a:fillRect/>
          </a:stretch>
        </p:blipFill>
        <p:spPr>
          <a:xfrm>
            <a:off x="5395588" y="4896000"/>
            <a:ext cx="1012189" cy="1010607"/>
          </a:xfrm>
          <a:prstGeom prst="rect">
            <a:avLst/>
          </a:prstGeom>
        </p:spPr>
      </p:pic>
      <p:sp>
        <p:nvSpPr>
          <p:cNvPr id="21" name="TextBox 20">
            <a:extLst>
              <a:ext uri="{FF2B5EF4-FFF2-40B4-BE49-F238E27FC236}">
                <a16:creationId xmlns:a16="http://schemas.microsoft.com/office/drawing/2014/main" id="{0C14391F-7115-EC44-88A3-92EF5145EB2E}"/>
              </a:ext>
            </a:extLst>
          </p:cNvPr>
          <p:cNvSpPr txBox="1"/>
          <p:nvPr/>
        </p:nvSpPr>
        <p:spPr>
          <a:xfrm>
            <a:off x="6579514" y="1702138"/>
            <a:ext cx="2134063" cy="2189128"/>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GUTE HYGIENE / SAUBERKEIT</a:t>
            </a:r>
          </a:p>
          <a:p>
            <a:r>
              <a:rPr lang="de" sz="1200" b="0" i="0" strike="noStrike" cap="none" spc="0" baseline="0">
                <a:solidFill>
                  <a:srgbClr val="000000"/>
                </a:solidFill>
                <a:effectLst/>
                <a:latin typeface="Calibri"/>
                <a:ea typeface="Calibri"/>
                <a:cs typeface="Calibri"/>
              </a:rPr>
              <a:t>Das Waschen der Arbeitskleidung und das Aufsaugen von Staub, der bei der Arbeit entsteht, verhindert, dass sich mit der Zeit Staub ansammelt – ein sauberer Arbeitsplatz ist ein sicherer Arbeitsplatz.</a:t>
            </a:r>
          </a:p>
          <a:p>
            <a:endParaRPr lang="en-US"/>
          </a:p>
        </p:txBody>
      </p:sp>
      <p:sp>
        <p:nvSpPr>
          <p:cNvPr id="22" name="TextBox 21">
            <a:extLst>
              <a:ext uri="{FF2B5EF4-FFF2-40B4-BE49-F238E27FC236}">
                <a16:creationId xmlns:a16="http://schemas.microsoft.com/office/drawing/2014/main" id="{49464099-0228-AD47-93A0-218E8E88E749}"/>
              </a:ext>
            </a:extLst>
          </p:cNvPr>
          <p:cNvSpPr txBox="1"/>
          <p:nvPr/>
        </p:nvSpPr>
        <p:spPr>
          <a:xfrm>
            <a:off x="6579514" y="3636000"/>
            <a:ext cx="2264650" cy="1531188"/>
          </a:xfrm>
          <a:prstGeom prst="rect">
            <a:avLst/>
          </a:prstGeom>
          <a:noFill/>
        </p:spPr>
        <p:txBody>
          <a:bodyPr wrap="square" rtlCol="0">
            <a:spAutoFit/>
          </a:bodyPr>
          <a:lstStyle/>
          <a:p>
            <a:pPr>
              <a:spcAft>
                <a:spcPts val="300"/>
              </a:spcAft>
            </a:pPr>
            <a:r>
              <a:rPr lang="de" sz="1050" b="1" i="0" strike="noStrike" cap="none" spc="50" baseline="0" dirty="0">
                <a:solidFill>
                  <a:srgbClr val="EF9A2E"/>
                </a:solidFill>
                <a:effectLst/>
                <a:latin typeface="Futura Medium"/>
                <a:ea typeface="Futura Medium"/>
                <a:cs typeface="Futura Medium"/>
              </a:rPr>
              <a:t>EINHAUSUNG</a:t>
            </a:r>
          </a:p>
          <a:p>
            <a:pPr>
              <a:spcAft>
                <a:spcPts val="300"/>
              </a:spcAft>
            </a:pPr>
            <a:r>
              <a:rPr lang="de" sz="1200" b="0" i="0" strike="noStrike" cap="none" spc="0" baseline="0" dirty="0">
                <a:solidFill>
                  <a:srgbClr val="000000"/>
                </a:solidFill>
                <a:effectLst/>
                <a:latin typeface="Calibri"/>
                <a:ea typeface="Calibri"/>
                <a:cs typeface="Calibri"/>
              </a:rPr>
              <a:t>Die Durchführung von RCS-produzierenden Prozessen in einer geschlossenen Umgebung verhindert die Staubbelastung direkt an der Quelle.</a:t>
            </a:r>
          </a:p>
          <a:p>
            <a:pPr>
              <a:spcAft>
                <a:spcPts val="300"/>
              </a:spcAft>
            </a:pPr>
            <a:endParaRPr lang="en-US" dirty="0"/>
          </a:p>
        </p:txBody>
      </p:sp>
      <p:sp>
        <p:nvSpPr>
          <p:cNvPr id="23" name="TextBox 22">
            <a:extLst>
              <a:ext uri="{FF2B5EF4-FFF2-40B4-BE49-F238E27FC236}">
                <a16:creationId xmlns:a16="http://schemas.microsoft.com/office/drawing/2014/main" id="{3F697CFB-F30D-B247-AFBF-EBA1F65AC4D0}"/>
              </a:ext>
            </a:extLst>
          </p:cNvPr>
          <p:cNvSpPr txBox="1"/>
          <p:nvPr/>
        </p:nvSpPr>
        <p:spPr>
          <a:xfrm>
            <a:off x="6579515" y="4896000"/>
            <a:ext cx="2134063" cy="1517897"/>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ABSAUGUNG / BELÜFTUNG</a:t>
            </a:r>
          </a:p>
          <a:p>
            <a:pPr>
              <a:spcAft>
                <a:spcPts val="300"/>
              </a:spcAft>
            </a:pPr>
            <a:r>
              <a:rPr lang="de" sz="1200" b="0" i="0" strike="noStrike" cap="none" spc="0" baseline="0">
                <a:solidFill>
                  <a:srgbClr val="000000"/>
                </a:solidFill>
                <a:effectLst/>
                <a:latin typeface="Calibri"/>
                <a:ea typeface="Calibri"/>
                <a:cs typeface="Calibri"/>
              </a:rPr>
              <a:t>Fangen Sie RCS direkt an der Quelle ein, bevor wir ihm ausgesetzt sind und tauschen Sie kontaminierte Luft mit sauberer Luft aus.</a:t>
            </a:r>
          </a:p>
          <a:p>
            <a:endParaRPr lang="en-US"/>
          </a:p>
        </p:txBody>
      </p:sp>
      <p:sp>
        <p:nvSpPr>
          <p:cNvPr id="24" name="TextBox 23">
            <a:extLst>
              <a:ext uri="{FF2B5EF4-FFF2-40B4-BE49-F238E27FC236}">
                <a16:creationId xmlns:a16="http://schemas.microsoft.com/office/drawing/2014/main" id="{2A738CE3-9A78-BF48-8520-DFCA4F97D8D9}"/>
              </a:ext>
            </a:extLst>
          </p:cNvPr>
          <p:cNvSpPr txBox="1"/>
          <p:nvPr/>
        </p:nvSpPr>
        <p:spPr>
          <a:xfrm>
            <a:off x="9787266" y="3131929"/>
            <a:ext cx="2134062" cy="1479758"/>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SCHUTZAUSRÜSTUNG</a:t>
            </a:r>
          </a:p>
          <a:p>
            <a:r>
              <a:rPr lang="de" sz="1200" b="0" i="0" strike="noStrike" cap="none" spc="0" baseline="0">
                <a:solidFill>
                  <a:srgbClr val="000000"/>
                </a:solidFill>
                <a:effectLst/>
                <a:latin typeface="Calibri"/>
                <a:ea typeface="Calibri"/>
                <a:cs typeface="Calibri"/>
              </a:rPr>
              <a:t>PSA (z.B. Gesichtsmasken) schützt vor Staub, wenn alle anderen Kontrollmaßnahmen nicht ausreichen, um das Risiko zu minimieren.</a:t>
            </a:r>
          </a:p>
          <a:p>
            <a:endParaRPr lang="en-US"/>
          </a:p>
        </p:txBody>
      </p:sp>
      <p:sp>
        <p:nvSpPr>
          <p:cNvPr id="25" name="TextBox 24">
            <a:extLst>
              <a:ext uri="{FF2B5EF4-FFF2-40B4-BE49-F238E27FC236}">
                <a16:creationId xmlns:a16="http://schemas.microsoft.com/office/drawing/2014/main" id="{E1E7F653-A531-5943-B115-4ED53A0989BD}"/>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WASSER</a:t>
            </a:r>
          </a:p>
          <a:p>
            <a:pPr>
              <a:spcAft>
                <a:spcPts val="300"/>
              </a:spcAft>
            </a:pPr>
            <a:r>
              <a:rPr lang="de" sz="1200" b="0" i="0" strike="noStrike" cap="none" spc="0" baseline="0">
                <a:solidFill>
                  <a:srgbClr val="000000"/>
                </a:solidFill>
                <a:effectLst/>
                <a:latin typeface="Calibri"/>
                <a:ea typeface="Calibri"/>
                <a:cs typeface="Calibri"/>
              </a:rPr>
              <a:t>Wenn Sie Wasser in Ihre Prozesse integrieren, verhindern Sie, dass Staub in die Luft gelangt, indem Sie die Partikel mit Wasser auffangen.</a:t>
            </a:r>
          </a:p>
          <a:p>
            <a:pPr>
              <a:spcAft>
                <a:spcPts val="300"/>
              </a:spcAft>
            </a:pPr>
            <a:endParaRPr lang="en-US"/>
          </a:p>
        </p:txBody>
      </p:sp>
    </p:spTree>
    <p:extLst>
      <p:ext uri="{BB962C8B-B14F-4D97-AF65-F5344CB8AC3E}">
        <p14:creationId xmlns:p14="http://schemas.microsoft.com/office/powerpoint/2010/main" val="9004938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DIE RISIKEN BEI DIESER TÄTIGKEIT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677432"/>
            <a:ext cx="5594981" cy="2938988"/>
          </a:xfrm>
        </p:spPr>
        <p:txBody>
          <a:bodyPr anchor="t"/>
          <a:lstStyle/>
          <a:p>
            <a:pPr marL="342900" indent="-34290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Diese Tätigkeit kann sehr staubig sein.</a:t>
            </a:r>
          </a:p>
          <a:p>
            <a:pPr marL="342900" indent="-34290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Die langfristige Belastung durch hohe RCS-Werte kann zu schweren Lungenkrankheiten führen.</a:t>
            </a:r>
          </a:p>
          <a:p>
            <a:pPr>
              <a:lnSpc>
                <a:spcPts val="2400"/>
              </a:lnSpc>
            </a:pPr>
            <a:r>
              <a:rPr lang="de" sz="1800" b="0" i="0" strike="noStrike" cap="none" spc="0" baseline="0" dirty="0">
                <a:solidFill>
                  <a:srgbClr val="000000"/>
                </a:solidFill>
                <a:effectLst/>
                <a:latin typeface="Helvetica"/>
                <a:ea typeface="Helvetica"/>
                <a:cs typeface="Helvetica"/>
              </a:rPr>
              <a:t>Es ist wichtig, dass wir uns jeden Tag vor der Belastung durch diesen Staub schützen. </a:t>
            </a:r>
          </a:p>
          <a:p>
            <a:pPr>
              <a:lnSpc>
                <a:spcPts val="2400"/>
              </a:lnSpc>
            </a:pPr>
            <a:r>
              <a:rPr lang="de" sz="1800" b="0" i="0" strike="noStrike" cap="none" spc="0" baseline="0" dirty="0">
                <a:solidFill>
                  <a:srgbClr val="000000"/>
                </a:solidFill>
                <a:effectLst/>
                <a:latin typeface="Helvetica"/>
                <a:ea typeface="Helvetica"/>
                <a:cs typeface="Helvetica"/>
              </a:rPr>
              <a:t>Wenn wir heute bewährte Praktiken anwenden, schützen wir unsere Gesundheit für die Zukunft.</a:t>
            </a:r>
          </a:p>
          <a:p>
            <a:pPr>
              <a:lnSpc>
                <a:spcPts val="2400"/>
              </a:lnSpc>
            </a:pPr>
            <a:r>
              <a:rPr lang="de" sz="1800" b="0" i="0" strike="noStrike" cap="none" spc="0" baseline="0" dirty="0">
                <a:solidFill>
                  <a:srgbClr val="000000"/>
                </a:solidFill>
                <a:effectLst/>
                <a:latin typeface="Helvetica"/>
                <a:ea typeface="Helvetica"/>
                <a:cs typeface="Helvetica"/>
              </a:rPr>
              <a:t>Wie werden Sie Ihren Ruhestand verbringen?</a:t>
            </a:r>
          </a:p>
        </p:txBody>
      </p:sp>
      <p:pic>
        <p:nvPicPr>
          <p:cNvPr id="7" name="Picture Placeholder 6" descr="A picture containing a sick person in bed.">
            <a:extLst>
              <a:ext uri="{FF2B5EF4-FFF2-40B4-BE49-F238E27FC236}">
                <a16:creationId xmlns:a16="http://schemas.microsoft.com/office/drawing/2014/main" id="{8EE60C8E-C34D-0141-9CAF-B1E208D58E6B}"/>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old man riding a wave on a surfboard in the ocean.">
            <a:extLst>
              <a:ext uri="{FF2B5EF4-FFF2-40B4-BE49-F238E27FC236}">
                <a16:creationId xmlns:a16="http://schemas.microsoft.com/office/drawing/2014/main" id="{9BEE14C4-C765-3B4A-B7DA-BA7F1AA5C8F9}"/>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35895-4567-0C4E-826D-3CDE9A1AE9DC}"/>
              </a:ext>
            </a:extLst>
          </p:cNvPr>
          <p:cNvSpPr>
            <a:spLocks noGrp="1"/>
          </p:cNvSpPr>
          <p:nvPr>
            <p:ph type="body" sz="quarter" idx="10"/>
          </p:nvPr>
        </p:nvSpPr>
        <p:spPr>
          <a:xfrm>
            <a:off x="777244" y="1640901"/>
            <a:ext cx="5815644"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WARUM DAS REINIGEN UND GUTE HYGIENE WICHTIG SIND</a:t>
            </a:r>
          </a:p>
        </p:txBody>
      </p:sp>
      <p:sp>
        <p:nvSpPr>
          <p:cNvPr id="3" name="Text Placeholder 2">
            <a:extLst>
              <a:ext uri="{FF2B5EF4-FFF2-40B4-BE49-F238E27FC236}">
                <a16:creationId xmlns:a16="http://schemas.microsoft.com/office/drawing/2014/main" id="{A2A116B4-2106-0947-A6DF-7DD749E593A5}"/>
              </a:ext>
            </a:extLst>
          </p:cNvPr>
          <p:cNvSpPr>
            <a:spLocks noGrp="1"/>
          </p:cNvSpPr>
          <p:nvPr>
            <p:ph type="body" sz="quarter" idx="11"/>
          </p:nvPr>
        </p:nvSpPr>
        <p:spPr>
          <a:xfrm>
            <a:off x="777243" y="2808513"/>
            <a:ext cx="5453624" cy="3236531"/>
          </a:xfrm>
        </p:spPr>
        <p:txBody>
          <a:bodyPr/>
          <a:lstStyle/>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Lungengängiger Staub (d.h. Staub, der in die Lunge gelangen kann) kann tagelang in der Luft bleiben.</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Wenn abgesetzter Staub aufgewirbelt wird, kann er in die Luft gelangen und gefährlich werden.</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Eine routinemäßige Reinigung verringert die Gefahren am Arbeitsplatz und verhindert die Ansammlung von Staub.</a:t>
            </a:r>
          </a:p>
          <a:p>
            <a:pPr>
              <a:lnSpc>
                <a:spcPts val="2400"/>
              </a:lnSpc>
            </a:pPr>
            <a:endParaRPr lang="en-US" sz="1800"/>
          </a:p>
        </p:txBody>
      </p:sp>
      <p:pic>
        <p:nvPicPr>
          <p:cNvPr id="8" name="Picture Placeholder 7">
            <a:extLst>
              <a:ext uri="{FF2B5EF4-FFF2-40B4-BE49-F238E27FC236}">
                <a16:creationId xmlns:a16="http://schemas.microsoft.com/office/drawing/2014/main" id="{669C2E9C-9233-3645-A774-E552CD3427DF}"/>
              </a:ext>
            </a:extLst>
          </p:cNvPr>
          <p:cNvPicPr>
            <a:picLocks noGrp="1" noChangeAspect="1"/>
          </p:cNvPicPr>
          <p:nvPr>
            <p:ph type="pic" sz="quarter" idx="12"/>
          </p:nvPr>
        </p:nvPicPr>
        <p:blipFill>
          <a:blip r:embed="rId3"/>
          <a:srcRect l="8004" r="8004"/>
          <a:stretch>
            <a:fillRect/>
          </a:stretch>
        </p:blipFill>
        <p:spPr>
          <a:prstGeom prst="rect">
            <a:avLst/>
          </a:prstGeom>
        </p:spPr>
      </p:pic>
    </p:spTree>
    <p:extLst>
      <p:ext uri="{BB962C8B-B14F-4D97-AF65-F5344CB8AC3E}">
        <p14:creationId xmlns:p14="http://schemas.microsoft.com/office/powerpoint/2010/main" val="4551973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ARTEN DER REINIGUNG</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3" y="2362676"/>
            <a:ext cx="10637514" cy="3682369"/>
          </a:xfrm>
        </p:spPr>
        <p:txBody>
          <a:bodyPr/>
          <a:lstStyle/>
          <a:p>
            <a:pPr>
              <a:lnSpc>
                <a:spcPts val="2400"/>
              </a:lnSpc>
              <a:spcAft>
                <a:spcPts val="1000"/>
              </a:spcAft>
            </a:pPr>
            <a:r>
              <a:rPr lang="de" sz="1800" b="0" i="0" strike="noStrike" cap="none" spc="0" baseline="0" dirty="0">
                <a:solidFill>
                  <a:srgbClr val="000000"/>
                </a:solidFill>
                <a:effectLst/>
                <a:latin typeface="Helvetica"/>
                <a:ea typeface="Helvetica"/>
                <a:cs typeface="Helvetica"/>
              </a:rPr>
              <a:t>Es gibt zwei Hauptkategorien von Reinigungstätigkeiten, die dazu beitragen, gefährlichen Staub vom Arbeitsplatz zu entfernen. Diese sind:</a:t>
            </a:r>
          </a:p>
          <a:p>
            <a:pPr>
              <a:lnSpc>
                <a:spcPts val="2400"/>
              </a:lnSpc>
            </a:pPr>
            <a:r>
              <a:rPr lang="de" sz="1800" b="1" i="0" strike="noStrike" cap="none" spc="0" baseline="0" dirty="0">
                <a:solidFill>
                  <a:srgbClr val="000000"/>
                </a:solidFill>
                <a:effectLst/>
                <a:latin typeface="Helvetica"/>
                <a:ea typeface="Helvetica"/>
                <a:cs typeface="Helvetica"/>
              </a:rPr>
              <a:t>Trockene Reinigungsmethoden</a:t>
            </a:r>
          </a:p>
          <a:p>
            <a:pPr>
              <a:lnSpc>
                <a:spcPts val="2400"/>
              </a:lnSpc>
              <a:spcAft>
                <a:spcPts val="1000"/>
              </a:spcAft>
            </a:pPr>
            <a:r>
              <a:rPr lang="de" sz="1800" b="0" i="0" strike="noStrike" cap="none" spc="0" baseline="0" dirty="0">
                <a:solidFill>
                  <a:srgbClr val="000000"/>
                </a:solidFill>
                <a:effectLst/>
                <a:latin typeface="Helvetica"/>
                <a:ea typeface="Helvetica"/>
                <a:cs typeface="Helvetica"/>
              </a:rPr>
              <a:t>Bei der Trockenreinigung wird üblicherweise ein Staubsauger verwendet, um trockenen Staub von Böden und Oberflächen zu entfernen. </a:t>
            </a:r>
          </a:p>
          <a:p>
            <a:pPr>
              <a:lnSpc>
                <a:spcPts val="2400"/>
              </a:lnSpc>
            </a:pPr>
            <a:r>
              <a:rPr lang="de" sz="1800" b="1" i="0" strike="noStrike" cap="none" spc="0" baseline="0" dirty="0">
                <a:solidFill>
                  <a:srgbClr val="000000"/>
                </a:solidFill>
                <a:effectLst/>
                <a:latin typeface="Helvetica"/>
                <a:ea typeface="Helvetica"/>
                <a:cs typeface="Helvetica"/>
              </a:rPr>
              <a:t>Nassreinigungsmethoden</a:t>
            </a:r>
          </a:p>
          <a:p>
            <a:pPr>
              <a:lnSpc>
                <a:spcPts val="2400"/>
              </a:lnSpc>
            </a:pPr>
            <a:r>
              <a:rPr lang="de" sz="1800" b="0" i="0" strike="noStrike" cap="none" spc="0" baseline="0" dirty="0">
                <a:solidFill>
                  <a:srgbClr val="000000"/>
                </a:solidFill>
                <a:effectLst/>
                <a:latin typeface="Helvetica"/>
                <a:ea typeface="Helvetica"/>
                <a:cs typeface="Helvetica"/>
              </a:rPr>
              <a:t>Bei Nassreinigungsmethoden wird gewischt, eine nasse Bürste verwendet oder mit Wasserstrahlen und Schläuchen gearbeitet. Das Wasser trägt dazu bei, die Wahrscheinlichkeit zu verringern, dass Staub während der Reinigung in die Luft gelangt.</a:t>
            </a:r>
          </a:p>
        </p:txBody>
      </p:sp>
    </p:spTree>
    <p:extLst>
      <p:ext uri="{BB962C8B-B14F-4D97-AF65-F5344CB8AC3E}">
        <p14:creationId xmlns:p14="http://schemas.microsoft.com/office/powerpoint/2010/main" val="33822701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7718CF-F620-0D4F-832A-7E8330B213A0}"/>
              </a:ext>
            </a:extLst>
          </p:cNvPr>
          <p:cNvSpPr>
            <a:spLocks noGrp="1"/>
          </p:cNvSpPr>
          <p:nvPr>
            <p:ph type="body" sz="quarter" idx="10"/>
            <p:custDataLst>
              <p:tags r:id="rId1"/>
            </p:custDataLst>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REINIGUNG VON BÖDEN</a:t>
            </a:r>
          </a:p>
        </p:txBody>
      </p:sp>
      <p:sp>
        <p:nvSpPr>
          <p:cNvPr id="3" name="Text Placeholder 2">
            <a:extLst>
              <a:ext uri="{FF2B5EF4-FFF2-40B4-BE49-F238E27FC236}">
                <a16:creationId xmlns:a16="http://schemas.microsoft.com/office/drawing/2014/main" id="{8E2873F5-437E-744A-9A45-B877F9EE403D}"/>
              </a:ext>
            </a:extLst>
          </p:cNvPr>
          <p:cNvSpPr>
            <a:spLocks noGrp="1"/>
          </p:cNvSpPr>
          <p:nvPr>
            <p:ph type="body" sz="quarter" idx="11"/>
            <p:custDataLst>
              <p:tags r:id="rId2"/>
            </p:custDataLst>
          </p:nvPr>
        </p:nvSpPr>
        <p:spPr/>
        <p:txBody>
          <a:bodyPr/>
          <a:lstStyle/>
          <a:p>
            <a:pPr>
              <a:lnSpc>
                <a:spcPts val="2400"/>
              </a:lnSpc>
            </a:pPr>
            <a:r>
              <a:rPr lang="de" sz="1800" b="0" i="0" strike="noStrike" cap="none" spc="0" baseline="0">
                <a:solidFill>
                  <a:srgbClr val="000000"/>
                </a:solidFill>
                <a:effectLst/>
                <a:latin typeface="Helvetica"/>
                <a:ea typeface="Helvetica"/>
                <a:cs typeface="Helvetica"/>
              </a:rPr>
              <a:t>Um eine unnötige Staubbelastung zu vermeiden, sollten Sie immer geeignete Reinigungsgeräte verwenden, wenn diese verfügbar sind. </a:t>
            </a:r>
          </a:p>
          <a:p>
            <a:pPr>
              <a:lnSpc>
                <a:spcPts val="2400"/>
              </a:lnSpc>
            </a:pPr>
            <a:r>
              <a:rPr lang="de" sz="1800" b="0" i="0" strike="noStrike" cap="none" spc="0" baseline="0">
                <a:solidFill>
                  <a:srgbClr val="000000"/>
                </a:solidFill>
                <a:effectLst/>
                <a:latin typeface="Helvetica"/>
                <a:ea typeface="Helvetica"/>
                <a:cs typeface="Helvetica"/>
              </a:rPr>
              <a:t>Dieses Video zeigt, welche Reinigungsmethode am besten geeignet ist, um Staub vom Boden zu entfernen.</a:t>
            </a:r>
          </a:p>
          <a:p>
            <a:pPr>
              <a:lnSpc>
                <a:spcPts val="2400"/>
              </a:lnSpc>
            </a:pPr>
            <a:r>
              <a:rPr lang="de" sz="1800" b="0" i="0" strike="noStrike" cap="none" spc="0" baseline="0">
                <a:solidFill>
                  <a:srgbClr val="000000"/>
                </a:solidFill>
                <a:effectLst/>
                <a:latin typeface="Helvetica"/>
                <a:ea typeface="Helvetica"/>
                <a:cs typeface="Helvetica"/>
              </a:rPr>
              <a:t>(Klicken Sie, um das Video abzuspielen.)</a:t>
            </a:r>
          </a:p>
        </p:txBody>
      </p:sp>
      <p:pic>
        <p:nvPicPr>
          <p:cNvPr id="4" name="cleaning.mp4" descr="cleaning.mp4">
            <a:hlinkClick r:id="" action="ppaction://media"/>
            <a:extLst>
              <a:ext uri="{FF2B5EF4-FFF2-40B4-BE49-F238E27FC236}">
                <a16:creationId xmlns:a16="http://schemas.microsoft.com/office/drawing/2014/main" id="{2A37D0FE-0902-D542-9D20-1E29EE268582}"/>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6357374" y="1640901"/>
            <a:ext cx="5453625" cy="4362900"/>
          </a:xfrm>
          <a:prstGeom prst="rect">
            <a:avLst/>
          </a:prstGeom>
        </p:spPr>
      </p:pic>
    </p:spTree>
    <p:extLst>
      <p:ext uri="{BB962C8B-B14F-4D97-AF65-F5344CB8AC3E}">
        <p14:creationId xmlns:p14="http://schemas.microsoft.com/office/powerpoint/2010/main" val="42007091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32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7"/>
</p:tagLst>
</file>

<file path=ppt/tags/tag11.xml><?xml version="1.0" encoding="utf-8"?>
<p:tagLst xmlns:a="http://schemas.openxmlformats.org/drawingml/2006/main" xmlns:r="http://schemas.openxmlformats.org/officeDocument/2006/relationships" xmlns:p="http://schemas.openxmlformats.org/presentationml/2006/main">
  <p:tag name="AS_UNIQUEID" val="17"/>
</p:tagLst>
</file>

<file path=ppt/tags/tag12.xml><?xml version="1.0" encoding="utf-8"?>
<p:tagLst xmlns:a="http://schemas.openxmlformats.org/drawingml/2006/main" xmlns:r="http://schemas.openxmlformats.org/officeDocument/2006/relationships" xmlns:p="http://schemas.openxmlformats.org/presentationml/2006/main">
  <p:tag name="AS_UNIQUEID" val="18"/>
</p:tagLst>
</file>

<file path=ppt/tags/tag13.xml><?xml version="1.0" encoding="utf-8"?>
<p:tagLst xmlns:a="http://schemas.openxmlformats.org/drawingml/2006/main" xmlns:r="http://schemas.openxmlformats.org/officeDocument/2006/relationships" xmlns:p="http://schemas.openxmlformats.org/presentationml/2006/main">
  <p:tag name="AS_UNIQUEID" val="19"/>
</p:tagLst>
</file>

<file path=ppt/tags/tag14.xml><?xml version="1.0" encoding="utf-8"?>
<p:tagLst xmlns:a="http://schemas.openxmlformats.org/drawingml/2006/main" xmlns:r="http://schemas.openxmlformats.org/officeDocument/2006/relationships" xmlns:p="http://schemas.openxmlformats.org/presentationml/2006/main">
  <p:tag name="AS_UNIQUEID" val="13"/>
</p:tagLst>
</file>

<file path=ppt/tags/tag15.xml><?xml version="1.0" encoding="utf-8"?>
<p:tagLst xmlns:a="http://schemas.openxmlformats.org/drawingml/2006/main" xmlns:r="http://schemas.openxmlformats.org/officeDocument/2006/relationships" xmlns:p="http://schemas.openxmlformats.org/presentationml/2006/main">
  <p:tag name="AS_UNIQUEID" val="14"/>
</p:tagLst>
</file>

<file path=ppt/tags/tag16.xml><?xml version="1.0" encoding="utf-8"?>
<p:tagLst xmlns:a="http://schemas.openxmlformats.org/drawingml/2006/main" xmlns:r="http://schemas.openxmlformats.org/officeDocument/2006/relationships" xmlns:p="http://schemas.openxmlformats.org/presentationml/2006/main">
  <p:tag name="AS_UNIQUEID" val="15"/>
</p:tagLst>
</file>

<file path=ppt/tags/tag17.xml><?xml version="1.0" encoding="utf-8"?>
<p:tagLst xmlns:a="http://schemas.openxmlformats.org/drawingml/2006/main" xmlns:r="http://schemas.openxmlformats.org/officeDocument/2006/relationships" xmlns:p="http://schemas.openxmlformats.org/presentationml/2006/main">
  <p:tag name="AS_UNIQUEID" val="25"/>
</p:tagLst>
</file>

<file path=ppt/tags/tag18.xml><?xml version="1.0" encoding="utf-8"?>
<p:tagLst xmlns:a="http://schemas.openxmlformats.org/drawingml/2006/main" xmlns:r="http://schemas.openxmlformats.org/officeDocument/2006/relationships" xmlns:p="http://schemas.openxmlformats.org/presentationml/2006/main">
  <p:tag name="AS_UNIQUEID" val="26"/>
</p:tagLst>
</file>

<file path=ppt/tags/tag19.xml><?xml version="1.0" encoding="utf-8"?>
<p:tagLst xmlns:a="http://schemas.openxmlformats.org/drawingml/2006/main" xmlns:r="http://schemas.openxmlformats.org/officeDocument/2006/relationships" xmlns:p="http://schemas.openxmlformats.org/presentationml/2006/main">
  <p:tag name="AS_UNIQUEID" val="27"/>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8"/>
</p:tagLst>
</file>

<file path=ppt/tags/tag21.xml><?xml version="1.0" encoding="utf-8"?>
<p:tagLst xmlns:a="http://schemas.openxmlformats.org/drawingml/2006/main" xmlns:r="http://schemas.openxmlformats.org/officeDocument/2006/relationships" xmlns:p="http://schemas.openxmlformats.org/presentationml/2006/main">
  <p:tag name="AS_UNIQUEID" val="21"/>
</p:tagLst>
</file>

<file path=ppt/tags/tag22.xml><?xml version="1.0" encoding="utf-8"?>
<p:tagLst xmlns:a="http://schemas.openxmlformats.org/drawingml/2006/main" xmlns:r="http://schemas.openxmlformats.org/officeDocument/2006/relationships" xmlns:p="http://schemas.openxmlformats.org/presentationml/2006/main">
  <p:tag name="AS_UNIQUEID" val="22"/>
</p:tagLst>
</file>

<file path=ppt/tags/tag23.xml><?xml version="1.0" encoding="utf-8"?>
<p:tagLst xmlns:a="http://schemas.openxmlformats.org/drawingml/2006/main" xmlns:r="http://schemas.openxmlformats.org/officeDocument/2006/relationships" xmlns:p="http://schemas.openxmlformats.org/presentationml/2006/main">
  <p:tag name="AS_UNIQUEID" val="23"/>
</p:tagLst>
</file>

<file path=ppt/tags/tag24.xml><?xml version="1.0" encoding="utf-8"?>
<p:tagLst xmlns:a="http://schemas.openxmlformats.org/drawingml/2006/main" xmlns:r="http://schemas.openxmlformats.org/officeDocument/2006/relationships" xmlns:p="http://schemas.openxmlformats.org/presentationml/2006/main">
  <p:tag name="AS_UNIQUEID" val="34"/>
</p:tagLst>
</file>

<file path=ppt/tags/tag25.xml><?xml version="1.0" encoding="utf-8"?>
<p:tagLst xmlns:a="http://schemas.openxmlformats.org/drawingml/2006/main" xmlns:r="http://schemas.openxmlformats.org/officeDocument/2006/relationships" xmlns:p="http://schemas.openxmlformats.org/presentationml/2006/main">
  <p:tag name="AS_UNIQUEID" val="35"/>
</p:tagLst>
</file>

<file path=ppt/tags/tag26.xml><?xml version="1.0" encoding="utf-8"?>
<p:tagLst xmlns:a="http://schemas.openxmlformats.org/drawingml/2006/main" xmlns:r="http://schemas.openxmlformats.org/officeDocument/2006/relationships" xmlns:p="http://schemas.openxmlformats.org/presentationml/2006/main">
  <p:tag name="AS_UNIQUEID" val="36"/>
</p:tagLst>
</file>

<file path=ppt/tags/tag27.xml><?xml version="1.0" encoding="utf-8"?>
<p:tagLst xmlns:a="http://schemas.openxmlformats.org/drawingml/2006/main" xmlns:r="http://schemas.openxmlformats.org/officeDocument/2006/relationships" xmlns:p="http://schemas.openxmlformats.org/presentationml/2006/main">
  <p:tag name="AS_UNIQUEID" val="30"/>
</p:tagLst>
</file>

<file path=ppt/tags/tag28.xml><?xml version="1.0" encoding="utf-8"?>
<p:tagLst xmlns:a="http://schemas.openxmlformats.org/drawingml/2006/main" xmlns:r="http://schemas.openxmlformats.org/officeDocument/2006/relationships" xmlns:p="http://schemas.openxmlformats.org/presentationml/2006/main">
  <p:tag name="AS_UNIQUEID" val="31"/>
</p:tagLst>
</file>

<file path=ppt/tags/tag29.xml><?xml version="1.0" encoding="utf-8"?>
<p:tagLst xmlns:a="http://schemas.openxmlformats.org/drawingml/2006/main" xmlns:r="http://schemas.openxmlformats.org/officeDocument/2006/relationships" xmlns:p="http://schemas.openxmlformats.org/presentationml/2006/main">
  <p:tag name="AS_UNIQUEID" val="32"/>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30.xml><?xml version="1.0" encoding="utf-8"?>
<p:tagLst xmlns:a="http://schemas.openxmlformats.org/drawingml/2006/main" xmlns:r="http://schemas.openxmlformats.org/officeDocument/2006/relationships" xmlns:p="http://schemas.openxmlformats.org/presentationml/2006/main">
  <p:tag name="AS_UNIQUEID" val="42"/>
</p:tagLst>
</file>

<file path=ppt/tags/tag31.xml><?xml version="1.0" encoding="utf-8"?>
<p:tagLst xmlns:a="http://schemas.openxmlformats.org/drawingml/2006/main" xmlns:r="http://schemas.openxmlformats.org/officeDocument/2006/relationships" xmlns:p="http://schemas.openxmlformats.org/presentationml/2006/main">
  <p:tag name="AS_UNIQUEID" val="43"/>
</p:tagLst>
</file>

<file path=ppt/tags/tag32.xml><?xml version="1.0" encoding="utf-8"?>
<p:tagLst xmlns:a="http://schemas.openxmlformats.org/drawingml/2006/main" xmlns:r="http://schemas.openxmlformats.org/officeDocument/2006/relationships" xmlns:p="http://schemas.openxmlformats.org/presentationml/2006/main">
  <p:tag name="AS_UNIQUEID" val="44"/>
</p:tagLst>
</file>

<file path=ppt/tags/tag33.xml><?xml version="1.0" encoding="utf-8"?>
<p:tagLst xmlns:a="http://schemas.openxmlformats.org/drawingml/2006/main" xmlns:r="http://schemas.openxmlformats.org/officeDocument/2006/relationships" xmlns:p="http://schemas.openxmlformats.org/presentationml/2006/main">
  <p:tag name="AS_UNIQUEID" val="38"/>
</p:tagLst>
</file>

<file path=ppt/tags/tag34.xml><?xml version="1.0" encoding="utf-8"?>
<p:tagLst xmlns:a="http://schemas.openxmlformats.org/drawingml/2006/main" xmlns:r="http://schemas.openxmlformats.org/officeDocument/2006/relationships" xmlns:p="http://schemas.openxmlformats.org/presentationml/2006/main">
  <p:tag name="AS_UNIQUEID" val="39"/>
</p:tagLst>
</file>

<file path=ppt/tags/tag35.xml><?xml version="1.0" encoding="utf-8"?>
<p:tagLst xmlns:a="http://schemas.openxmlformats.org/drawingml/2006/main" xmlns:r="http://schemas.openxmlformats.org/officeDocument/2006/relationships" xmlns:p="http://schemas.openxmlformats.org/presentationml/2006/main">
  <p:tag name="AS_UNIQUEID" val="40"/>
</p:tagLst>
</file>

<file path=ppt/tags/tag36.xml><?xml version="1.0" encoding="utf-8"?>
<p:tagLst xmlns:a="http://schemas.openxmlformats.org/drawingml/2006/main" xmlns:r="http://schemas.openxmlformats.org/officeDocument/2006/relationships" xmlns:p="http://schemas.openxmlformats.org/presentationml/2006/main">
  <p:tag name="AS_UNIQUEID" val="50"/>
</p:tagLst>
</file>

<file path=ppt/tags/tag37.xml><?xml version="1.0" encoding="utf-8"?>
<p:tagLst xmlns:a="http://schemas.openxmlformats.org/drawingml/2006/main" xmlns:r="http://schemas.openxmlformats.org/officeDocument/2006/relationships" xmlns:p="http://schemas.openxmlformats.org/presentationml/2006/main">
  <p:tag name="AS_UNIQUEID" val="51"/>
</p:tagLst>
</file>

<file path=ppt/tags/tag38.xml><?xml version="1.0" encoding="utf-8"?>
<p:tagLst xmlns:a="http://schemas.openxmlformats.org/drawingml/2006/main" xmlns:r="http://schemas.openxmlformats.org/officeDocument/2006/relationships" xmlns:p="http://schemas.openxmlformats.org/presentationml/2006/main">
  <p:tag name="AS_UNIQUEID" val="52"/>
</p:tagLst>
</file>

<file path=ppt/tags/tag39.xml><?xml version="1.0" encoding="utf-8"?>
<p:tagLst xmlns:a="http://schemas.openxmlformats.org/drawingml/2006/main" xmlns:r="http://schemas.openxmlformats.org/officeDocument/2006/relationships" xmlns:p="http://schemas.openxmlformats.org/presentationml/2006/main">
  <p:tag name="AS_UNIQUEID" val="53"/>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40.xml><?xml version="1.0" encoding="utf-8"?>
<p:tagLst xmlns:a="http://schemas.openxmlformats.org/drawingml/2006/main" xmlns:r="http://schemas.openxmlformats.org/officeDocument/2006/relationships" xmlns:p="http://schemas.openxmlformats.org/presentationml/2006/main">
  <p:tag name="AS_UNIQUEID" val="46"/>
</p:tagLst>
</file>

<file path=ppt/tags/tag41.xml><?xml version="1.0" encoding="utf-8"?>
<p:tagLst xmlns:a="http://schemas.openxmlformats.org/drawingml/2006/main" xmlns:r="http://schemas.openxmlformats.org/officeDocument/2006/relationships" xmlns:p="http://schemas.openxmlformats.org/presentationml/2006/main">
  <p:tag name="AS_UNIQUEID" val="47"/>
</p:tagLst>
</file>

<file path=ppt/tags/tag42.xml><?xml version="1.0" encoding="utf-8"?>
<p:tagLst xmlns:a="http://schemas.openxmlformats.org/drawingml/2006/main" xmlns:r="http://schemas.openxmlformats.org/officeDocument/2006/relationships" xmlns:p="http://schemas.openxmlformats.org/presentationml/2006/main">
  <p:tag name="AS_UNIQUEID" val="48"/>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11"/>
</p:tagLst>
</file>

<file path=ppt/tags/tag8.xml><?xml version="1.0" encoding="utf-8"?>
<p:tagLst xmlns:a="http://schemas.openxmlformats.org/drawingml/2006/main" xmlns:r="http://schemas.openxmlformats.org/officeDocument/2006/relationships" xmlns:p="http://schemas.openxmlformats.org/presentationml/2006/main">
  <p:tag name="AS_UNIQUEID" val="5"/>
</p:tagLst>
</file>

<file path=ppt/tags/tag9.xml><?xml version="1.0" encoding="utf-8"?>
<p:tagLst xmlns:a="http://schemas.openxmlformats.org/drawingml/2006/main" xmlns:r="http://schemas.openxmlformats.org/officeDocument/2006/relationships" xmlns:p="http://schemas.openxmlformats.org/presentationml/2006/main">
  <p:tag name="AS_UNIQUEID"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_PPTTraining_Cleaning_Hygiene" id="{39BFAD84-DCD9-3346-BC3F-2E78ED66515C}" vid="{FAC23321-1EAD-BA4F-A31B-84139DFB50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Props1.xml><?xml version="1.0" encoding="utf-8"?>
<ds:datastoreItem xmlns:ds="http://schemas.openxmlformats.org/officeDocument/2006/customXml" ds:itemID="{A49DC925-4830-48A8-BA88-59C40754F1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3.xml><?xml version="1.0" encoding="utf-8"?>
<ds:datastoreItem xmlns:ds="http://schemas.openxmlformats.org/officeDocument/2006/customXml" ds:itemID="{7D545FEE-AD81-4023-B6AC-5CAEA335ED97}">
  <ds:schemaRefs>
    <ds:schemaRef ds:uri="http://purl.org/dc/terms/"/>
    <ds:schemaRef ds:uri="d8ecf516-e360-4672-81b9-68723bedb71f"/>
    <ds:schemaRef ds:uri="http://schemas.microsoft.com/office/2006/documentManagement/types"/>
    <ds:schemaRef ds:uri="http://schemas.microsoft.com/office/infopath/2007/PartnerControls"/>
    <ds:schemaRef ds:uri="http://purl.org/dc/elements/1.1/"/>
    <ds:schemaRef ds:uri="http://schemas.microsoft.com/office/2006/metadata/properties"/>
    <ds:schemaRef ds:uri="6d9d7403-2d8c-4818-ae25-2c5629bc7330"/>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36</TotalTime>
  <Words>1530</Words>
  <Application>Microsoft Macintosh PowerPoint</Application>
  <PresentationFormat>Widescreen</PresentationFormat>
  <Paragraphs>122</Paragraphs>
  <Slides>15</Slides>
  <Notes>14</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32</cp:revision>
  <dcterms:created xsi:type="dcterms:W3CDTF">2020-06-24T14:35:04Z</dcterms:created>
  <dcterms:modified xsi:type="dcterms:W3CDTF">2024-11-13T11:20:45Z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