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3.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4.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6" r:id="rId5"/>
    <p:sldId id="280" r:id="rId6"/>
    <p:sldId id="278" r:id="rId7"/>
    <p:sldId id="272" r:id="rId8"/>
    <p:sldId id="277" r:id="rId9"/>
    <p:sldId id="279" r:id="rId10"/>
    <p:sldId id="261" r:id="rId11"/>
    <p:sldId id="260" r:id="rId12"/>
    <p:sldId id="271" r:id="rId13"/>
    <p:sldId id="263" r:id="rId14"/>
    <p:sldId id="262" r:id="rId15"/>
    <p:sldId id="268" r:id="rId16"/>
    <p:sldId id="266" r:id="rId17"/>
    <p:sldId id="264" r:id="rId18"/>
    <p:sldId id="267"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A14D"/>
    <a:srgbClr val="EF9A2E"/>
    <a:srgbClr val="F7A315"/>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F60457-E851-D148-9610-8B8C19439D12}" v="2" dt="2020-12-09T20:13:12.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02" autoAdjust="0"/>
    <p:restoredTop sz="88844"/>
  </p:normalViewPr>
  <p:slideViewPr>
    <p:cSldViewPr snapToGrid="0" snapToObjects="1">
      <p:cViewPr varScale="1">
        <p:scale>
          <a:sx n="109" d="100"/>
          <a:sy n="109" d="100"/>
        </p:scale>
        <p:origin x="1184" y="176"/>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slide" Target="../slides/slide11.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 Target="../slides/slide14.xml"/><Relationship Id="rId4"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slide" Target="../slides/slide15.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1647289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nl" sz="1200" b="0" i="0" strike="noStrike" cap="none" spc="0" baseline="0" dirty="0">
                <a:solidFill>
                  <a:srgbClr val="000000"/>
                </a:solidFill>
                <a:effectLst/>
                <a:latin typeface="+mn-lt"/>
                <a:ea typeface="Calibri"/>
                <a:cs typeface="Calibri"/>
              </a:rPr>
              <a:t>Vochtig schoonmaken is meestal effectiever omdat vochtige schoonmaakmethodes voorkomen dat fijn stof zich verspreidt door de lucht. Het wordt namelijk gevangen door het water.</a:t>
            </a:r>
          </a:p>
          <a:p>
            <a:endParaRPr lang="en-GB" sz="1200" b="0" i="0" u="none" strike="noStrike" kern="1200" dirty="0">
              <a:solidFill>
                <a:schemeClr val="tx1"/>
              </a:solidFill>
              <a:effectLst/>
              <a:latin typeface="+mn-lt"/>
              <a:ea typeface="+mn-ea"/>
              <a:cs typeface="+mn-cs"/>
            </a:endParaRPr>
          </a:p>
          <a:p>
            <a:r>
              <a:rPr lang="nl" sz="1200" b="0" i="0" strike="noStrike" cap="none" spc="0" baseline="0" dirty="0">
                <a:solidFill>
                  <a:srgbClr val="000000"/>
                </a:solidFill>
                <a:effectLst/>
                <a:latin typeface="+mn-lt"/>
                <a:ea typeface="Calibri"/>
                <a:cs typeface="Calibri"/>
              </a:rPr>
              <a:t>Het is belangrijk om de waterdruk aan te passen, afhankelijk van wat je schoonmaakt. Als je grote hoeveelheden gelekt fijnstof moet opruimen, is het het beste om dit te doen met nevel. Als je in dit geval gebruikmaakt van een waterstraal, zal het stof weer in de lucht terechtkomen. </a:t>
            </a:r>
          </a:p>
          <a:p>
            <a:endParaRPr lang="en-GB" sz="1200" b="0" i="0" u="none" strike="noStrike" kern="1200" dirty="0">
              <a:solidFill>
                <a:schemeClr val="tx1"/>
              </a:solidFill>
              <a:effectLst/>
              <a:latin typeface="+mn-lt"/>
              <a:ea typeface="+mn-ea"/>
              <a:cs typeface="+mn-cs"/>
            </a:endParaRPr>
          </a:p>
          <a:p>
            <a:r>
              <a:rPr lang="nl" sz="1200" b="0" i="0" strike="noStrike" cap="none" spc="0" baseline="0" dirty="0">
                <a:solidFill>
                  <a:srgbClr val="000000"/>
                </a:solidFill>
                <a:effectLst/>
                <a:latin typeface="+mn-lt"/>
                <a:ea typeface="Calibri"/>
                <a:cs typeface="Calibri"/>
              </a:rPr>
              <a:t>Werk je op een vochtige manier? Zorg dan voor een goed afvoersysteem als je gebruikmaakt van sprays en slangen. </a:t>
            </a: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2628605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69553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174787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73019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15</a:t>
            </a:fld>
            <a:endParaRPr lang="en-US"/>
          </a:p>
        </p:txBody>
      </p:sp>
    </p:spTree>
    <p:extLst>
      <p:ext uri="{BB962C8B-B14F-4D97-AF65-F5344CB8AC3E}">
        <p14:creationId xmlns:p14="http://schemas.microsoft.com/office/powerpoint/2010/main" val="44323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1601692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 sz="1200" b="0" i="0" strike="noStrike" cap="none" spc="0" baseline="0" dirty="0">
                <a:solidFill>
                  <a:srgbClr val="000000"/>
                </a:solidFill>
                <a:effectLst/>
                <a:latin typeface="+mn-lt"/>
                <a:ea typeface="Calibri"/>
                <a:cs typeface="Calibri"/>
              </a:rPr>
              <a:t>Overmatige blootstelling aan inhaleerbaar kristallijn silicastof kan bij werknemers leiden tot serieuze gezondheidsklachten op de lange termijn. Daarom is het belangrijk dat alle werknemers zich bewust zijn van de voorschriften die het risico op blootstelling aan silicastof zo veel mogelijk beperken of voorkomen”. </a:t>
            </a:r>
          </a:p>
          <a:p>
            <a:endParaRPr lang="en-US" sz="1200" b="0" i="0" u="none" strike="noStrike" kern="1200" dirty="0">
              <a:solidFill>
                <a:schemeClr val="tx1"/>
              </a:solidFill>
              <a:effectLst/>
              <a:latin typeface="+mn-lt"/>
              <a:ea typeface="+mn-ea"/>
              <a:cs typeface="+mn-cs"/>
            </a:endParaRPr>
          </a:p>
          <a:p>
            <a:r>
              <a:rPr lang="nl" sz="1200" b="0" i="0" strike="noStrike" cap="none" spc="0" baseline="0" dirty="0">
                <a:solidFill>
                  <a:srgbClr val="000000"/>
                </a:solidFill>
                <a:effectLst/>
                <a:latin typeface="+mn-lt"/>
                <a:ea typeface="Calibri"/>
                <a:cs typeface="Calibri"/>
              </a:rPr>
              <a:t>Deze training bevat informatie over schoonmaken en goede hygiëne. Onthoud dat er een risicobeoordeling nodig is voordat je het schoonmaakproces kunt starten. Dit is echter wel de verantwoordelijkheid van het management. </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1354598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406802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 sz="1200" b="0" i="0" strike="noStrike" cap="none" spc="0" baseline="0" dirty="0">
                <a:solidFill>
                  <a:srgbClr val="000000"/>
                </a:solidFill>
                <a:effectLst/>
                <a:latin typeface="+mn-lt"/>
                <a:ea typeface="Calibri"/>
                <a:cs typeface="Calibri"/>
              </a:rPr>
              <a:t>Als er silicastof vrijkomt als resultaat van bepaalde werkactiviteiten (zagen, fijnmaken, in zakken doen) vormen er zich kleine stofdeeltjes. Als er niet goed wordt schoongemaakt, kan inhaleerbaar stof in de lucht terechtkomen. Dit kan daar dagen blijven hangen, waardoor het een serieus risico vormt voor werknemers. </a:t>
            </a:r>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2489739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 sz="1200" b="0" i="0" strike="noStrike" cap="none" spc="0" baseline="0" dirty="0">
                <a:solidFill>
                  <a:srgbClr val="000000"/>
                </a:solidFill>
                <a:effectLst/>
                <a:latin typeface="+mn-lt"/>
                <a:ea typeface="Calibri"/>
                <a:cs typeface="Calibri"/>
              </a:rPr>
              <a:t>Bij stofbeheersing kan er gekozen worden uit twee manieren van schoonmaken: droog schoonmaken en vochtig schoonmaken. </a:t>
            </a: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896502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 sz="1200" b="0" i="0" strike="noStrike" cap="none" spc="0" baseline="0" dirty="0">
                <a:solidFill>
                  <a:srgbClr val="000000"/>
                </a:solidFill>
                <a:effectLst/>
                <a:latin typeface="+mn-lt"/>
                <a:ea typeface="Calibri"/>
                <a:cs typeface="Calibri"/>
              </a:rPr>
              <a:t>In de volgende video zie je op welke manieren je vloeren goed kunt schoonmaken. Naast de video zie je een grafiek en een rode balk. Dit is een weergave van de stofconcentratie in mg/m3. </a:t>
            </a:r>
          </a:p>
          <a:p>
            <a:endParaRPr lang="en-GB" sz="1200" b="0" i="0" u="none" strike="noStrike" kern="1200" dirty="0">
              <a:solidFill>
                <a:schemeClr val="tx1"/>
              </a:solidFill>
              <a:effectLst/>
              <a:latin typeface="+mn-lt"/>
              <a:ea typeface="+mn-ea"/>
              <a:cs typeface="+mn-cs"/>
            </a:endParaRPr>
          </a:p>
          <a:p>
            <a:r>
              <a:rPr lang="nl" sz="1200" b="0" i="0" strike="noStrike" cap="none" spc="0" baseline="0" dirty="0">
                <a:solidFill>
                  <a:srgbClr val="000000"/>
                </a:solidFill>
                <a:effectLst/>
                <a:latin typeface="+mn-lt"/>
                <a:ea typeface="Calibri"/>
                <a:cs typeface="Calibri"/>
              </a:rPr>
              <a:t>Het meten van de stofconcentratie gaat niet over inhaleerbaar kristallijn silicastof. Het is gebaseerd op een semi-kwantitatieve meting. Het gaat niet zozeer om de stofconcentratiewaarde, maar om het relatieve verschil tussen de mate van blootstelling bij het uitvoeren van verschillende werkzaamheden.</a:t>
            </a:r>
          </a:p>
          <a:p>
            <a:endParaRPr lang="en-US" sz="1200"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3928522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nl" sz="1200" b="0" i="0" strike="noStrike" cap="none" spc="0" baseline="0" dirty="0">
                <a:solidFill>
                  <a:srgbClr val="000000"/>
                </a:solidFill>
                <a:effectLst/>
                <a:latin typeface="+mn-lt"/>
                <a:ea typeface="Calibri"/>
                <a:cs typeface="Calibri"/>
              </a:rPr>
              <a:t>Controleer je apparatuur eens per week visueel op tekenen van schade voordat je het gebruikt. Bij apparatuur dat constant in gebruik is, is het nodig om dit vaker te controleren. Als er sprake is van zichtbare schade, moet je de manager informeren. </a:t>
            </a:r>
          </a:p>
          <a:p>
            <a:endParaRPr lang="en-GB" sz="1200" b="0" i="0" u="none" strike="noStrike" kern="1200" dirty="0">
              <a:solidFill>
                <a:schemeClr val="tx1"/>
              </a:solidFill>
              <a:effectLst/>
              <a:latin typeface="+mn-lt"/>
              <a:ea typeface="+mn-ea"/>
              <a:cs typeface="+mn-cs"/>
            </a:endParaRPr>
          </a:p>
          <a:p>
            <a:r>
              <a:rPr lang="nl" sz="1200" b="0" i="0" strike="noStrike" cap="none" spc="0" baseline="0" dirty="0">
                <a:solidFill>
                  <a:srgbClr val="000000"/>
                </a:solidFill>
                <a:effectLst/>
                <a:latin typeface="+mn-lt"/>
                <a:ea typeface="Calibri"/>
                <a:cs typeface="Calibri"/>
              </a:rPr>
              <a:t>Gebruik geen droge borstel om stof op te vegen in een afgesloten ruimte (zie afbeelding). </a:t>
            </a:r>
          </a:p>
          <a:p>
            <a:endParaRPr lang="en-GB" sz="1200" b="0" i="0" u="none" strike="noStrike" kern="1200" dirty="0">
              <a:solidFill>
                <a:schemeClr val="tx1"/>
              </a:solidFill>
              <a:effectLst/>
              <a:latin typeface="+mn-lt"/>
              <a:ea typeface="+mn-ea"/>
              <a:cs typeface="+mn-cs"/>
            </a:endParaRPr>
          </a:p>
          <a:p>
            <a:r>
              <a:rPr lang="nl" sz="1200" b="0" i="0" strike="noStrike" cap="none" spc="0" baseline="0" dirty="0">
                <a:solidFill>
                  <a:srgbClr val="000000"/>
                </a:solidFill>
                <a:effectLst/>
                <a:latin typeface="+mn-lt"/>
                <a:ea typeface="Calibri"/>
                <a:cs typeface="Calibri"/>
              </a:rPr>
              <a:t>Maak geen gebruik van lucht onder druk. Dit zorgt er juist voor dat stof weer in de lucht terechtkomt. Het gebruik van lucht onder druk om stof van werkkleding te verwijderen kan alleen gedaan worden als je werkt met gespecialiseerde en juiste apparatuur (zoals luchtdouchecabines). </a:t>
            </a:r>
          </a:p>
          <a:p>
            <a:endParaRPr lang="en-GB" sz="1200" b="0" i="0" u="none" strike="noStrike" kern="1200" dirty="0">
              <a:solidFill>
                <a:schemeClr val="tx1"/>
              </a:solidFill>
              <a:effectLst/>
              <a:latin typeface="+mn-lt"/>
              <a:ea typeface="+mn-ea"/>
              <a:cs typeface="+mn-cs"/>
            </a:endParaRPr>
          </a:p>
          <a:p>
            <a:r>
              <a:rPr lang="nl" sz="1200" b="0" i="0" strike="noStrike" cap="none" spc="0" baseline="0" dirty="0">
                <a:solidFill>
                  <a:srgbClr val="000000"/>
                </a:solidFill>
                <a:effectLst/>
                <a:latin typeface="+mn-lt"/>
                <a:ea typeface="Calibri"/>
                <a:cs typeface="Calibri"/>
              </a:rPr>
              <a:t>Onthoudt dat zuigsystemen meestal niet geschikt zijn voor het opruimen van lekkages van vochtige materialen. </a:t>
            </a: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2239811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nl" sz="1000" b="0" i="0" strike="noStrike" cap="none" spc="0" baseline="0">
                <a:solidFill>
                  <a:srgbClr val="000000"/>
                </a:solidFill>
                <a:effectLst/>
                <a:latin typeface="Helvetica"/>
                <a:ea typeface="Helvetica"/>
                <a:cs typeface="Helvetica"/>
              </a:rPr>
              <a:t>Dit trainingspakket is onderdeel van de NEPSI Gids voor de juiste werkwijze – ga naar guide.nepsi.eu </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4CAEE0D-32B3-2D48-8333-B1030B4D5BB3}"/>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8" name="Text Placeholder 4">
            <a:extLst>
              <a:ext uri="{FF2B5EF4-FFF2-40B4-BE49-F238E27FC236}">
                <a16:creationId xmlns:a16="http://schemas.microsoft.com/office/drawing/2014/main" id="{5A83FF5C-A01B-AF41-AC27-5BE83C80073B}"/>
              </a:ext>
            </a:extLst>
          </p:cNvPr>
          <p:cNvSpPr txBox="1"/>
          <p:nvPr userDrawn="1"/>
        </p:nvSpPr>
        <p:spPr>
          <a:xfrm>
            <a:off x="8112033" y="429114"/>
            <a:ext cx="3705317"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 sz="1400" b="1" i="0" strike="noStrike" cap="none" spc="0" baseline="0">
                <a:solidFill>
                  <a:srgbClr val="F6A317"/>
                </a:solidFill>
                <a:effectLst/>
                <a:latin typeface="Helvetica"/>
                <a:ea typeface="Helvetica"/>
                <a:cs typeface="Helvetica"/>
              </a:rPr>
              <a:t>VOORSCHRIFTEN VOOR HET SCHOONMAKEN EN GOEDE HYGIENE </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tags" Target="../tags/tag7.xml"/><Relationship Id="rId7" Type="http://schemas.openxmlformats.org/officeDocument/2006/relationships/image" Target="../media/image11.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0.tiff"/><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3.tiff"/><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tags" Target="../tags/tag19.xml"/><Relationship Id="rId7" Type="http://schemas.openxmlformats.org/officeDocument/2006/relationships/image" Target="../media/image14.tiff"/><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tags" Target="../tags/tag20.xml"/></Relationships>
</file>

<file path=ppt/slides/_rels/slide13.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6.tiff"/><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7.tiff"/><Relationship Id="rId5" Type="http://schemas.openxmlformats.org/officeDocument/2006/relationships/notesSlide" Target="../notesSlides/notesSlide13.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hyperlink" Target="https://guide.nepsi.eu/" TargetMode="External"/><Relationship Id="rId3" Type="http://schemas.openxmlformats.org/officeDocument/2006/relationships/tags" Target="../tags/tag38.xml"/><Relationship Id="rId7" Type="http://schemas.openxmlformats.org/officeDocument/2006/relationships/hyperlink" Target="https://guide.nepsi.eu/sheets" TargetMode="Externa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notesSlide" Target="../notesSlides/notesSlide14.xml"/><Relationship Id="rId5" Type="http://schemas.openxmlformats.org/officeDocument/2006/relationships/slideLayout" Target="../slideLayouts/slideLayout3.xml"/><Relationship Id="rId10" Type="http://schemas.openxmlformats.org/officeDocument/2006/relationships/hyperlink" Target="https://training.nepsi.eu/" TargetMode="External"/><Relationship Id="rId4" Type="http://schemas.openxmlformats.org/officeDocument/2006/relationships/tags" Target="../tags/tag39.xml"/><Relationship Id="rId9" Type="http://schemas.openxmlformats.org/officeDocument/2006/relationships/hyperlink" Target="https://toolkit.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mp4"/><Relationship Id="rId7" Type="http://schemas.openxmlformats.org/officeDocument/2006/relationships/notesSlide" Target="../notesSlides/notesSlide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3.xml"/><Relationship Id="rId5" Type="http://schemas.openxmlformats.org/officeDocument/2006/relationships/tags" Target="../tags/tag4.xml"/><Relationship Id="rId4"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p:txBody>
          <a:bodyPr anchor="t"/>
          <a:lstStyle/>
          <a:p>
            <a:pPr>
              <a:lnSpc>
                <a:spcPct val="100000"/>
              </a:lnSpc>
            </a:pPr>
            <a:r>
              <a:rPr lang="nl" sz="2800" b="1" i="0" strike="noStrike" cap="none" spc="0" baseline="0">
                <a:solidFill>
                  <a:srgbClr val="FFFFFF"/>
                </a:solidFill>
                <a:effectLst/>
                <a:latin typeface="Helvetica"/>
                <a:ea typeface="Helvetica"/>
                <a:cs typeface="Helvetica"/>
              </a:rPr>
              <a:t>VOORSCHRIFTEN VOOR HET SCHOONMAKEN EN GOEDE HYGIENE </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061949"/>
            <a:ext cx="7534275" cy="850900"/>
          </a:xfrm>
        </p:spPr>
        <p:txBody>
          <a:bodyPr/>
          <a:lstStyle/>
          <a:p>
            <a:endParaRPr lang="en-US"/>
          </a:p>
        </p:txBody>
      </p:sp>
      <p:sp>
        <p:nvSpPr>
          <p:cNvPr id="2" name="Rectangle 1">
            <a:extLst>
              <a:ext uri="{FF2B5EF4-FFF2-40B4-BE49-F238E27FC236}">
                <a16:creationId xmlns:a16="http://schemas.microsoft.com/office/drawing/2014/main" id="{82E77DF7-2132-2B44-BBCB-E6F7D8F70F9C}"/>
              </a:ext>
            </a:extLst>
          </p:cNvPr>
          <p:cNvSpPr/>
          <p:nvPr/>
        </p:nvSpPr>
        <p:spPr>
          <a:xfrm>
            <a:off x="8214853" y="351692"/>
            <a:ext cx="3625456" cy="621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custDataLst>
              <p:tags r:id="rId1"/>
            </p:custDataLst>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DO’S EN DON’TS BIJ DROOG SCHOONMAKEN</a:t>
            </a:r>
          </a:p>
        </p:txBody>
      </p:sp>
      <p:sp>
        <p:nvSpPr>
          <p:cNvPr id="9" name="Text Placeholder 2">
            <a:extLst>
              <a:ext uri="{FF2B5EF4-FFF2-40B4-BE49-F238E27FC236}">
                <a16:creationId xmlns:a16="http://schemas.microsoft.com/office/drawing/2014/main" id="{3C2F9A51-4E29-3E4E-A94D-71691535ACA4}"/>
              </a:ext>
            </a:extLst>
          </p:cNvPr>
          <p:cNvSpPr>
            <a:spLocks noGrp="1"/>
          </p:cNvSpPr>
          <p:nvPr>
            <p:ph type="body" sz="quarter" idx="11"/>
            <p:custDataLst>
              <p:tags r:id="rId2"/>
            </p:custDataLst>
          </p:nvPr>
        </p:nvSpPr>
        <p:spPr>
          <a:xfrm>
            <a:off x="777243" y="2713220"/>
            <a:ext cx="5453624" cy="3331825"/>
          </a:xfrm>
        </p:spPr>
        <p:txBody>
          <a:bodyPr/>
          <a:lstStyle/>
          <a:p>
            <a:pPr>
              <a:lnSpc>
                <a:spcPct val="100000"/>
              </a:lnSpc>
              <a:spcBef>
                <a:spcPts val="600"/>
              </a:spcBef>
            </a:pPr>
            <a:r>
              <a:rPr lang="nl" sz="1600" b="1" i="0" strike="noStrike" cap="none" spc="0" baseline="0" dirty="0">
                <a:solidFill>
                  <a:srgbClr val="000000"/>
                </a:solidFill>
                <a:effectLst/>
                <a:latin typeface="Helvetica"/>
                <a:ea typeface="Helvetica"/>
                <a:cs typeface="Helvetica"/>
              </a:rPr>
              <a:t>DO</a:t>
            </a:r>
          </a:p>
          <a:p>
            <a:pPr marL="285750" indent="-285750">
              <a:lnSpc>
                <a:spcPct val="100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Zorg dat je van tevoren bedenkt hoe je op een veilige en snelle manier kunt omgaan met lekkages</a:t>
            </a:r>
          </a:p>
          <a:p>
            <a:pPr marL="285750" indent="-285750">
              <a:lnSpc>
                <a:spcPct val="100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Controleer je stofzuigmateriaal op schade voor je deze gebruikt. Rapporteren problemen. </a:t>
            </a:r>
          </a:p>
          <a:p>
            <a:pPr marL="285750" indent="-285750">
              <a:lnSpc>
                <a:spcPct val="100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Controleer of het vacuümfilter vervangen moet worden </a:t>
            </a:r>
          </a:p>
          <a:p>
            <a:pPr>
              <a:lnSpc>
                <a:spcPct val="100000"/>
              </a:lnSpc>
              <a:spcBef>
                <a:spcPts val="600"/>
              </a:spcBef>
            </a:pPr>
            <a:r>
              <a:rPr lang="nl" sz="1600" b="1" i="0" strike="noStrike" cap="none" spc="0" baseline="0" dirty="0">
                <a:solidFill>
                  <a:srgbClr val="000000"/>
                </a:solidFill>
                <a:effectLst/>
                <a:latin typeface="Helvetica"/>
                <a:ea typeface="Helvetica"/>
                <a:cs typeface="Helvetica"/>
              </a:rPr>
              <a:t>DON’T</a:t>
            </a:r>
          </a:p>
          <a:p>
            <a:pPr marL="285750" indent="-285750">
              <a:lnSpc>
                <a:spcPct val="100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Maak niet schoon met een droge borstel of met lucht onder druk. Dit zorgt er juist voor dat stof zich gaat verspreiden</a:t>
            </a:r>
          </a:p>
          <a:p>
            <a:pPr marL="285750" indent="-285750">
              <a:lnSpc>
                <a:spcPct val="100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Maak gebruik van een een normale luchtleiding of een mondstuk om stof van werkkleding te verwijderen. </a:t>
            </a:r>
          </a:p>
        </p:txBody>
      </p:sp>
      <p:pic>
        <p:nvPicPr>
          <p:cNvPr id="5" name="Picture Placeholder 4">
            <a:extLst>
              <a:ext uri="{FF2B5EF4-FFF2-40B4-BE49-F238E27FC236}">
                <a16:creationId xmlns:a16="http://schemas.microsoft.com/office/drawing/2014/main" id="{75F2CAAB-660C-F54E-A028-5F4756A779B4}"/>
              </a:ext>
            </a:extLst>
          </p:cNvPr>
          <p:cNvPicPr>
            <a:picLocks noGrp="1" noChangeAspect="1"/>
          </p:cNvPicPr>
          <p:nvPr>
            <p:ph type="pic" sz="quarter" idx="12"/>
            <p:custDataLst>
              <p:tags r:id="rId3"/>
            </p:custDataLst>
          </p:nvPr>
        </p:nvPicPr>
        <p:blipFill>
          <a:blip r:embed="rId6"/>
          <a:srcRect l="10814" r="10814"/>
          <a:stretch>
            <a:fillRect/>
          </a:stretch>
        </p:blipFill>
        <p:spPr>
          <a:prstGeom prst="rect">
            <a:avLst/>
          </a:prstGeom>
        </p:spPr>
      </p:pic>
      <p:pic>
        <p:nvPicPr>
          <p:cNvPr id="6" name="Graphic 3" descr="Close">
            <a:extLst>
              <a:ext uri="{FF2B5EF4-FFF2-40B4-BE49-F238E27FC236}">
                <a16:creationId xmlns:a16="http://schemas.microsoft.com/office/drawing/2014/main" id="{E9BAEE0D-4342-B040-9A67-F16E044B9C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62519" y="1384069"/>
            <a:ext cx="4885200" cy="4885200"/>
          </a:xfrm>
          <a:prstGeom prst="rect">
            <a:avLst/>
          </a:prstGeom>
        </p:spPr>
      </p:pic>
    </p:spTree>
    <p:extLst>
      <p:ext uri="{BB962C8B-B14F-4D97-AF65-F5344CB8AC3E}">
        <p14:creationId xmlns:p14="http://schemas.microsoft.com/office/powerpoint/2010/main" val="171416738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A1CB66-75BA-3A4F-9105-919DE7E0DA70}"/>
              </a:ext>
            </a:extLst>
          </p:cNvPr>
          <p:cNvSpPr>
            <a:spLocks noGrp="1"/>
          </p:cNvSpPr>
          <p:nvPr>
            <p:ph type="body" sz="quarter" idx="10"/>
            <p:custDataLst>
              <p:tags r:id="rId1"/>
            </p:custDataLst>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DO’S EN DON’TS VAN VOCHTIG SCHOONMAKEN</a:t>
            </a:r>
          </a:p>
        </p:txBody>
      </p:sp>
      <p:sp>
        <p:nvSpPr>
          <p:cNvPr id="3" name="Text Placeholder 2">
            <a:extLst>
              <a:ext uri="{FF2B5EF4-FFF2-40B4-BE49-F238E27FC236}">
                <a16:creationId xmlns:a16="http://schemas.microsoft.com/office/drawing/2014/main" id="{C075CD24-D0FF-304A-86A3-2DD3480FD27B}"/>
              </a:ext>
            </a:extLst>
          </p:cNvPr>
          <p:cNvSpPr>
            <a:spLocks noGrp="1"/>
          </p:cNvSpPr>
          <p:nvPr>
            <p:ph type="body" sz="quarter" idx="11"/>
            <p:custDataLst>
              <p:tags r:id="rId2"/>
            </p:custDataLst>
          </p:nvPr>
        </p:nvSpPr>
        <p:spPr>
          <a:xfrm>
            <a:off x="777243" y="2683239"/>
            <a:ext cx="5453624" cy="3361806"/>
          </a:xfrm>
        </p:spPr>
        <p:txBody>
          <a:bodyPr/>
          <a:lstStyle/>
          <a:p>
            <a:pPr>
              <a:lnSpc>
                <a:spcPct val="100000"/>
              </a:lnSpc>
            </a:pPr>
            <a:r>
              <a:rPr lang="nl" sz="1600" b="1" i="0" strike="noStrike" cap="none" spc="0" baseline="0" dirty="0">
                <a:solidFill>
                  <a:srgbClr val="000000"/>
                </a:solidFill>
                <a:effectLst/>
                <a:latin typeface="Helvetica"/>
                <a:ea typeface="Helvetica"/>
                <a:cs typeface="Helvetica"/>
              </a:rPr>
              <a:t>DO</a:t>
            </a:r>
          </a:p>
          <a:p>
            <a:pPr marL="285750" indent="-285750">
              <a:lnSpc>
                <a:spcPct val="100000"/>
              </a:lnSpc>
              <a:buSzPct val="85000"/>
              <a:buFont typeface=".Apple Color Emoji UI"/>
              <a:buChar char="✅"/>
            </a:pPr>
            <a:r>
              <a:rPr lang="nl" sz="1600" b="0" i="0" strike="noStrike" cap="none" spc="0" baseline="0" dirty="0">
                <a:solidFill>
                  <a:srgbClr val="000000"/>
                </a:solidFill>
                <a:effectLst/>
                <a:latin typeface="Helvetica"/>
                <a:ea typeface="Helvetica"/>
                <a:cs typeface="Helvetica"/>
              </a:rPr>
              <a:t>Zorg dat je van tevoren bedenkt hoe je op een veilige en snelle manier kunt omgaan met lekkages</a:t>
            </a:r>
          </a:p>
          <a:p>
            <a:pPr marL="285750" indent="-285750">
              <a:lnSpc>
                <a:spcPct val="100000"/>
              </a:lnSpc>
              <a:buSzPct val="85000"/>
              <a:buFont typeface=".Apple Color Emoji UI"/>
              <a:buChar char="✅"/>
            </a:pPr>
            <a:r>
              <a:rPr lang="nl" sz="1600" b="0" i="0" strike="noStrike" cap="none" spc="0" baseline="0" dirty="0">
                <a:solidFill>
                  <a:srgbClr val="000000"/>
                </a:solidFill>
                <a:effectLst/>
                <a:latin typeface="Helvetica"/>
                <a:ea typeface="Helvetica"/>
                <a:cs typeface="Helvetica"/>
              </a:rPr>
              <a:t>Zorg dat de watertoevoer juist is voor de taak die je gaat uitvoeren </a:t>
            </a:r>
          </a:p>
          <a:p>
            <a:pPr marL="285750" indent="-285750">
              <a:lnSpc>
                <a:spcPct val="100000"/>
              </a:lnSpc>
              <a:buSzPct val="85000"/>
              <a:buFont typeface=".Apple Color Emoji UI"/>
              <a:buChar char="✅"/>
            </a:pPr>
            <a:r>
              <a:rPr lang="nl" sz="1600" b="0" i="0" strike="noStrike" cap="none" spc="0" baseline="0" dirty="0">
                <a:solidFill>
                  <a:srgbClr val="000000"/>
                </a:solidFill>
                <a:effectLst/>
                <a:latin typeface="Helvetica"/>
                <a:ea typeface="Helvetica"/>
                <a:cs typeface="Helvetica"/>
              </a:rPr>
              <a:t>Pas de waterdruk aan en spray zo veel als nodig </a:t>
            </a:r>
          </a:p>
          <a:p>
            <a:pPr marL="285750" indent="-285750">
              <a:lnSpc>
                <a:spcPct val="100000"/>
              </a:lnSpc>
              <a:buSzPct val="85000"/>
              <a:buFont typeface=".Apple Color Emoji UI"/>
              <a:buChar char="✅"/>
            </a:pPr>
            <a:r>
              <a:rPr lang="nl" sz="1600" b="0" i="0" strike="noStrike" cap="none" spc="0" baseline="0" dirty="0">
                <a:solidFill>
                  <a:srgbClr val="000000"/>
                </a:solidFill>
                <a:effectLst/>
                <a:latin typeface="Helvetica"/>
                <a:ea typeface="Helvetica"/>
                <a:cs typeface="Helvetica"/>
              </a:rPr>
              <a:t>Zorg voor goede waterafvoer wanneer je gebruikmaakt van sprays en slangen </a:t>
            </a:r>
          </a:p>
          <a:p>
            <a:pPr>
              <a:lnSpc>
                <a:spcPct val="100000"/>
              </a:lnSpc>
            </a:pPr>
            <a:r>
              <a:rPr lang="nl" sz="1600" b="1" i="0" strike="noStrike" cap="none" spc="0" baseline="0" dirty="0">
                <a:solidFill>
                  <a:srgbClr val="000000"/>
                </a:solidFill>
                <a:effectLst/>
                <a:latin typeface="Helvetica"/>
                <a:ea typeface="Helvetica"/>
                <a:cs typeface="Helvetica"/>
              </a:rPr>
              <a:t>DON’T</a:t>
            </a:r>
          </a:p>
          <a:p>
            <a:pPr marL="285750" indent="-285750">
              <a:lnSpc>
                <a:spcPct val="100000"/>
              </a:lnSpc>
              <a:buSzPct val="85000"/>
              <a:buFont typeface=".Apple Color Emoji UI"/>
              <a:buChar char="❌"/>
            </a:pPr>
            <a:r>
              <a:rPr lang="nl" sz="1600" b="0" i="0" strike="noStrike" cap="none" spc="0" baseline="0" dirty="0">
                <a:solidFill>
                  <a:srgbClr val="000000"/>
                </a:solidFill>
                <a:effectLst/>
                <a:latin typeface="Helvetica"/>
                <a:ea typeface="Helvetica"/>
                <a:cs typeface="Helvetica"/>
              </a:rPr>
              <a:t>Gebruik geen krachtige waterstraal om droog stof weg te spuiten. Een spray is effectiever. </a:t>
            </a:r>
          </a:p>
        </p:txBody>
      </p:sp>
      <p:pic>
        <p:nvPicPr>
          <p:cNvPr id="6" name="Picture Placeholder 5">
            <a:extLst>
              <a:ext uri="{FF2B5EF4-FFF2-40B4-BE49-F238E27FC236}">
                <a16:creationId xmlns:a16="http://schemas.microsoft.com/office/drawing/2014/main" id="{B8B67816-436E-D24E-B78B-6F72032E7069}"/>
              </a:ext>
            </a:extLst>
          </p:cNvPr>
          <p:cNvPicPr>
            <a:picLocks noGrp="1" noChangeAspect="1"/>
          </p:cNvPicPr>
          <p:nvPr>
            <p:ph type="pic" sz="quarter" idx="12"/>
            <p:custDataLst>
              <p:tags r:id="rId3"/>
            </p:custDataLst>
          </p:nvPr>
        </p:nvPicPr>
        <p:blipFill>
          <a:blip r:embed="rId6"/>
          <a:srcRect l="41657" t="-738" r="451" b="738"/>
          <a:stretch>
            <a:fillRect/>
          </a:stretch>
        </p:blipFill>
        <p:spPr>
          <a:xfrm>
            <a:off x="6592888" y="1608138"/>
            <a:ext cx="5224462" cy="4437062"/>
          </a:xfrm>
          <a:prstGeom prst="rect">
            <a:avLst/>
          </a:prstGeom>
        </p:spPr>
      </p:pic>
    </p:spTree>
    <p:extLst>
      <p:ext uri="{BB962C8B-B14F-4D97-AF65-F5344CB8AC3E}">
        <p14:creationId xmlns:p14="http://schemas.microsoft.com/office/powerpoint/2010/main" val="236583071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custDataLst>
              <p:tags r:id="rId1"/>
            </p:custDataLst>
          </p:nvPr>
        </p:nvSpPr>
        <p:spPr>
          <a:xfrm>
            <a:off x="777245" y="1640901"/>
            <a:ext cx="4904028" cy="850900"/>
          </a:xfrm>
        </p:spPr>
        <p:txBody>
          <a:bodyPr/>
          <a:lstStyle/>
          <a:p>
            <a:pPr>
              <a:lnSpc>
                <a:spcPct val="100000"/>
              </a:lnSpc>
            </a:pPr>
            <a:r>
              <a:rPr lang="nl" sz="2800" b="1" i="0" strike="noStrike" cap="none" spc="0" baseline="0">
                <a:solidFill>
                  <a:srgbClr val="F6A317"/>
                </a:solidFill>
                <a:effectLst/>
                <a:latin typeface="Helvetica"/>
                <a:ea typeface="Helvetica"/>
                <a:cs typeface="Helvetica"/>
              </a:rPr>
              <a:t>DO’S EN DON’TS VAN GOEDE HYGIENE</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custDataLst>
              <p:tags r:id="rId2"/>
            </p:custDataLst>
          </p:nvPr>
        </p:nvSpPr>
        <p:spPr>
          <a:xfrm>
            <a:off x="777243" y="2687201"/>
            <a:ext cx="8101286" cy="3230407"/>
          </a:xfrm>
        </p:spPr>
        <p:txBody>
          <a:bodyPr/>
          <a:lstStyle/>
          <a:p>
            <a:pPr>
              <a:lnSpc>
                <a:spcPct val="100000"/>
              </a:lnSpc>
              <a:spcBef>
                <a:spcPts val="800"/>
              </a:spcBef>
            </a:pPr>
            <a:r>
              <a:rPr lang="nl" sz="1600" b="1" i="0" strike="noStrike" cap="none" spc="0" baseline="0" dirty="0">
                <a:solidFill>
                  <a:srgbClr val="000000"/>
                </a:solidFill>
                <a:effectLst/>
                <a:latin typeface="Helvetica"/>
                <a:ea typeface="Helvetica"/>
                <a:cs typeface="Helvetica"/>
              </a:rPr>
              <a:t>DO</a:t>
            </a:r>
          </a:p>
          <a:p>
            <a:pPr marL="285750" indent="-285750">
              <a:lnSpc>
                <a:spcPct val="100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Was regelmatig je handen</a:t>
            </a:r>
          </a:p>
          <a:p>
            <a:pPr marL="285750" indent="-285750">
              <a:lnSpc>
                <a:spcPct val="100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Trek vieze kleding uit voordat je een plek binnenloopt waar gegeten wordt </a:t>
            </a:r>
          </a:p>
          <a:p>
            <a:pPr marL="285750" indent="-285750">
              <a:lnSpc>
                <a:spcPct val="100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Maak je werkkleding regelmatig schoon </a:t>
            </a:r>
          </a:p>
          <a:p>
            <a:pPr marL="285750" indent="-285750">
              <a:lnSpc>
                <a:spcPct val="100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Maak gebruik van de aangewezen opslagruimtes voor schone kleding en vieze werkkleding </a:t>
            </a:r>
          </a:p>
          <a:p>
            <a:pPr>
              <a:lnSpc>
                <a:spcPct val="100000"/>
              </a:lnSpc>
              <a:spcBef>
                <a:spcPts val="800"/>
              </a:spcBef>
            </a:pPr>
            <a:r>
              <a:rPr lang="nl" sz="1600" b="1" i="0" strike="noStrike" cap="none" spc="0" baseline="0" dirty="0">
                <a:solidFill>
                  <a:srgbClr val="000000"/>
                </a:solidFill>
                <a:effectLst/>
                <a:latin typeface="Helvetica"/>
                <a:ea typeface="Helvetica"/>
                <a:cs typeface="Helvetica"/>
              </a:rPr>
              <a:t>DON’T</a:t>
            </a:r>
          </a:p>
          <a:p>
            <a:pPr marL="285750" indent="-285750">
              <a:lnSpc>
                <a:spcPct val="100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Rook niet op de werkplek</a:t>
            </a:r>
          </a:p>
          <a:p>
            <a:pPr marL="285750" indent="-285750">
              <a:lnSpc>
                <a:spcPct val="100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Eet en drink niet op de werkplek</a:t>
            </a:r>
          </a:p>
          <a:p>
            <a:pPr marL="285750" indent="-285750">
              <a:lnSpc>
                <a:spcPct val="100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Mix geen vieze en schone kleding </a:t>
            </a:r>
          </a:p>
          <a:p>
            <a:pPr marL="285750" indent="-285750">
              <a:lnSpc>
                <a:spcPct val="100000"/>
              </a:lnSpc>
              <a:spcBef>
                <a:spcPts val="6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Neem geen vieze werkkleding mee naar huis </a:t>
            </a:r>
          </a:p>
          <a:p>
            <a:pPr marL="285750" indent="-285750">
              <a:lnSpc>
                <a:spcPct val="100000"/>
              </a:lnSpc>
              <a:spcBef>
                <a:spcPts val="600"/>
              </a:spcBef>
              <a:buSzPct val="85000"/>
              <a:buFont typeface=".Apple Color Emoji UI"/>
              <a:buChar char="✅"/>
            </a:pPr>
            <a:endParaRPr lang="en-US" dirty="0"/>
          </a:p>
        </p:txBody>
      </p:sp>
      <p:pic>
        <p:nvPicPr>
          <p:cNvPr id="7" name="Picture Placeholder 6">
            <a:extLst>
              <a:ext uri="{FF2B5EF4-FFF2-40B4-BE49-F238E27FC236}">
                <a16:creationId xmlns:a16="http://schemas.microsoft.com/office/drawing/2014/main" id="{FDDD8A68-96A2-5644-B6B9-96EFBF144D2C}"/>
              </a:ext>
            </a:extLst>
          </p:cNvPr>
          <p:cNvPicPr>
            <a:picLocks noGrp="1" noChangeAspect="1"/>
          </p:cNvPicPr>
          <p:nvPr>
            <p:ph type="pic" sz="quarter" idx="12"/>
            <p:custDataLst>
              <p:tags r:id="rId3"/>
            </p:custDataLst>
          </p:nvPr>
        </p:nvPicPr>
        <p:blipFill>
          <a:blip r:embed="rId7"/>
          <a:srcRect l="10751" r="10751"/>
          <a:stretch>
            <a:fillRect/>
          </a:stretch>
        </p:blipFill>
        <p:spPr>
          <a:xfrm>
            <a:off x="8718824" y="1640901"/>
            <a:ext cx="2685609" cy="2280850"/>
          </a:xfrm>
          <a:prstGeom prst="rect">
            <a:avLst/>
          </a:prstGeom>
        </p:spPr>
      </p:pic>
      <p:pic>
        <p:nvPicPr>
          <p:cNvPr id="5" name="Picture Placeholder 10">
            <a:extLst>
              <a:ext uri="{FF2B5EF4-FFF2-40B4-BE49-F238E27FC236}">
                <a16:creationId xmlns:a16="http://schemas.microsoft.com/office/drawing/2014/main" id="{63710AF6-C6CF-2D4F-A577-4E2035608A56}"/>
              </a:ext>
            </a:extLst>
          </p:cNvPr>
          <p:cNvPicPr>
            <a:picLocks noChangeAspect="1"/>
          </p:cNvPicPr>
          <p:nvPr>
            <p:custDataLst>
              <p:tags r:id="rId4"/>
            </p:custDataLst>
          </p:nvPr>
        </p:nvPicPr>
        <p:blipFill>
          <a:blip r:embed="rId8"/>
          <a:srcRect l="7808" r="7808"/>
          <a:stretch>
            <a:fillRect/>
          </a:stretch>
        </p:blipFill>
        <p:spPr>
          <a:xfrm>
            <a:off x="8718824" y="4265488"/>
            <a:ext cx="2685609" cy="2280850"/>
          </a:xfrm>
          <a:prstGeom prst="rect">
            <a:avLst/>
          </a:prstGeom>
        </p:spPr>
      </p:pic>
    </p:spTree>
    <p:extLst>
      <p:ext uri="{BB962C8B-B14F-4D97-AF65-F5344CB8AC3E}">
        <p14:creationId xmlns:p14="http://schemas.microsoft.com/office/powerpoint/2010/main" val="153490124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custDataLst>
              <p:tags r:id="rId1"/>
            </p:custDataLst>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LEGE SLIDE</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custDataLst>
              <p:tags r:id="rId2"/>
            </p:custDataLst>
          </p:nvPr>
        </p:nvSpPr>
        <p:spPr/>
        <p:txBody>
          <a:bodyPr/>
          <a:lstStyle/>
          <a:p>
            <a:pPr>
              <a:lnSpc>
                <a:spcPts val="2200"/>
              </a:lnSpc>
            </a:pPr>
            <a:r>
              <a:rPr lang="nl" sz="1700" b="0" i="0" strike="noStrike" cap="none" spc="0" baseline="0" dirty="0">
                <a:solidFill>
                  <a:srgbClr val="000000"/>
                </a:solidFill>
                <a:effectLst/>
                <a:latin typeface="Helvetica"/>
                <a:ea typeface="Helvetica"/>
                <a:cs typeface="Helvetica"/>
              </a:rPr>
              <a:t>Gebruik deze slide om zelf trainingsmateriaal toe te voegen over een specifieke werkomgeving/context. </a:t>
            </a:r>
          </a:p>
          <a:p>
            <a:pPr>
              <a:lnSpc>
                <a:spcPts val="2200"/>
              </a:lnSpc>
            </a:pPr>
            <a:r>
              <a:rPr lang="nl" sz="1700" b="0" i="0" strike="noStrike" cap="none" spc="0" baseline="0" dirty="0">
                <a:solidFill>
                  <a:srgbClr val="000000"/>
                </a:solidFill>
                <a:effectLst/>
                <a:latin typeface="Helvetica"/>
                <a:ea typeface="Helvetica"/>
                <a:cs typeface="Helvetica"/>
              </a:rPr>
              <a:t>Wil je de afbeelding veranderen? Klik met de rechtermuisknop &gt; wijzig afbeelding &gt; uit bestand. </a:t>
            </a:r>
          </a:p>
          <a:p>
            <a:pPr>
              <a:lnSpc>
                <a:spcPts val="2200"/>
              </a:lnSpc>
            </a:pPr>
            <a:r>
              <a:rPr lang="nl" sz="1700" b="0" i="0" strike="noStrike" cap="none" spc="0" baseline="0" dirty="0">
                <a:solidFill>
                  <a:srgbClr val="000000"/>
                </a:solidFill>
                <a:effectLst/>
                <a:latin typeface="Helvetica"/>
                <a:ea typeface="Helvetica"/>
                <a:cs typeface="Helvetica"/>
              </a:rPr>
              <a:t>Wil je meer slides aanmaken? Klik dan op ‘nieuwe slide’ in de taakbalk bovenaan. </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custDataLst>
              <p:tags r:id="rId3"/>
            </p:custDataLst>
          </p:nvPr>
        </p:nvPicPr>
        <p:blipFill>
          <a:blip r:embed="rId6"/>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9122030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custDataLst>
              <p:tags r:id="rId1"/>
            </p:custDataLst>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CONCLUSIE</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custDataLst>
              <p:tags r:id="rId2"/>
            </p:custDataLst>
          </p:nvPr>
        </p:nvSpPr>
        <p:spPr/>
        <p:txBody>
          <a:bodyPr/>
          <a:lstStyle/>
          <a:p>
            <a:pPr>
              <a:lnSpc>
                <a:spcPts val="2200"/>
              </a:lnSpc>
            </a:pPr>
            <a:r>
              <a:rPr lang="nl" sz="1700" b="0" i="0" strike="noStrike" cap="none" spc="0" baseline="0" dirty="0">
                <a:solidFill>
                  <a:srgbClr val="000000"/>
                </a:solidFill>
                <a:effectLst/>
                <a:latin typeface="Helvetica"/>
                <a:ea typeface="Helvetica"/>
                <a:cs typeface="Helvetica"/>
              </a:rPr>
              <a:t>Bij het schoonmaken en voor goede hygiëne is het belangrijk om het volgende te onthouden: </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Maak gebruik van de juiste schoonmaakmethode voor de taak die je gaat uitvoeren </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Controleer of je apparatuur niet beschadigd is en of het goed werkt voor je het gaat gebruiken </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Let op goede persoonlijke hygiëne </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Rook niet – roken vergroot de kans op negatieve gezondheidseffecten door inhaleerbaar kristallijn silicastof</a:t>
            </a:r>
          </a:p>
          <a:p>
            <a:pPr>
              <a:lnSpc>
                <a:spcPts val="2200"/>
              </a:lnSpc>
            </a:pPr>
            <a:endParaRPr lang="en-US" sz="1700"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custDataLst>
              <p:tags r:id="rId3"/>
            </p:custDataLst>
          </p:nvPr>
        </p:nvPicPr>
        <p:blipFill>
          <a:blip r:embed="rId6"/>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79639710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custDataLst>
              <p:tags r:id="rId1"/>
            </p:custDataLst>
          </p:nvPr>
        </p:nvSpPr>
        <p:spPr>
          <a:xfrm>
            <a:off x="777244" y="1640901"/>
            <a:ext cx="7538853" cy="850900"/>
          </a:xfrm>
        </p:spPr>
        <p:txBody>
          <a:bodyPr/>
          <a:lstStyle/>
          <a:p>
            <a:pPr>
              <a:lnSpc>
                <a:spcPct val="100000"/>
              </a:lnSpc>
            </a:pPr>
            <a:r>
              <a:rPr lang="nl" sz="2800" b="1" i="0" strike="noStrike" cap="none" spc="0" baseline="0">
                <a:solidFill>
                  <a:srgbClr val="F6A317"/>
                </a:solidFill>
                <a:effectLst/>
                <a:latin typeface="Helvetica"/>
                <a:ea typeface="Helvetica"/>
                <a:cs typeface="Helvetica"/>
              </a:rPr>
              <a:t>AANVULLEND LEERMATERIAAL</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custDataLst>
              <p:tags r:id="rId2"/>
            </p:custDataLst>
          </p:nvPr>
        </p:nvSpPr>
        <p:spPr/>
        <p:txBody>
          <a:bodyPr/>
          <a:lstStyle/>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a:solidFill>
                  <a:srgbClr val="000000"/>
                </a:solidFill>
                <a:effectLst/>
                <a:latin typeface="Helvetica"/>
                <a:ea typeface="Helvetica"/>
                <a:cs typeface="Helvetica"/>
                <a:hlinkClick r:id="rId7" history="0"/>
              </a:rPr>
              <a:t>Voorschriften voor het schoonmaken van oppervlakken en installaties (taakblad 2.1.1a)</a:t>
            </a:r>
          </a:p>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a:solidFill>
                  <a:srgbClr val="000000"/>
                </a:solidFill>
                <a:effectLst/>
                <a:latin typeface="Helvetica"/>
                <a:ea typeface="Helvetica"/>
                <a:cs typeface="Helvetica"/>
                <a:hlinkClick r:id="rId7" history="0"/>
              </a:rPr>
              <a:t>Voorschriften voor goede hygiëne (taakblad 2.1.10) </a:t>
            </a:r>
          </a:p>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a:solidFill>
                  <a:srgbClr val="000000"/>
                </a:solidFill>
                <a:effectLst/>
                <a:latin typeface="Helvetica"/>
                <a:ea typeface="Helvetica"/>
                <a:cs typeface="Helvetica"/>
                <a:hlinkClick r:id="rId8" history="0"/>
              </a:rPr>
              <a:t>NESPI Voorschriften</a:t>
            </a:r>
          </a:p>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a:solidFill>
                  <a:srgbClr val="000000"/>
                </a:solidFill>
                <a:effectLst/>
                <a:latin typeface="Helvetica"/>
                <a:ea typeface="Helvetica"/>
                <a:cs typeface="Helvetica"/>
                <a:hlinkClick r:id="rId9" history="0"/>
              </a:rPr>
              <a:t>NEPSI Voorschriften voor het MKB</a:t>
            </a:r>
          </a:p>
        </p:txBody>
      </p:sp>
      <p:sp>
        <p:nvSpPr>
          <p:cNvPr id="4" name="Rounded Rectangle 3">
            <a:extLst>
              <a:ext uri="{FF2B5EF4-FFF2-40B4-BE49-F238E27FC236}">
                <a16:creationId xmlns:a16="http://schemas.microsoft.com/office/drawing/2014/main" id="{70F01C61-0840-6243-9982-C4FCFF0051A6}"/>
              </a:ext>
            </a:extLst>
          </p:cNvPr>
          <p:cNvSpPr/>
          <p:nvPr>
            <p:custDataLst>
              <p:tags r:id="rId3"/>
            </p:custDataLst>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8911A584-1B44-1940-BDDF-233757B9D560}"/>
              </a:ext>
            </a:extLst>
          </p:cNvPr>
          <p:cNvSpPr/>
          <p:nvPr>
            <p:custDataLst>
              <p:tags r:id="rId4"/>
            </p:custDataLst>
          </p:nvPr>
        </p:nvSpPr>
        <p:spPr>
          <a:xfrm>
            <a:off x="1088454" y="5158279"/>
            <a:ext cx="10022946" cy="646331"/>
          </a:xfrm>
          <a:prstGeom prst="rect">
            <a:avLst/>
          </a:prstGeom>
          <a:noFill/>
          <a:ln>
            <a:noFill/>
          </a:ln>
        </p:spPr>
        <p:txBody>
          <a:bodyPr wrap="square" anchor="ctr">
            <a:spAutoFit/>
          </a:bodyPr>
          <a:lstStyle/>
          <a:p>
            <a:pPr>
              <a:spcBef>
                <a:spcPts val="1200"/>
              </a:spcBef>
              <a:spcAft>
                <a:spcPts val="1200"/>
              </a:spcAft>
              <a:buSzPct val="130000"/>
            </a:pPr>
            <a:r>
              <a:rPr lang="nl" b="0" i="0" strike="noStrike" cap="none" spc="0" baseline="0" dirty="0">
                <a:solidFill>
                  <a:srgbClr val="000000"/>
                </a:solidFill>
                <a:effectLst/>
                <a:latin typeface="Calibri"/>
                <a:ea typeface="Calibri"/>
                <a:cs typeface="Calibri"/>
              </a:rPr>
              <a:t>Ga naar het </a:t>
            </a:r>
            <a:r>
              <a:rPr lang="nl" b="1" i="0" strike="noStrike" cap="none" spc="0" baseline="0" dirty="0">
                <a:solidFill>
                  <a:srgbClr val="000000"/>
                </a:solidFill>
                <a:effectLst/>
                <a:latin typeface="Calibri"/>
                <a:ea typeface="Calibri"/>
                <a:cs typeface="Calibri"/>
              </a:rPr>
              <a:t>NEPSI E-learning platform</a:t>
            </a:r>
            <a:r>
              <a:rPr lang="nl" b="0" i="0" strike="noStrike" cap="none" spc="0" baseline="0" dirty="0">
                <a:solidFill>
                  <a:srgbClr val="000000"/>
                </a:solidFill>
                <a:effectLst/>
                <a:latin typeface="Calibri"/>
                <a:ea typeface="Calibri"/>
                <a:cs typeface="Calibri"/>
              </a:rPr>
              <a:t> op </a:t>
            </a:r>
            <a:r>
              <a:rPr lang="nl" b="0" i="0" strike="noStrike" cap="none" spc="0" baseline="0" dirty="0">
                <a:solidFill>
                  <a:srgbClr val="000000"/>
                </a:solidFill>
                <a:effectLst/>
                <a:latin typeface="Calibri"/>
                <a:ea typeface="Calibri"/>
                <a:cs typeface="Calibri"/>
                <a:hlinkClick r:id="rId10" history="0"/>
              </a:rPr>
              <a:t>training.nepsi.eu</a:t>
            </a:r>
            <a:r>
              <a:rPr lang="nl" b="0" i="0" strike="noStrike" cap="none" spc="0" baseline="0" dirty="0">
                <a:solidFill>
                  <a:srgbClr val="000000"/>
                </a:solidFill>
                <a:effectLst/>
                <a:latin typeface="Calibri"/>
                <a:ea typeface="Calibri"/>
                <a:cs typeface="Calibri"/>
              </a:rPr>
              <a:t> voor meer informatie over inhaleerbaar kristallijn silicastof</a:t>
            </a:r>
          </a:p>
        </p:txBody>
      </p:sp>
    </p:spTree>
    <p:extLst>
      <p:ext uri="{BB962C8B-B14F-4D97-AF65-F5344CB8AC3E}">
        <p14:creationId xmlns:p14="http://schemas.microsoft.com/office/powerpoint/2010/main" val="17944801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nl-NL" sz="2800" dirty="0"/>
              <a:t>INLEIDING (VOOR DE TRAINER)</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200"/>
              </a:lnSpc>
            </a:pPr>
            <a:r>
              <a:rPr lang="nl-NL" sz="1700" dirty="0">
                <a:latin typeface="Helvetica"/>
                <a:cs typeface="Helvetica"/>
              </a:rPr>
              <a:t>Als onderdeel van de educatie die hoort bij het implementeren van de NEPSI voorschriften, heeft NEPSI ook diverse educatieve bronnen ontwikkeld. </a:t>
            </a:r>
          </a:p>
          <a:p>
            <a:pPr>
              <a:lnSpc>
                <a:spcPts val="2200"/>
              </a:lnSpc>
            </a:pPr>
            <a:r>
              <a:rPr lang="nl-NL" sz="1700" dirty="0">
                <a:latin typeface="Helvetica"/>
                <a:cs typeface="Helvetica"/>
              </a:rPr>
              <a:t>In iedere PowerPointtraining vind je informatie over een onderwerp dat relevant is voor werknemers die, ongeacht de industrie waarin ze werken, werken met inhaleerbaar kristallijn silicastof. De trainingen bevatten informatie over de risico’s van blootstelling en voorschriften die je kunt opvolgen om deze risico’s zo veel mogelijk te beperken. Het doel van de training is om werknemers te informeren en op te leiden om de voorzorgsmaatregelen zo goed mogelijk op te volgen, om het risico op blootstelling aan inhaleerbaar kristallijn silicastof op de werkvloer zo veel mogelijk te beperken. </a:t>
            </a:r>
          </a:p>
          <a:p>
            <a:pPr>
              <a:lnSpc>
                <a:spcPts val="2200"/>
              </a:lnSpc>
            </a:pPr>
            <a:r>
              <a:rPr lang="nl-NL" sz="1700" dirty="0">
                <a:latin typeface="Helvetica"/>
                <a:cs typeface="Helvetica"/>
              </a:rPr>
              <a:t>Gebruik indien gewenst het blanco template en de placeholders om aanvullende informatie aan de training toe te voegen. </a:t>
            </a:r>
          </a:p>
        </p:txBody>
      </p:sp>
    </p:spTree>
    <p:extLst>
      <p:ext uri="{BB962C8B-B14F-4D97-AF65-F5344CB8AC3E}">
        <p14:creationId xmlns:p14="http://schemas.microsoft.com/office/powerpoint/2010/main" val="3970954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LET OP</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pPr>
            <a:r>
              <a:rPr lang="nl" sz="1700" b="0" i="0" strike="noStrike" cap="none" spc="0" baseline="0" dirty="0">
                <a:solidFill>
                  <a:srgbClr val="000000"/>
                </a:solidFill>
                <a:effectLst/>
                <a:latin typeface="Helvetica"/>
                <a:ea typeface="Helvetica"/>
                <a:cs typeface="Helvetica"/>
              </a:rPr>
              <a:t>De informatie in deze PowerPointpresentatie is adviserend van aard en bevat informatieve inhoud. Deze informatie bevat geen regelgeving of nieuwe juridische verplichtingen. De informatie zorgt ook niet voor wijzigingen in de bestaande regelgeving in de gezondheidswetgeving.</a:t>
            </a:r>
          </a:p>
        </p:txBody>
      </p:sp>
    </p:spTree>
    <p:extLst>
      <p:ext uri="{BB962C8B-B14F-4D97-AF65-F5344CB8AC3E}">
        <p14:creationId xmlns:p14="http://schemas.microsoft.com/office/powerpoint/2010/main" val="132701248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INTRODUCTIE</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2" y="2362676"/>
            <a:ext cx="5815645" cy="3682369"/>
          </a:xfrm>
        </p:spPr>
        <p:txBody>
          <a:bodyPr/>
          <a:lstStyle/>
          <a:p>
            <a:pPr>
              <a:lnSpc>
                <a:spcPts val="2200"/>
              </a:lnSpc>
            </a:pPr>
            <a:r>
              <a:rPr lang="nl" sz="1700" b="1" i="0" strike="noStrike" cap="none" spc="0" baseline="0" dirty="0">
                <a:solidFill>
                  <a:srgbClr val="000000"/>
                </a:solidFill>
                <a:effectLst/>
                <a:latin typeface="Helvetica"/>
                <a:ea typeface="Helvetica"/>
                <a:cs typeface="Helvetica"/>
              </a:rPr>
              <a:t>Leren hoe je jezelf kunt beschermen tegen werkgerelateerde gezondheidsproblemen is zeer belangrijk.</a:t>
            </a:r>
          </a:p>
          <a:p>
            <a:pPr>
              <a:lnSpc>
                <a:spcPts val="2200"/>
              </a:lnSpc>
            </a:pPr>
            <a:r>
              <a:rPr lang="nl" sz="1700" b="0" i="0" strike="noStrike" cap="none" spc="0" baseline="0" dirty="0">
                <a:solidFill>
                  <a:srgbClr val="000000"/>
                </a:solidFill>
                <a:effectLst/>
                <a:latin typeface="Helvetica"/>
                <a:ea typeface="Helvetica"/>
                <a:cs typeface="Helvetica"/>
              </a:rPr>
              <a:t>In deze PowerPointtraining leer je: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Welke schoonmaakmethodes horen bij bepaalde processen waar mogelijk inhaleerbaar kristallijn silicastof vrijkomt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Voorschriften voor het schoonmaken en goede hygiëne </a:t>
            </a:r>
          </a:p>
          <a:p>
            <a:pPr marL="285750" indent="-285750">
              <a:lnSpc>
                <a:spcPts val="2200"/>
              </a:lnSpc>
              <a:buFont typeface="Arial" panose="020B0604020202020204" pitchFamily="34" charset="0"/>
              <a:buChar char="•"/>
            </a:pPr>
            <a:r>
              <a:rPr lang="nl" sz="1700" b="0" i="0" strike="noStrike" cap="none" spc="0" baseline="0" dirty="0">
                <a:solidFill>
                  <a:srgbClr val="FF0000"/>
                </a:solidFill>
                <a:effectLst/>
                <a:latin typeface="Helvetica"/>
                <a:ea typeface="Helvetica"/>
                <a:cs typeface="Helvetica"/>
              </a:rPr>
              <a:t>Tekst in te vullen door trainer – heb je zelf slides aan de presentatie toegevoegd? Maak dan een kort overzicht van de contextuele materialen </a:t>
            </a:r>
          </a:p>
          <a:p>
            <a:pPr marL="285750" indent="-285750">
              <a:lnSpc>
                <a:spcPts val="2200"/>
              </a:lnSpc>
              <a:buFont typeface="Arial" panose="020B0604020202020204" pitchFamily="34" charset="0"/>
              <a:buChar char="•"/>
            </a:pPr>
            <a:endParaRPr lang="en-US" sz="1700" dirty="0"/>
          </a:p>
        </p:txBody>
      </p:sp>
      <p:pic>
        <p:nvPicPr>
          <p:cNvPr id="5" name="Picture Placeholder 8" descr="Mop and bucket">
            <a:extLst>
              <a:ext uri="{FF2B5EF4-FFF2-40B4-BE49-F238E27FC236}">
                <a16:creationId xmlns:a16="http://schemas.microsoft.com/office/drawing/2014/main" id="{722E9D79-B5C0-8B43-9EE5-A3BB4C04C93F}"/>
              </a:ext>
            </a:extLst>
          </p:cNvPr>
          <p:cNvPicPr>
            <a:picLocks noGrp="1" noChangeAspect="1"/>
          </p:cNvPicPr>
          <p:nvPr>
            <p:ph type="pic" sz="quarter" idx="12"/>
          </p:nvPr>
        </p:nvPicPr>
        <p:blipFill rotWithShape="1">
          <a:blip r:embed="rId3">
            <a:extLst>
              <a:ext uri="{96DAC541-7B7A-43D3-8B79-37D633B846F1}">
                <asvg:svgBlip xmlns:asvg="http://schemas.microsoft.com/office/drawing/2016/SVG/main" r:embed="rId4"/>
              </a:ext>
            </a:extLst>
          </a:blip>
          <a:srcRect l="-27373" t="-13274" r="-23980" b="-15267"/>
          <a:stretch/>
        </p:blipFill>
        <p:spPr>
          <a:xfrm>
            <a:off x="6592888" y="1608138"/>
            <a:ext cx="5224462" cy="4437062"/>
          </a:xfrm>
        </p:spPr>
      </p:pic>
    </p:spTree>
    <p:extLst>
      <p:ext uri="{BB962C8B-B14F-4D97-AF65-F5344CB8AC3E}">
        <p14:creationId xmlns:p14="http://schemas.microsoft.com/office/powerpoint/2010/main" val="17890094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4" y="1640901"/>
            <a:ext cx="4793029" cy="850900"/>
          </a:xfrm>
        </p:spPr>
        <p:txBody>
          <a:bodyPr/>
          <a:lstStyle/>
          <a:p>
            <a:pPr>
              <a:lnSpc>
                <a:spcPct val="100000"/>
              </a:lnSpc>
            </a:pPr>
            <a:r>
              <a:rPr lang="nl" sz="2800" b="1" i="0" strike="noStrike" cap="none" spc="0" baseline="0">
                <a:solidFill>
                  <a:srgbClr val="F6A317"/>
                </a:solidFill>
                <a:effectLst/>
                <a:latin typeface="Helvetica"/>
                <a:ea typeface="Helvetica"/>
                <a:cs typeface="Helvetica"/>
              </a:rPr>
              <a:t>TECHNIEKEN VOOR STOFBEHEERSING</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5"/>
            <a:ext cx="4387796" cy="2590690"/>
          </a:xfrm>
        </p:spPr>
        <p:txBody>
          <a:bodyPr/>
          <a:lstStyle/>
          <a:p>
            <a:pPr>
              <a:lnSpc>
                <a:spcPts val="2200"/>
              </a:lnSpc>
            </a:pPr>
            <a:r>
              <a:rPr lang="nl" sz="1700" b="0" i="0" strike="noStrike" cap="none" spc="0" baseline="0" dirty="0">
                <a:solidFill>
                  <a:srgbClr val="000000"/>
                </a:solidFill>
                <a:effectLst/>
                <a:latin typeface="Helvetica"/>
                <a:ea typeface="Helvetica"/>
                <a:cs typeface="Helvetica"/>
              </a:rPr>
              <a:t>Schoonmaken en goede hygiëne is één van de vijf technieken voor stofbeheersing. </a:t>
            </a:r>
          </a:p>
        </p:txBody>
      </p:sp>
      <p:pic>
        <p:nvPicPr>
          <p:cNvPr id="16" name="Picture 15" descr="A screenshot of a cell phone&#10;&#10;Description automatically generated">
            <a:extLst>
              <a:ext uri="{FF2B5EF4-FFF2-40B4-BE49-F238E27FC236}">
                <a16:creationId xmlns:a16="http://schemas.microsoft.com/office/drawing/2014/main" id="{DD8A9BC4-A882-2B4E-A62B-CAF6B2DE7D3A}"/>
              </a:ext>
            </a:extLst>
          </p:cNvPr>
          <p:cNvPicPr>
            <a:picLocks noChangeAspect="1"/>
          </p:cNvPicPr>
          <p:nvPr/>
        </p:nvPicPr>
        <p:blipFill>
          <a:blip r:embed="rId3"/>
          <a:srcRect l="6858" t="62670" r="77165" b="13177"/>
          <a:stretch>
            <a:fillRect/>
          </a:stretch>
        </p:blipFill>
        <p:spPr>
          <a:xfrm>
            <a:off x="8583429" y="3170865"/>
            <a:ext cx="1073251" cy="1043870"/>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20E5ECC8-2DB1-BE46-AD3A-135975C7D643}"/>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AC0324E3-BF2C-4244-9695-5262B5C0BC1B}"/>
              </a:ext>
            </a:extLst>
          </p:cNvPr>
          <p:cNvPicPr>
            <a:picLocks noChangeAspect="1"/>
          </p:cNvPicPr>
          <p:nvPr/>
        </p:nvPicPr>
        <p:blipFill>
          <a:blip r:embed="rId3"/>
          <a:srcRect l="7057" t="9146" r="76967" b="66230"/>
          <a:stretch>
            <a:fillRect/>
          </a:stretch>
        </p:blipFill>
        <p:spPr>
          <a:xfrm>
            <a:off x="5365058" y="3255685"/>
            <a:ext cx="1073250" cy="1064204"/>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87A7101C-4E9B-644B-95A1-3AB46D54E46A}"/>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143AB1C8-A966-AD40-8917-1925B0B39260}"/>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1" name="TextBox 20">
            <a:extLst>
              <a:ext uri="{FF2B5EF4-FFF2-40B4-BE49-F238E27FC236}">
                <a16:creationId xmlns:a16="http://schemas.microsoft.com/office/drawing/2014/main" id="{0C14391F-7115-EC44-88A3-92EF5145EB2E}"/>
              </a:ext>
            </a:extLst>
          </p:cNvPr>
          <p:cNvSpPr txBox="1"/>
          <p:nvPr/>
        </p:nvSpPr>
        <p:spPr>
          <a:xfrm>
            <a:off x="6579514" y="1702138"/>
            <a:ext cx="2049057" cy="1823002"/>
          </a:xfrm>
          <a:prstGeom prst="rect">
            <a:avLst/>
          </a:prstGeom>
          <a:noFill/>
        </p:spPr>
        <p:txBody>
          <a:bodyPr wrap="square" rtlCol="0">
            <a:spAutoFit/>
          </a:bodyPr>
          <a:lstStyle/>
          <a:p>
            <a:pPr>
              <a:spcAft>
                <a:spcPts val="300"/>
              </a:spcAft>
            </a:pPr>
            <a:r>
              <a:rPr lang="nl" sz="1050" b="1" i="0" strike="noStrike" cap="none" spc="50" baseline="0" dirty="0">
                <a:solidFill>
                  <a:srgbClr val="EF9A2E"/>
                </a:solidFill>
                <a:effectLst/>
                <a:latin typeface="Futura Medium"/>
                <a:ea typeface="Futura Medium"/>
                <a:cs typeface="Futura Medium"/>
              </a:rPr>
              <a:t>GOEDE HYGIENE / SCHOONMAAK</a:t>
            </a:r>
          </a:p>
          <a:p>
            <a:r>
              <a:rPr lang="nl" sz="1200" b="0" i="0" strike="noStrike" cap="none" spc="0" baseline="0" dirty="0">
                <a:solidFill>
                  <a:srgbClr val="000000"/>
                </a:solidFill>
                <a:effectLst/>
                <a:latin typeface="Calibri"/>
                <a:ea typeface="Calibri"/>
                <a:cs typeface="Calibri"/>
              </a:rPr>
              <a:t>Het wassen van werkkleding en goed stofzuigen gaat stopophoping op de lange termijn tegen – een schone werkplek is een veilige werkplek</a:t>
            </a:r>
          </a:p>
          <a:p>
            <a:endParaRPr lang="en-US" dirty="0"/>
          </a:p>
        </p:txBody>
      </p:sp>
      <p:sp>
        <p:nvSpPr>
          <p:cNvPr id="22" name="TextBox 21">
            <a:extLst>
              <a:ext uri="{FF2B5EF4-FFF2-40B4-BE49-F238E27FC236}">
                <a16:creationId xmlns:a16="http://schemas.microsoft.com/office/drawing/2014/main" id="{49464099-0228-AD47-93A0-218E8E88E749}"/>
              </a:ext>
            </a:extLst>
          </p:cNvPr>
          <p:cNvSpPr txBox="1"/>
          <p:nvPr/>
        </p:nvSpPr>
        <p:spPr>
          <a:xfrm>
            <a:off x="6579514" y="3394767"/>
            <a:ext cx="2134063" cy="1700960"/>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BEHUIZING</a:t>
            </a:r>
          </a:p>
          <a:p>
            <a:pPr>
              <a:spcAft>
                <a:spcPts val="300"/>
              </a:spcAft>
            </a:pPr>
            <a:r>
              <a:rPr lang="nl" sz="1200" b="0" i="0" strike="noStrike" cap="none" spc="0" baseline="0">
                <a:solidFill>
                  <a:srgbClr val="000000"/>
                </a:solidFill>
                <a:effectLst/>
                <a:latin typeface="Calibri"/>
                <a:ea typeface="Calibri"/>
                <a:cs typeface="Calibri"/>
              </a:rPr>
              <a:t>Het uitvoeren van inhaleerbaar kristallijn silicastof productieprocessen in een afgesloten omgeving voorkomt blootstelling aan stof bij de bron</a:t>
            </a:r>
          </a:p>
          <a:p>
            <a:pPr>
              <a:spcAft>
                <a:spcPts val="300"/>
              </a:spcAft>
            </a:pPr>
            <a:endParaRPr lang="en-US"/>
          </a:p>
        </p:txBody>
      </p:sp>
      <p:sp>
        <p:nvSpPr>
          <p:cNvPr id="23" name="TextBox 22">
            <a:extLst>
              <a:ext uri="{FF2B5EF4-FFF2-40B4-BE49-F238E27FC236}">
                <a16:creationId xmlns:a16="http://schemas.microsoft.com/office/drawing/2014/main" id="{3F697CFB-F30D-B247-AFBF-EBA1F65AC4D0}"/>
              </a:ext>
            </a:extLst>
          </p:cNvPr>
          <p:cNvSpPr txBox="1"/>
          <p:nvPr/>
        </p:nvSpPr>
        <p:spPr>
          <a:xfrm>
            <a:off x="6579515" y="4852474"/>
            <a:ext cx="2134063" cy="1517897"/>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AFZUIGING / VENTILATIE</a:t>
            </a:r>
          </a:p>
          <a:p>
            <a:pPr>
              <a:spcAft>
                <a:spcPts val="300"/>
              </a:spcAft>
            </a:pPr>
            <a:r>
              <a:rPr lang="nl" sz="1200" b="0" i="0" strike="noStrike" cap="none" spc="0" baseline="0">
                <a:solidFill>
                  <a:srgbClr val="000000"/>
                </a:solidFill>
                <a:effectLst/>
                <a:latin typeface="Calibri"/>
                <a:ea typeface="Calibri"/>
                <a:cs typeface="Calibri"/>
              </a:rPr>
              <a:t>Het opvangen van inhaleerbaar kristallijn silicastof bij de bron mensen eraan blootgesteld worden en het blijven reinigen van de lucht </a:t>
            </a:r>
          </a:p>
          <a:p>
            <a:endParaRPr lang="en-US"/>
          </a:p>
        </p:txBody>
      </p:sp>
      <p:sp>
        <p:nvSpPr>
          <p:cNvPr id="24" name="TextBox 23">
            <a:extLst>
              <a:ext uri="{FF2B5EF4-FFF2-40B4-BE49-F238E27FC236}">
                <a16:creationId xmlns:a16="http://schemas.microsoft.com/office/drawing/2014/main" id="{2A738CE3-9A78-BF48-8520-DFCA4F97D8D9}"/>
              </a:ext>
            </a:extLst>
          </p:cNvPr>
          <p:cNvSpPr txBox="1"/>
          <p:nvPr/>
        </p:nvSpPr>
        <p:spPr>
          <a:xfrm>
            <a:off x="9787266" y="3131928"/>
            <a:ext cx="2134062" cy="1845884"/>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BESCHERMINGSMIDDELEN</a:t>
            </a:r>
          </a:p>
          <a:p>
            <a:r>
              <a:rPr lang="nl" sz="1200" b="0" i="0" strike="noStrike" cap="none" spc="0" baseline="0">
                <a:solidFill>
                  <a:srgbClr val="000000"/>
                </a:solidFill>
                <a:effectLst/>
                <a:latin typeface="Calibri"/>
                <a:ea typeface="Calibri"/>
                <a:cs typeface="Calibri"/>
              </a:rPr>
              <a:t>Persoonlijke beschermingsmiddelen (zoals gezichtsmaskers) beschermen werknemers tegen stof als andere maatregelen niet voldoende zijn om de risico’s te beperken</a:t>
            </a:r>
          </a:p>
          <a:p>
            <a:endParaRPr lang="en-US"/>
          </a:p>
        </p:txBody>
      </p:sp>
      <p:sp>
        <p:nvSpPr>
          <p:cNvPr id="25" name="TextBox 24">
            <a:extLst>
              <a:ext uri="{FF2B5EF4-FFF2-40B4-BE49-F238E27FC236}">
                <a16:creationId xmlns:a16="http://schemas.microsoft.com/office/drawing/2014/main" id="{E1E7F653-A531-5943-B115-4ED53A0989BD}"/>
              </a:ext>
            </a:extLst>
          </p:cNvPr>
          <p:cNvSpPr txBox="1"/>
          <p:nvPr/>
        </p:nvSpPr>
        <p:spPr>
          <a:xfrm>
            <a:off x="9787266" y="1679231"/>
            <a:ext cx="2134062" cy="1517896"/>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WATER</a:t>
            </a:r>
          </a:p>
          <a:p>
            <a:pPr>
              <a:spcAft>
                <a:spcPts val="300"/>
              </a:spcAft>
            </a:pPr>
            <a:r>
              <a:rPr lang="nl" sz="1200" b="0" i="0" strike="noStrike" cap="none" spc="0" baseline="0">
                <a:solidFill>
                  <a:srgbClr val="000000"/>
                </a:solidFill>
                <a:effectLst/>
                <a:latin typeface="Calibri"/>
                <a:ea typeface="Calibri"/>
                <a:cs typeface="Calibri"/>
              </a:rPr>
              <a:t>Door de processen vochtig te houden, beperken we het rondwaaien van stof. Stofdeeltjes worden als het ware gevangen door het water</a:t>
            </a:r>
          </a:p>
          <a:p>
            <a:pPr>
              <a:spcAft>
                <a:spcPts val="300"/>
              </a:spcAft>
            </a:pPr>
            <a:endParaRPr lang="en-US"/>
          </a:p>
        </p:txBody>
      </p:sp>
    </p:spTree>
    <p:extLst>
      <p:ext uri="{BB962C8B-B14F-4D97-AF65-F5344CB8AC3E}">
        <p14:creationId xmlns:p14="http://schemas.microsoft.com/office/powerpoint/2010/main" val="90049384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pPr>
            <a:r>
              <a:rPr lang="nl" sz="2800" b="1" i="0" strike="noStrike" cap="none" spc="0" baseline="0">
                <a:solidFill>
                  <a:srgbClr val="F6A317"/>
                </a:solidFill>
                <a:effectLst/>
                <a:latin typeface="Helvetica"/>
                <a:ea typeface="Helvetica"/>
                <a:cs typeface="Helvetica"/>
              </a:rPr>
              <a:t>DE RISICO’S VAN DEZE ACTIVITEIT</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677432"/>
            <a:ext cx="5453624" cy="2938988"/>
          </a:xfrm>
        </p:spPr>
        <p:txBody>
          <a:bodyPr anchor="t"/>
          <a:lstStyle/>
          <a:p>
            <a:pPr marL="342900" indent="-34290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Deze activiteit kan erg stoffig zijn </a:t>
            </a:r>
          </a:p>
          <a:p>
            <a:pPr marL="342900" indent="-34290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Langdurige blootstelling aan grote hoeveelheden inhaleerbaar kristallijn silicastof kan longziektes veroorzaken</a:t>
            </a:r>
          </a:p>
          <a:p>
            <a:pPr>
              <a:lnSpc>
                <a:spcPts val="2200"/>
              </a:lnSpc>
            </a:pPr>
            <a:r>
              <a:rPr lang="nl" sz="1700" b="0" i="0" strike="noStrike" cap="none" spc="0" baseline="0" dirty="0">
                <a:solidFill>
                  <a:srgbClr val="000000"/>
                </a:solidFill>
                <a:effectLst/>
                <a:latin typeface="Helvetica"/>
                <a:ea typeface="Helvetica"/>
                <a:cs typeface="Helvetica"/>
              </a:rPr>
              <a:t>Het is belangrijk dat we onszelf dagelijks beschermen tegen blootstelling aan stof. </a:t>
            </a:r>
          </a:p>
          <a:p>
            <a:pPr>
              <a:lnSpc>
                <a:spcPts val="2200"/>
              </a:lnSpc>
            </a:pPr>
            <a:r>
              <a:rPr lang="nl" sz="1700" b="0" i="0" strike="noStrike" cap="none" spc="0" baseline="0" dirty="0">
                <a:solidFill>
                  <a:srgbClr val="000000"/>
                </a:solidFill>
                <a:effectLst/>
                <a:latin typeface="Helvetica"/>
                <a:ea typeface="Helvetica"/>
                <a:cs typeface="Helvetica"/>
              </a:rPr>
              <a:t>Door de juiste voorschriften op te volgen, beschermen we onze gezondheid voor de toekomst. </a:t>
            </a:r>
          </a:p>
          <a:p>
            <a:pPr>
              <a:lnSpc>
                <a:spcPts val="2200"/>
              </a:lnSpc>
            </a:pPr>
            <a:r>
              <a:rPr lang="nl" sz="1700" b="0" i="0" strike="noStrike" cap="none" spc="0" baseline="0" dirty="0">
                <a:solidFill>
                  <a:srgbClr val="000000"/>
                </a:solidFill>
                <a:effectLst/>
                <a:latin typeface="Helvetica"/>
                <a:ea typeface="Helvetica"/>
                <a:cs typeface="Helvetica"/>
              </a:rPr>
              <a:t>Hoe ga jij je pensioen doorbrengen? </a:t>
            </a:r>
          </a:p>
        </p:txBody>
      </p:sp>
      <p:pic>
        <p:nvPicPr>
          <p:cNvPr id="7" name="Picture Placeholder 6" descr="A picture containing a sick person in bed.">
            <a:extLst>
              <a:ext uri="{FF2B5EF4-FFF2-40B4-BE49-F238E27FC236}">
                <a16:creationId xmlns:a16="http://schemas.microsoft.com/office/drawing/2014/main" id="{8EE60C8E-C34D-0141-9CAF-B1E208D58E6B}"/>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 old man riding a wave on a surfboard in the ocean.">
            <a:extLst>
              <a:ext uri="{FF2B5EF4-FFF2-40B4-BE49-F238E27FC236}">
                <a16:creationId xmlns:a16="http://schemas.microsoft.com/office/drawing/2014/main" id="{9BEE14C4-C765-3B4A-B7DA-BA7F1AA5C8F9}"/>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D35895-4567-0C4E-826D-3CDE9A1AE9DC}"/>
              </a:ext>
            </a:extLst>
          </p:cNvPr>
          <p:cNvSpPr>
            <a:spLocks noGrp="1"/>
          </p:cNvSpPr>
          <p:nvPr>
            <p:ph type="body" sz="quarter" idx="10"/>
          </p:nvPr>
        </p:nvSpPr>
        <p:spPr>
          <a:xfrm>
            <a:off x="777244" y="1640901"/>
            <a:ext cx="5328588" cy="850900"/>
          </a:xfrm>
        </p:spPr>
        <p:txBody>
          <a:bodyPr/>
          <a:lstStyle/>
          <a:p>
            <a:pPr>
              <a:lnSpc>
                <a:spcPct val="100000"/>
              </a:lnSpc>
            </a:pPr>
            <a:r>
              <a:rPr lang="nl" sz="2800" b="1" i="0" strike="noStrike" cap="none" spc="0" baseline="0" dirty="0">
                <a:solidFill>
                  <a:srgbClr val="F6A317"/>
                </a:solidFill>
                <a:effectLst/>
                <a:latin typeface="Helvetica"/>
                <a:ea typeface="Helvetica"/>
                <a:cs typeface="Helvetica"/>
              </a:rPr>
              <a:t>WAAROM SCHOONMAKEN EN GOEDE HYGIENE BELANGRIJK ZIJN </a:t>
            </a:r>
          </a:p>
        </p:txBody>
      </p:sp>
      <p:sp>
        <p:nvSpPr>
          <p:cNvPr id="3" name="Text Placeholder 2">
            <a:extLst>
              <a:ext uri="{FF2B5EF4-FFF2-40B4-BE49-F238E27FC236}">
                <a16:creationId xmlns:a16="http://schemas.microsoft.com/office/drawing/2014/main" id="{A2A116B4-2106-0947-A6DF-7DD749E593A5}"/>
              </a:ext>
            </a:extLst>
          </p:cNvPr>
          <p:cNvSpPr>
            <a:spLocks noGrp="1"/>
          </p:cNvSpPr>
          <p:nvPr>
            <p:ph type="body" sz="quarter" idx="11"/>
          </p:nvPr>
        </p:nvSpPr>
        <p:spPr>
          <a:xfrm>
            <a:off x="777243" y="3132977"/>
            <a:ext cx="5453624" cy="3236531"/>
          </a:xfrm>
        </p:spPr>
        <p:txBody>
          <a:bodyPr/>
          <a:lstStyle/>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Inhaleerbaar stof (stof dat in de longen terehct kan komen) kan dagenlang in de lucht blijven hangen.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Als neergedaald stof opwaait, kan het in de lucht terechtkomen en gevaarlijk zijn.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Het regelmatig schoonmaken van de werkplek vermindert de kans op gevaar en voorkomt dat stof gaat rondwaaien.</a:t>
            </a:r>
          </a:p>
          <a:p>
            <a:pPr>
              <a:lnSpc>
                <a:spcPts val="2200"/>
              </a:lnSpc>
            </a:pPr>
            <a:endParaRPr lang="en-US" sz="1700" dirty="0"/>
          </a:p>
        </p:txBody>
      </p:sp>
      <p:pic>
        <p:nvPicPr>
          <p:cNvPr id="8" name="Picture Placeholder 7">
            <a:extLst>
              <a:ext uri="{FF2B5EF4-FFF2-40B4-BE49-F238E27FC236}">
                <a16:creationId xmlns:a16="http://schemas.microsoft.com/office/drawing/2014/main" id="{669C2E9C-9233-3645-A774-E552CD3427DF}"/>
              </a:ext>
            </a:extLst>
          </p:cNvPr>
          <p:cNvPicPr>
            <a:picLocks noGrp="1" noChangeAspect="1"/>
          </p:cNvPicPr>
          <p:nvPr>
            <p:ph type="pic" sz="quarter" idx="12"/>
          </p:nvPr>
        </p:nvPicPr>
        <p:blipFill>
          <a:blip r:embed="rId3"/>
          <a:srcRect l="8004" r="8004"/>
          <a:stretch>
            <a:fillRect/>
          </a:stretch>
        </p:blipFill>
        <p:spPr>
          <a:prstGeom prst="rect">
            <a:avLst/>
          </a:prstGeom>
        </p:spPr>
      </p:pic>
    </p:spTree>
    <p:extLst>
      <p:ext uri="{BB962C8B-B14F-4D97-AF65-F5344CB8AC3E}">
        <p14:creationId xmlns:p14="http://schemas.microsoft.com/office/powerpoint/2010/main" val="45519731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4" y="1640901"/>
            <a:ext cx="8617479" cy="850900"/>
          </a:xfrm>
        </p:spPr>
        <p:txBody>
          <a:bodyPr/>
          <a:lstStyle/>
          <a:p>
            <a:pPr>
              <a:lnSpc>
                <a:spcPct val="100000"/>
              </a:lnSpc>
            </a:pPr>
            <a:r>
              <a:rPr lang="nl" sz="2800" b="1" i="0" strike="noStrike" cap="none" spc="0" baseline="0" dirty="0">
                <a:solidFill>
                  <a:srgbClr val="F6A317"/>
                </a:solidFill>
                <a:effectLst/>
                <a:latin typeface="Helvetica"/>
                <a:ea typeface="Helvetica"/>
                <a:cs typeface="Helvetica"/>
              </a:rPr>
              <a:t>MANIEREN VAN SCHOONMAKEN</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3" y="2362676"/>
            <a:ext cx="10637514" cy="3682369"/>
          </a:xfrm>
        </p:spPr>
        <p:txBody>
          <a:bodyPr/>
          <a:lstStyle/>
          <a:p>
            <a:pPr>
              <a:lnSpc>
                <a:spcPts val="2200"/>
              </a:lnSpc>
            </a:pPr>
            <a:r>
              <a:rPr lang="nl" sz="1700" b="0" i="0" strike="noStrike" cap="none" spc="0" baseline="0" dirty="0">
                <a:solidFill>
                  <a:srgbClr val="000000"/>
                </a:solidFill>
                <a:effectLst/>
                <a:latin typeface="Helvetica"/>
                <a:ea typeface="Helvetica"/>
                <a:cs typeface="Helvetica"/>
              </a:rPr>
              <a:t>Er zijn twee manieren van schoonmaken die helpen om gevaarlijk stof uit de werkplaats te krijgen. Dit zijn: </a:t>
            </a:r>
          </a:p>
          <a:p>
            <a:pPr>
              <a:lnSpc>
                <a:spcPts val="2200"/>
              </a:lnSpc>
            </a:pPr>
            <a:r>
              <a:rPr lang="nl" sz="1700" b="1" i="0" strike="noStrike" cap="none" spc="0" baseline="0" dirty="0">
                <a:solidFill>
                  <a:srgbClr val="000000"/>
                </a:solidFill>
                <a:effectLst/>
                <a:latin typeface="Helvetica"/>
                <a:ea typeface="Helvetica"/>
                <a:cs typeface="Helvetica"/>
              </a:rPr>
              <a:t>Droge schoonmaakmethodes </a:t>
            </a:r>
          </a:p>
          <a:p>
            <a:pPr>
              <a:lnSpc>
                <a:spcPts val="2200"/>
              </a:lnSpc>
            </a:pPr>
            <a:r>
              <a:rPr lang="nl" sz="1700" b="0" i="0" strike="noStrike" cap="none" spc="0" baseline="0" dirty="0">
                <a:solidFill>
                  <a:srgbClr val="000000"/>
                </a:solidFill>
                <a:effectLst/>
                <a:latin typeface="Helvetica"/>
                <a:ea typeface="Helvetica"/>
                <a:cs typeface="Helvetica"/>
              </a:rPr>
              <a:t>Droog schoonmaken houdt in dat je de lucht schoonzuigt; zowel de vloer als oppervlakken. </a:t>
            </a:r>
          </a:p>
          <a:p>
            <a:pPr>
              <a:lnSpc>
                <a:spcPts val="2200"/>
              </a:lnSpc>
            </a:pPr>
            <a:r>
              <a:rPr lang="nl" sz="1700" b="1" i="0" strike="noStrike" cap="none" spc="0" baseline="0" dirty="0">
                <a:solidFill>
                  <a:srgbClr val="000000"/>
                </a:solidFill>
                <a:effectLst/>
                <a:latin typeface="Helvetica"/>
                <a:ea typeface="Helvetica"/>
                <a:cs typeface="Helvetica"/>
              </a:rPr>
              <a:t>Vochtige schoonmaakmethodes</a:t>
            </a:r>
          </a:p>
          <a:p>
            <a:pPr>
              <a:lnSpc>
                <a:spcPts val="2200"/>
              </a:lnSpc>
            </a:pPr>
            <a:r>
              <a:rPr lang="nl" sz="1700" b="0" i="0" strike="noStrike" cap="none" spc="0" baseline="0" dirty="0">
                <a:solidFill>
                  <a:srgbClr val="000000"/>
                </a:solidFill>
                <a:effectLst/>
                <a:latin typeface="Helvetica"/>
                <a:ea typeface="Helvetica"/>
                <a:cs typeface="Helvetica"/>
              </a:rPr>
              <a:t>Bij vochtige schoonmaakmethodes kan je denken aan dweilen of het gebruiken van een natte bezem, of het gebruik van een spray of slang. Water vermindert de kans dat stof in de lucht terechtkomt tijdens het schoonmaken. </a:t>
            </a:r>
          </a:p>
        </p:txBody>
      </p:sp>
    </p:spTree>
    <p:extLst>
      <p:ext uri="{BB962C8B-B14F-4D97-AF65-F5344CB8AC3E}">
        <p14:creationId xmlns:p14="http://schemas.microsoft.com/office/powerpoint/2010/main" val="33822701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7718CF-F620-0D4F-832A-7E8330B213A0}"/>
              </a:ext>
            </a:extLst>
          </p:cNvPr>
          <p:cNvSpPr>
            <a:spLocks noGrp="1"/>
          </p:cNvSpPr>
          <p:nvPr>
            <p:ph type="body" sz="quarter" idx="10"/>
            <p:custDataLst>
              <p:tags r:id="rId1"/>
            </p:custDataLst>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HET SCHOONMAKEN VAN VLOEREN</a:t>
            </a:r>
          </a:p>
        </p:txBody>
      </p:sp>
      <p:sp>
        <p:nvSpPr>
          <p:cNvPr id="3" name="Text Placeholder 2">
            <a:extLst>
              <a:ext uri="{FF2B5EF4-FFF2-40B4-BE49-F238E27FC236}">
                <a16:creationId xmlns:a16="http://schemas.microsoft.com/office/drawing/2014/main" id="{8E2873F5-437E-744A-9A45-B877F9EE403D}"/>
              </a:ext>
            </a:extLst>
          </p:cNvPr>
          <p:cNvSpPr>
            <a:spLocks noGrp="1"/>
          </p:cNvSpPr>
          <p:nvPr>
            <p:ph type="body" sz="quarter" idx="11"/>
            <p:custDataLst>
              <p:tags r:id="rId2"/>
            </p:custDataLst>
          </p:nvPr>
        </p:nvSpPr>
        <p:spPr>
          <a:xfrm>
            <a:off x="777243" y="2819876"/>
            <a:ext cx="5453624" cy="3682369"/>
          </a:xfrm>
        </p:spPr>
        <p:txBody>
          <a:bodyPr/>
          <a:lstStyle/>
          <a:p>
            <a:pPr>
              <a:lnSpc>
                <a:spcPts val="2200"/>
              </a:lnSpc>
            </a:pPr>
            <a:r>
              <a:rPr lang="nl" sz="1700" b="0" i="0" strike="noStrike" cap="none" spc="0" baseline="0" dirty="0">
                <a:solidFill>
                  <a:srgbClr val="000000"/>
                </a:solidFill>
                <a:effectLst/>
                <a:latin typeface="Helvetica"/>
                <a:ea typeface="Helvetica"/>
                <a:cs typeface="Helvetica"/>
              </a:rPr>
              <a:t>Om onnodige blootstelling aan stof te voorkomen, is het belangrijk om altijd gebruik te maken van goed schoonmaakmateriaal, indien beschikbaar. </a:t>
            </a:r>
          </a:p>
          <a:p>
            <a:pPr>
              <a:lnSpc>
                <a:spcPts val="2200"/>
              </a:lnSpc>
            </a:pPr>
            <a:r>
              <a:rPr lang="nl" sz="1700" b="0" i="0" strike="noStrike" cap="none" spc="0" baseline="0" dirty="0">
                <a:solidFill>
                  <a:srgbClr val="000000"/>
                </a:solidFill>
                <a:effectLst/>
                <a:latin typeface="Helvetica"/>
                <a:ea typeface="Helvetica"/>
                <a:cs typeface="Helvetica"/>
              </a:rPr>
              <a:t>In deze video zie je wat de beste manier is om stof op de vloer schoon te maken. </a:t>
            </a:r>
          </a:p>
          <a:p>
            <a:pPr>
              <a:lnSpc>
                <a:spcPts val="2200"/>
              </a:lnSpc>
            </a:pPr>
            <a:r>
              <a:rPr lang="nl" sz="1700" b="0" i="0" strike="noStrike" cap="none" spc="0" baseline="0" dirty="0">
                <a:solidFill>
                  <a:srgbClr val="000000"/>
                </a:solidFill>
                <a:effectLst/>
                <a:latin typeface="Helvetica"/>
                <a:ea typeface="Helvetica"/>
                <a:cs typeface="Helvetica"/>
              </a:rPr>
              <a:t>(Klik op de video om af te spelen.) </a:t>
            </a:r>
          </a:p>
        </p:txBody>
      </p:sp>
      <p:pic>
        <p:nvPicPr>
          <p:cNvPr id="4" name="cleaning.mp4" descr="cleaning.mp4">
            <a:hlinkClick r:id="" action="ppaction://media"/>
            <a:extLst>
              <a:ext uri="{FF2B5EF4-FFF2-40B4-BE49-F238E27FC236}">
                <a16:creationId xmlns:a16="http://schemas.microsoft.com/office/drawing/2014/main" id="{2A37D0FE-0902-D542-9D20-1E29EE268582}"/>
              </a:ext>
            </a:extLst>
          </p:cNvPr>
          <p:cNvPicPr>
            <a:picLocks noChangeAspect="1"/>
          </p:cNvPicPr>
          <p:nvPr>
            <a:videoFile r:link="rId4"/>
            <p:custDataLst>
              <p:tags r:id="rId5"/>
            </p:custDataLst>
            <p:extLst>
              <p:ext uri="{DAA4B4D4-6D71-4841-9C94-3DE7FCFB9230}">
                <p14:media xmlns:p14="http://schemas.microsoft.com/office/powerpoint/2010/main" r:embed="rId3"/>
              </p:ext>
            </p:extLst>
          </p:nvPr>
        </p:nvPicPr>
        <p:blipFill>
          <a:blip r:embed="rId8"/>
          <a:stretch>
            <a:fillRect/>
          </a:stretch>
        </p:blipFill>
        <p:spPr>
          <a:xfrm>
            <a:off x="6357374" y="1640901"/>
            <a:ext cx="5453625" cy="4362900"/>
          </a:xfrm>
          <a:prstGeom prst="rect">
            <a:avLst/>
          </a:prstGeom>
        </p:spPr>
      </p:pic>
    </p:spTree>
    <p:extLst>
      <p:ext uri="{BB962C8B-B14F-4D97-AF65-F5344CB8AC3E}">
        <p14:creationId xmlns:p14="http://schemas.microsoft.com/office/powerpoint/2010/main" val="42007091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329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cTn>
                <p:tgtEl>
                  <p:spTgt spid="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ags/tag10.xml><?xml version="1.0" encoding="utf-8"?>
<p:tagLst xmlns:a="http://schemas.openxmlformats.org/drawingml/2006/main" xmlns:r="http://schemas.openxmlformats.org/officeDocument/2006/relationships" xmlns:p="http://schemas.openxmlformats.org/presentationml/2006/main">
  <p:tag name="AS_UNIQUEID" val="7"/>
</p:tagLst>
</file>

<file path=ppt/tags/tag11.xml><?xml version="1.0" encoding="utf-8"?>
<p:tagLst xmlns:a="http://schemas.openxmlformats.org/drawingml/2006/main" xmlns:r="http://schemas.openxmlformats.org/officeDocument/2006/relationships" xmlns:p="http://schemas.openxmlformats.org/presentationml/2006/main">
  <p:tag name="AS_UNIQUEID" val="17"/>
</p:tagLst>
</file>

<file path=ppt/tags/tag12.xml><?xml version="1.0" encoding="utf-8"?>
<p:tagLst xmlns:a="http://schemas.openxmlformats.org/drawingml/2006/main" xmlns:r="http://schemas.openxmlformats.org/officeDocument/2006/relationships" xmlns:p="http://schemas.openxmlformats.org/presentationml/2006/main">
  <p:tag name="AS_UNIQUEID" val="18"/>
</p:tagLst>
</file>

<file path=ppt/tags/tag13.xml><?xml version="1.0" encoding="utf-8"?>
<p:tagLst xmlns:a="http://schemas.openxmlformats.org/drawingml/2006/main" xmlns:r="http://schemas.openxmlformats.org/officeDocument/2006/relationships" xmlns:p="http://schemas.openxmlformats.org/presentationml/2006/main">
  <p:tag name="AS_UNIQUEID" val="19"/>
</p:tagLst>
</file>

<file path=ppt/tags/tag14.xml><?xml version="1.0" encoding="utf-8"?>
<p:tagLst xmlns:a="http://schemas.openxmlformats.org/drawingml/2006/main" xmlns:r="http://schemas.openxmlformats.org/officeDocument/2006/relationships" xmlns:p="http://schemas.openxmlformats.org/presentationml/2006/main">
  <p:tag name="AS_UNIQUEID" val="13"/>
</p:tagLst>
</file>

<file path=ppt/tags/tag15.xml><?xml version="1.0" encoding="utf-8"?>
<p:tagLst xmlns:a="http://schemas.openxmlformats.org/drawingml/2006/main" xmlns:r="http://schemas.openxmlformats.org/officeDocument/2006/relationships" xmlns:p="http://schemas.openxmlformats.org/presentationml/2006/main">
  <p:tag name="AS_UNIQUEID" val="14"/>
</p:tagLst>
</file>

<file path=ppt/tags/tag16.xml><?xml version="1.0" encoding="utf-8"?>
<p:tagLst xmlns:a="http://schemas.openxmlformats.org/drawingml/2006/main" xmlns:r="http://schemas.openxmlformats.org/officeDocument/2006/relationships" xmlns:p="http://schemas.openxmlformats.org/presentationml/2006/main">
  <p:tag name="AS_UNIQUEID" val="15"/>
</p:tagLst>
</file>

<file path=ppt/tags/tag17.xml><?xml version="1.0" encoding="utf-8"?>
<p:tagLst xmlns:a="http://schemas.openxmlformats.org/drawingml/2006/main" xmlns:r="http://schemas.openxmlformats.org/officeDocument/2006/relationships" xmlns:p="http://schemas.openxmlformats.org/presentationml/2006/main">
  <p:tag name="AS_UNIQUEID" val="25"/>
</p:tagLst>
</file>

<file path=ppt/tags/tag18.xml><?xml version="1.0" encoding="utf-8"?>
<p:tagLst xmlns:a="http://schemas.openxmlformats.org/drawingml/2006/main" xmlns:r="http://schemas.openxmlformats.org/officeDocument/2006/relationships" xmlns:p="http://schemas.openxmlformats.org/presentationml/2006/main">
  <p:tag name="AS_UNIQUEID" val="26"/>
</p:tagLst>
</file>

<file path=ppt/tags/tag19.xml><?xml version="1.0" encoding="utf-8"?>
<p:tagLst xmlns:a="http://schemas.openxmlformats.org/drawingml/2006/main" xmlns:r="http://schemas.openxmlformats.org/officeDocument/2006/relationships" xmlns:p="http://schemas.openxmlformats.org/presentationml/2006/main">
  <p:tag name="AS_UNIQUEID" val="27"/>
</p:tagLst>
</file>

<file path=ppt/tags/tag2.xml><?xml version="1.0" encoding="utf-8"?>
<p:tagLst xmlns:a="http://schemas.openxmlformats.org/drawingml/2006/main" xmlns:r="http://schemas.openxmlformats.org/officeDocument/2006/relationships" xmlns:p="http://schemas.openxmlformats.org/presentationml/2006/main">
  <p:tag name="AS_UNIQUEID" val="2"/>
</p:tagLst>
</file>

<file path=ppt/tags/tag20.xml><?xml version="1.0" encoding="utf-8"?>
<p:tagLst xmlns:a="http://schemas.openxmlformats.org/drawingml/2006/main" xmlns:r="http://schemas.openxmlformats.org/officeDocument/2006/relationships" xmlns:p="http://schemas.openxmlformats.org/presentationml/2006/main">
  <p:tag name="AS_UNIQUEID" val="28"/>
</p:tagLst>
</file>

<file path=ppt/tags/tag21.xml><?xml version="1.0" encoding="utf-8"?>
<p:tagLst xmlns:a="http://schemas.openxmlformats.org/drawingml/2006/main" xmlns:r="http://schemas.openxmlformats.org/officeDocument/2006/relationships" xmlns:p="http://schemas.openxmlformats.org/presentationml/2006/main">
  <p:tag name="AS_UNIQUEID" val="21"/>
</p:tagLst>
</file>

<file path=ppt/tags/tag22.xml><?xml version="1.0" encoding="utf-8"?>
<p:tagLst xmlns:a="http://schemas.openxmlformats.org/drawingml/2006/main" xmlns:r="http://schemas.openxmlformats.org/officeDocument/2006/relationships" xmlns:p="http://schemas.openxmlformats.org/presentationml/2006/main">
  <p:tag name="AS_UNIQUEID" val="22"/>
</p:tagLst>
</file>

<file path=ppt/tags/tag23.xml><?xml version="1.0" encoding="utf-8"?>
<p:tagLst xmlns:a="http://schemas.openxmlformats.org/drawingml/2006/main" xmlns:r="http://schemas.openxmlformats.org/officeDocument/2006/relationships" xmlns:p="http://schemas.openxmlformats.org/presentationml/2006/main">
  <p:tag name="AS_UNIQUEID" val="23"/>
</p:tagLst>
</file>

<file path=ppt/tags/tag24.xml><?xml version="1.0" encoding="utf-8"?>
<p:tagLst xmlns:a="http://schemas.openxmlformats.org/drawingml/2006/main" xmlns:r="http://schemas.openxmlformats.org/officeDocument/2006/relationships" xmlns:p="http://schemas.openxmlformats.org/presentationml/2006/main">
  <p:tag name="AS_UNIQUEID" val="34"/>
</p:tagLst>
</file>

<file path=ppt/tags/tag25.xml><?xml version="1.0" encoding="utf-8"?>
<p:tagLst xmlns:a="http://schemas.openxmlformats.org/drawingml/2006/main" xmlns:r="http://schemas.openxmlformats.org/officeDocument/2006/relationships" xmlns:p="http://schemas.openxmlformats.org/presentationml/2006/main">
  <p:tag name="AS_UNIQUEID" val="35"/>
</p:tagLst>
</file>

<file path=ppt/tags/tag26.xml><?xml version="1.0" encoding="utf-8"?>
<p:tagLst xmlns:a="http://schemas.openxmlformats.org/drawingml/2006/main" xmlns:r="http://schemas.openxmlformats.org/officeDocument/2006/relationships" xmlns:p="http://schemas.openxmlformats.org/presentationml/2006/main">
  <p:tag name="AS_UNIQUEID" val="36"/>
</p:tagLst>
</file>

<file path=ppt/tags/tag27.xml><?xml version="1.0" encoding="utf-8"?>
<p:tagLst xmlns:a="http://schemas.openxmlformats.org/drawingml/2006/main" xmlns:r="http://schemas.openxmlformats.org/officeDocument/2006/relationships" xmlns:p="http://schemas.openxmlformats.org/presentationml/2006/main">
  <p:tag name="AS_UNIQUEID" val="30"/>
</p:tagLst>
</file>

<file path=ppt/tags/tag28.xml><?xml version="1.0" encoding="utf-8"?>
<p:tagLst xmlns:a="http://schemas.openxmlformats.org/drawingml/2006/main" xmlns:r="http://schemas.openxmlformats.org/officeDocument/2006/relationships" xmlns:p="http://schemas.openxmlformats.org/presentationml/2006/main">
  <p:tag name="AS_UNIQUEID" val="31"/>
</p:tagLst>
</file>

<file path=ppt/tags/tag29.xml><?xml version="1.0" encoding="utf-8"?>
<p:tagLst xmlns:a="http://schemas.openxmlformats.org/drawingml/2006/main" xmlns:r="http://schemas.openxmlformats.org/officeDocument/2006/relationships" xmlns:p="http://schemas.openxmlformats.org/presentationml/2006/main">
  <p:tag name="AS_UNIQUEID" val="32"/>
</p:tagLst>
</file>

<file path=ppt/tags/tag3.xml><?xml version="1.0" encoding="utf-8"?>
<p:tagLst xmlns:a="http://schemas.openxmlformats.org/drawingml/2006/main" xmlns:r="http://schemas.openxmlformats.org/officeDocument/2006/relationships" xmlns:p="http://schemas.openxmlformats.org/presentationml/2006/main">
  <p:tag name="AS_UNIQUEID" val="3"/>
</p:tagLst>
</file>

<file path=ppt/tags/tag30.xml><?xml version="1.0" encoding="utf-8"?>
<p:tagLst xmlns:a="http://schemas.openxmlformats.org/drawingml/2006/main" xmlns:r="http://schemas.openxmlformats.org/officeDocument/2006/relationships" xmlns:p="http://schemas.openxmlformats.org/presentationml/2006/main">
  <p:tag name="AS_UNIQUEID" val="42"/>
</p:tagLst>
</file>

<file path=ppt/tags/tag31.xml><?xml version="1.0" encoding="utf-8"?>
<p:tagLst xmlns:a="http://schemas.openxmlformats.org/drawingml/2006/main" xmlns:r="http://schemas.openxmlformats.org/officeDocument/2006/relationships" xmlns:p="http://schemas.openxmlformats.org/presentationml/2006/main">
  <p:tag name="AS_UNIQUEID" val="43"/>
</p:tagLst>
</file>

<file path=ppt/tags/tag32.xml><?xml version="1.0" encoding="utf-8"?>
<p:tagLst xmlns:a="http://schemas.openxmlformats.org/drawingml/2006/main" xmlns:r="http://schemas.openxmlformats.org/officeDocument/2006/relationships" xmlns:p="http://schemas.openxmlformats.org/presentationml/2006/main">
  <p:tag name="AS_UNIQUEID" val="44"/>
</p:tagLst>
</file>

<file path=ppt/tags/tag33.xml><?xml version="1.0" encoding="utf-8"?>
<p:tagLst xmlns:a="http://schemas.openxmlformats.org/drawingml/2006/main" xmlns:r="http://schemas.openxmlformats.org/officeDocument/2006/relationships" xmlns:p="http://schemas.openxmlformats.org/presentationml/2006/main">
  <p:tag name="AS_UNIQUEID" val="38"/>
</p:tagLst>
</file>

<file path=ppt/tags/tag34.xml><?xml version="1.0" encoding="utf-8"?>
<p:tagLst xmlns:a="http://schemas.openxmlformats.org/drawingml/2006/main" xmlns:r="http://schemas.openxmlformats.org/officeDocument/2006/relationships" xmlns:p="http://schemas.openxmlformats.org/presentationml/2006/main">
  <p:tag name="AS_UNIQUEID" val="39"/>
</p:tagLst>
</file>

<file path=ppt/tags/tag35.xml><?xml version="1.0" encoding="utf-8"?>
<p:tagLst xmlns:a="http://schemas.openxmlformats.org/drawingml/2006/main" xmlns:r="http://schemas.openxmlformats.org/officeDocument/2006/relationships" xmlns:p="http://schemas.openxmlformats.org/presentationml/2006/main">
  <p:tag name="AS_UNIQUEID" val="40"/>
</p:tagLst>
</file>

<file path=ppt/tags/tag36.xml><?xml version="1.0" encoding="utf-8"?>
<p:tagLst xmlns:a="http://schemas.openxmlformats.org/drawingml/2006/main" xmlns:r="http://schemas.openxmlformats.org/officeDocument/2006/relationships" xmlns:p="http://schemas.openxmlformats.org/presentationml/2006/main">
  <p:tag name="AS_UNIQUEID" val="50"/>
</p:tagLst>
</file>

<file path=ppt/tags/tag37.xml><?xml version="1.0" encoding="utf-8"?>
<p:tagLst xmlns:a="http://schemas.openxmlformats.org/drawingml/2006/main" xmlns:r="http://schemas.openxmlformats.org/officeDocument/2006/relationships" xmlns:p="http://schemas.openxmlformats.org/presentationml/2006/main">
  <p:tag name="AS_UNIQUEID" val="51"/>
</p:tagLst>
</file>

<file path=ppt/tags/tag38.xml><?xml version="1.0" encoding="utf-8"?>
<p:tagLst xmlns:a="http://schemas.openxmlformats.org/drawingml/2006/main" xmlns:r="http://schemas.openxmlformats.org/officeDocument/2006/relationships" xmlns:p="http://schemas.openxmlformats.org/presentationml/2006/main">
  <p:tag name="AS_UNIQUEID" val="52"/>
</p:tagLst>
</file>

<file path=ppt/tags/tag39.xml><?xml version="1.0" encoding="utf-8"?>
<p:tagLst xmlns:a="http://schemas.openxmlformats.org/drawingml/2006/main" xmlns:r="http://schemas.openxmlformats.org/officeDocument/2006/relationships" xmlns:p="http://schemas.openxmlformats.org/presentationml/2006/main">
  <p:tag name="AS_UNIQUEID" val="53"/>
</p:tagLst>
</file>

<file path=ppt/tags/tag4.xml><?xml version="1.0" encoding="utf-8"?>
<p:tagLst xmlns:a="http://schemas.openxmlformats.org/drawingml/2006/main" xmlns:r="http://schemas.openxmlformats.org/officeDocument/2006/relationships" xmlns:p="http://schemas.openxmlformats.org/presentationml/2006/main">
  <p:tag name="AS_UNIQUEID" val="0"/>
</p:tagLst>
</file>

<file path=ppt/tags/tag40.xml><?xml version="1.0" encoding="utf-8"?>
<p:tagLst xmlns:a="http://schemas.openxmlformats.org/drawingml/2006/main" xmlns:r="http://schemas.openxmlformats.org/officeDocument/2006/relationships" xmlns:p="http://schemas.openxmlformats.org/presentationml/2006/main">
  <p:tag name="AS_UNIQUEID" val="46"/>
</p:tagLst>
</file>

<file path=ppt/tags/tag41.xml><?xml version="1.0" encoding="utf-8"?>
<p:tagLst xmlns:a="http://schemas.openxmlformats.org/drawingml/2006/main" xmlns:r="http://schemas.openxmlformats.org/officeDocument/2006/relationships" xmlns:p="http://schemas.openxmlformats.org/presentationml/2006/main">
  <p:tag name="AS_UNIQUEID" val="47"/>
</p:tagLst>
</file>

<file path=ppt/tags/tag42.xml><?xml version="1.0" encoding="utf-8"?>
<p:tagLst xmlns:a="http://schemas.openxmlformats.org/drawingml/2006/main" xmlns:r="http://schemas.openxmlformats.org/officeDocument/2006/relationships" xmlns:p="http://schemas.openxmlformats.org/presentationml/2006/main">
  <p:tag name="AS_UNIQUEID" val="48"/>
</p:tagLst>
</file>

<file path=ppt/tags/tag5.xml><?xml version="1.0" encoding="utf-8"?>
<p:tagLst xmlns:a="http://schemas.openxmlformats.org/drawingml/2006/main" xmlns:r="http://schemas.openxmlformats.org/officeDocument/2006/relationships" xmlns:p="http://schemas.openxmlformats.org/presentationml/2006/main">
  <p:tag name="AS_UNIQUEID" val="9"/>
</p:tagLst>
</file>

<file path=ppt/tags/tag6.xml><?xml version="1.0" encoding="utf-8"?>
<p:tagLst xmlns:a="http://schemas.openxmlformats.org/drawingml/2006/main" xmlns:r="http://schemas.openxmlformats.org/officeDocument/2006/relationships" xmlns:p="http://schemas.openxmlformats.org/presentationml/2006/main">
  <p:tag name="AS_UNIQUEID" val="10"/>
</p:tagLst>
</file>

<file path=ppt/tags/tag7.xml><?xml version="1.0" encoding="utf-8"?>
<p:tagLst xmlns:a="http://schemas.openxmlformats.org/drawingml/2006/main" xmlns:r="http://schemas.openxmlformats.org/officeDocument/2006/relationships" xmlns:p="http://schemas.openxmlformats.org/presentationml/2006/main">
  <p:tag name="AS_UNIQUEID" val="11"/>
</p:tagLst>
</file>

<file path=ppt/tags/tag8.xml><?xml version="1.0" encoding="utf-8"?>
<p:tagLst xmlns:a="http://schemas.openxmlformats.org/drawingml/2006/main" xmlns:r="http://schemas.openxmlformats.org/officeDocument/2006/relationships" xmlns:p="http://schemas.openxmlformats.org/presentationml/2006/main">
  <p:tag name="AS_UNIQUEID" val="5"/>
</p:tagLst>
</file>

<file path=ppt/tags/tag9.xml><?xml version="1.0" encoding="utf-8"?>
<p:tagLst xmlns:a="http://schemas.openxmlformats.org/drawingml/2006/main" xmlns:r="http://schemas.openxmlformats.org/officeDocument/2006/relationships" xmlns:p="http://schemas.openxmlformats.org/presentationml/2006/main">
  <p:tag name="AS_UNIQUEID"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_PPTTraining_Cleaning_Hygiene" id="{39BFAD84-DCD9-3346-BC3F-2E78ED66515C}" vid="{FAC23321-1EAD-BA4F-A31B-84139DFB50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8ecf516-e360-4672-81b9-68723bedb71f" xsi:nil="true"/>
    <lcf76f155ced4ddcb4097134ff3c332f xmlns="6d9d7403-2d8c-4818-ae25-2c5629bc733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2.xml><?xml version="1.0" encoding="utf-8"?>
<ds:datastoreItem xmlns:ds="http://schemas.openxmlformats.org/officeDocument/2006/customXml" ds:itemID="{F7EAB0F3-4F99-442A-9EBF-9976AF69AA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545FEE-AD81-4023-B6AC-5CAEA335ED9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6d9d7403-2d8c-4818-ae25-2c5629bc7330"/>
    <ds:schemaRef ds:uri="http://purl.org/dc/terms/"/>
    <ds:schemaRef ds:uri="d8ecf516-e360-4672-81b9-68723bedb71f"/>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42</TotalTime>
  <Words>1517</Words>
  <Application>Microsoft Macintosh PowerPoint</Application>
  <PresentationFormat>Widescreen</PresentationFormat>
  <Paragraphs>122</Paragraphs>
  <Slides>15</Slides>
  <Notes>14</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33</cp:revision>
  <dcterms:created xsi:type="dcterms:W3CDTF">2020-06-24T14:35:04Z</dcterms:created>
  <dcterms:modified xsi:type="dcterms:W3CDTF">2024-11-13T11:16:33Z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