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6" r:id="rId5"/>
    <p:sldId id="273" r:id="rId6"/>
    <p:sldId id="278" r:id="rId7"/>
    <p:sldId id="272" r:id="rId8"/>
    <p:sldId id="276" r:id="rId9"/>
    <p:sldId id="261" r:id="rId10"/>
    <p:sldId id="275" r:id="rId11"/>
    <p:sldId id="260" r:id="rId12"/>
    <p:sldId id="263" r:id="rId13"/>
    <p:sldId id="274" r:id="rId14"/>
    <p:sldId id="268" r:id="rId15"/>
    <p:sldId id="264" r:id="rId16"/>
    <p:sldId id="266" r:id="rId17"/>
    <p:sldId id="267"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BC7F61-1F42-1144-8C86-A6CA9BE0A7F2}" v="2" dt="2020-12-09T20:09:22.7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53" autoAdjust="0"/>
    <p:restoredTop sz="88844"/>
  </p:normalViewPr>
  <p:slideViewPr>
    <p:cSldViewPr snapToGrid="0" snapToObjects="1">
      <p:cViewPr varScale="1">
        <p:scale>
          <a:sx n="109" d="100"/>
          <a:sy n="109" d="100"/>
        </p:scale>
        <p:origin x="1304" y="176"/>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1647289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429363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73019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1747875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44323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3259060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nl" sz="1200" b="0" i="0" strike="noStrike" cap="none" spc="0" baseline="0" dirty="0">
                <a:solidFill>
                  <a:srgbClr val="000000"/>
                </a:solidFill>
                <a:effectLst/>
                <a:latin typeface="+mn-lt"/>
                <a:ea typeface="Calibri"/>
                <a:cs typeface="Calibri"/>
              </a:rPr>
              <a:t>Overmatige blootstelling aan inhaleerbaar kristallijn silicastof kan bij werknemers leiden tot serieuze gezondheidsklachten op de lange termijn. Daarom is het belangrijk dat alle werknemers zich bewust zijn van de voorschriften die het risico op blootstelling aan silicastof zo veel mogelijk beperken of voorkomen”. </a:t>
            </a:r>
          </a:p>
          <a:p>
            <a:endParaRPr lang="en-US" sz="1200" b="0" i="0" u="none" strike="noStrike" kern="1200" dirty="0">
              <a:solidFill>
                <a:schemeClr val="tx1"/>
              </a:solidFill>
              <a:effectLst/>
              <a:latin typeface="+mn-lt"/>
              <a:ea typeface="+mn-ea"/>
              <a:cs typeface="+mn-cs"/>
            </a:endParaRPr>
          </a:p>
          <a:p>
            <a:r>
              <a:rPr lang="nl" sz="1200" b="0" i="0" strike="noStrike" cap="none" spc="0" baseline="0" dirty="0">
                <a:solidFill>
                  <a:srgbClr val="000000"/>
                </a:solidFill>
                <a:effectLst/>
                <a:latin typeface="+mn-lt"/>
                <a:ea typeface="Calibri"/>
                <a:cs typeface="Calibri"/>
              </a:rPr>
              <a:t>Deze training bevat informatie over het uitvoeren van stofmetingen. </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1354598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1263212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2489739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394086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 sz="1200" b="0" i="0" strike="noStrike" cap="none" spc="0" baseline="0" dirty="0">
                <a:solidFill>
                  <a:srgbClr val="000000"/>
                </a:solidFill>
                <a:effectLst/>
                <a:latin typeface="+mn-lt"/>
                <a:ea typeface="Calibri"/>
                <a:cs typeface="Calibri"/>
              </a:rPr>
              <a:t>Statisch monitoren wordt ook toegepast voor onderzoeksdoeleinden en om specifieke soorten stof te identificeren, zoals inhaleerbaar kristallijn silicastof. </a:t>
            </a: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3896502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223981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1220557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nl" sz="1000" b="0" i="0" strike="noStrike" cap="none" spc="0" baseline="0">
                <a:solidFill>
                  <a:srgbClr val="000000"/>
                </a:solidFill>
                <a:effectLst/>
                <a:latin typeface="Helvetica"/>
                <a:ea typeface="Helvetica"/>
                <a:cs typeface="Helvetica"/>
              </a:rPr>
              <a:t>Dit trainingspakket is onderdeel van de NEPSI Gids voor de juiste werkwijze – ga naar guide.nepsi.eu </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9062415-84AB-E14B-9757-4F4426CFB088}"/>
              </a:ext>
            </a:extLst>
          </p:cNvPr>
          <p:cNvPicPr>
            <a:picLocks noChangeAspect="1"/>
          </p:cNvPicPr>
          <p:nvPr userDrawn="1"/>
        </p:nvPicPr>
        <p:blipFill>
          <a:blip r:embed="rId10"/>
          <a:stretch>
            <a:fillRect/>
          </a:stretch>
        </p:blipFill>
        <p:spPr>
          <a:xfrm>
            <a:off x="395111" y="286802"/>
            <a:ext cx="1000588" cy="630000"/>
          </a:xfrm>
          <a:prstGeom prst="rect">
            <a:avLst/>
          </a:prstGeom>
        </p:spPr>
      </p:pic>
      <p:sp>
        <p:nvSpPr>
          <p:cNvPr id="7" name="Text Placeholder 4">
            <a:extLst>
              <a:ext uri="{FF2B5EF4-FFF2-40B4-BE49-F238E27FC236}">
                <a16:creationId xmlns:a16="http://schemas.microsoft.com/office/drawing/2014/main" id="{E5DB3628-D6C7-BB40-A3D5-44E7A56B062F}"/>
              </a:ext>
            </a:extLst>
          </p:cNvPr>
          <p:cNvSpPr txBox="1"/>
          <p:nvPr userDrawn="1"/>
        </p:nvSpPr>
        <p:spPr>
          <a:xfrm>
            <a:off x="8229599" y="429114"/>
            <a:ext cx="3587751"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 sz="1400" b="1" i="0" strike="noStrike" cap="none" spc="0" baseline="0">
                <a:solidFill>
                  <a:srgbClr val="F6A317"/>
                </a:solidFill>
                <a:effectLst/>
                <a:latin typeface="Helvetica"/>
                <a:ea typeface="Helvetica"/>
                <a:cs typeface="Helvetica"/>
              </a:rPr>
              <a:t>VOORSCHRIFTEN VOOR HET UITVOEREN VAN STOFMETINGEN (VOOR WERKNEMERS) </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guide.nepsi.eu/sheet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training.nepsi.eu/" TargetMode="External"/><Relationship Id="rId5" Type="http://schemas.openxmlformats.org/officeDocument/2006/relationships/hyperlink" Target="https://toolkit.nepsi.eu/" TargetMode="External"/><Relationship Id="rId4" Type="http://schemas.openxmlformats.org/officeDocument/2006/relationships/hyperlink" Target="https://guide.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3" y="2902987"/>
            <a:ext cx="6743824" cy="850900"/>
          </a:xfrm>
        </p:spPr>
        <p:txBody>
          <a:bodyPr anchor="t"/>
          <a:lstStyle/>
          <a:p>
            <a:pPr>
              <a:lnSpc>
                <a:spcPct val="100000"/>
              </a:lnSpc>
            </a:pPr>
            <a:r>
              <a:rPr lang="nl" sz="2800" b="1" i="0" strike="noStrike" cap="none" spc="0" baseline="0" dirty="0">
                <a:solidFill>
                  <a:srgbClr val="FFFFFF"/>
                </a:solidFill>
                <a:effectLst/>
                <a:latin typeface="Helvetica"/>
                <a:ea typeface="Helvetica"/>
                <a:cs typeface="Helvetica"/>
              </a:rPr>
              <a:t>VOORSCHRIFTEN VOOR HET UITVOEREN VAN STOFMETINGEN (VOOR WERKNEMERS) </a:t>
            </a:r>
          </a:p>
          <a:p>
            <a:pPr>
              <a:lnSpc>
                <a:spcPct val="100000"/>
              </a:lnSpc>
            </a:pPr>
            <a:endParaRPr lang="en-US" sz="2800" dirty="0">
              <a:cs typeface="Helvetica"/>
            </a:endParaRP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061949"/>
            <a:ext cx="7534275" cy="850900"/>
          </a:xfrm>
        </p:spPr>
        <p:txBody>
          <a:bodyPr/>
          <a:lstStyle/>
          <a:p>
            <a:endParaRPr lang="en-US"/>
          </a:p>
        </p:txBody>
      </p:sp>
      <p:sp>
        <p:nvSpPr>
          <p:cNvPr id="5" name="Rectangle 4">
            <a:extLst>
              <a:ext uri="{FF2B5EF4-FFF2-40B4-BE49-F238E27FC236}">
                <a16:creationId xmlns:a16="http://schemas.microsoft.com/office/drawing/2014/main" id="{4F0B7549-1A6F-4540-9C49-4BC822ADA478}"/>
              </a:ext>
            </a:extLst>
          </p:cNvPr>
          <p:cNvSpPr/>
          <p:nvPr/>
        </p:nvSpPr>
        <p:spPr>
          <a:xfrm>
            <a:off x="7147560" y="228600"/>
            <a:ext cx="4648200"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a:xfrm>
            <a:off x="777244" y="1640901"/>
            <a:ext cx="5224463" cy="850900"/>
          </a:xfrm>
        </p:spPr>
        <p:txBody>
          <a:bodyPr/>
          <a:lstStyle/>
          <a:p>
            <a:pPr>
              <a:lnSpc>
                <a:spcPct val="100000"/>
              </a:lnSpc>
            </a:pPr>
            <a:r>
              <a:rPr lang="nl" sz="2800" b="1" i="0" strike="noStrike" cap="none" spc="0" baseline="0">
                <a:solidFill>
                  <a:srgbClr val="F6A317"/>
                </a:solidFill>
                <a:effectLst/>
                <a:latin typeface="Helvetica"/>
                <a:ea typeface="Helvetica"/>
                <a:cs typeface="Helvetica"/>
              </a:rPr>
              <a:t>DE RESULTATEN VAN STOFMETINGEN</a:t>
            </a:r>
          </a:p>
        </p:txBody>
      </p:sp>
      <p:sp>
        <p:nvSpPr>
          <p:cNvPr id="9" name="Text Placeholder 2">
            <a:extLst>
              <a:ext uri="{FF2B5EF4-FFF2-40B4-BE49-F238E27FC236}">
                <a16:creationId xmlns:a16="http://schemas.microsoft.com/office/drawing/2014/main" id="{3C2F9A51-4E29-3E4E-A94D-71691535ACA4}"/>
              </a:ext>
            </a:extLst>
          </p:cNvPr>
          <p:cNvSpPr>
            <a:spLocks noGrp="1"/>
          </p:cNvSpPr>
          <p:nvPr>
            <p:ph type="body" sz="quarter" idx="11"/>
          </p:nvPr>
        </p:nvSpPr>
        <p:spPr>
          <a:xfrm>
            <a:off x="777243" y="2843213"/>
            <a:ext cx="5453624" cy="3201832"/>
          </a:xfrm>
        </p:spPr>
        <p:txBody>
          <a:bodyPr anchor="t"/>
          <a:lstStyle/>
          <a:p>
            <a:pPr marL="342900" indent="-342900">
              <a:lnSpc>
                <a:spcPts val="2200"/>
              </a:lnSpc>
              <a:buFont typeface="Arial"/>
              <a:buChar char="•"/>
            </a:pPr>
            <a:r>
              <a:rPr lang="nl" sz="1700" b="0" i="0" strike="noStrike" cap="none" spc="0" baseline="0" dirty="0">
                <a:solidFill>
                  <a:srgbClr val="000000"/>
                </a:solidFill>
                <a:effectLst/>
                <a:latin typeface="Helvetica"/>
                <a:ea typeface="Helvetica"/>
                <a:cs typeface="Helvetica"/>
              </a:rPr>
              <a:t>Werknemers hebben het recht om de resultaten van hun stofmeting op te vragen. </a:t>
            </a:r>
          </a:p>
          <a:p>
            <a:pPr marL="342900" indent="-342900">
              <a:lnSpc>
                <a:spcPts val="2200"/>
              </a:lnSpc>
              <a:buFont typeface="Arial"/>
              <a:buChar char="•"/>
            </a:pPr>
            <a:r>
              <a:rPr lang="nl" sz="1700" b="0" i="0" strike="noStrike" cap="none" spc="0" baseline="0" dirty="0">
                <a:solidFill>
                  <a:srgbClr val="000000"/>
                </a:solidFill>
                <a:effectLst/>
                <a:latin typeface="Helvetica"/>
                <a:ea typeface="Helvetica"/>
                <a:cs typeface="Helvetica"/>
              </a:rPr>
              <a:t>Werkgevers zijn verplicht om de resultaten van de stofmetingen te delen tijdens trainingen. </a:t>
            </a:r>
          </a:p>
          <a:p>
            <a:pPr marL="342900" indent="-342900">
              <a:lnSpc>
                <a:spcPts val="2200"/>
              </a:lnSpc>
              <a:buFont typeface="Arial"/>
              <a:buChar char="•"/>
            </a:pPr>
            <a:r>
              <a:rPr lang="nl" sz="1700" b="0" i="0" strike="noStrike" cap="none" spc="0" baseline="0" dirty="0">
                <a:solidFill>
                  <a:srgbClr val="000000"/>
                </a:solidFill>
                <a:effectLst/>
                <a:latin typeface="Helvetica"/>
                <a:ea typeface="Helvetica"/>
                <a:cs typeface="Helvetica"/>
              </a:rPr>
              <a:t>Als werknemers zich bewust zijn van de risico’s die zij lopen, vergroot dit de kans dat zij de voorzorgsmaatregelen opvolgen. </a:t>
            </a:r>
          </a:p>
        </p:txBody>
      </p:sp>
      <p:pic>
        <p:nvPicPr>
          <p:cNvPr id="6" name="Picture Placeholder 5">
            <a:extLst>
              <a:ext uri="{FF2B5EF4-FFF2-40B4-BE49-F238E27FC236}">
                <a16:creationId xmlns:a16="http://schemas.microsoft.com/office/drawing/2014/main" id="{4341B3C4-2AA8-9942-826B-2DBADEBECB70}"/>
              </a:ext>
            </a:extLst>
          </p:cNvPr>
          <p:cNvPicPr>
            <a:picLocks noGrp="1" noChangeAspect="1"/>
          </p:cNvPicPr>
          <p:nvPr>
            <p:ph type="pic" sz="quarter" idx="12"/>
          </p:nvPr>
        </p:nvPicPr>
        <p:blipFill>
          <a:blip r:embed="rId3"/>
          <a:srcRect l="10751" r="10751"/>
          <a:stretch>
            <a:fillRect/>
          </a:stretch>
        </p:blipFill>
        <p:spPr>
          <a:prstGeom prst="rect">
            <a:avLst/>
          </a:prstGeom>
        </p:spPr>
      </p:pic>
    </p:spTree>
    <p:extLst>
      <p:ext uri="{BB962C8B-B14F-4D97-AF65-F5344CB8AC3E}">
        <p14:creationId xmlns:p14="http://schemas.microsoft.com/office/powerpoint/2010/main" val="259282823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nvPr>
        </p:nvSpPr>
        <p:spPr>
          <a:xfrm>
            <a:off x="777245" y="1640901"/>
            <a:ext cx="4724146" cy="850900"/>
          </a:xfrm>
        </p:spPr>
        <p:txBody>
          <a:bodyPr/>
          <a:lstStyle/>
          <a:p>
            <a:pPr>
              <a:lnSpc>
                <a:spcPct val="100000"/>
              </a:lnSpc>
            </a:pPr>
            <a:r>
              <a:rPr lang="nl" sz="2800" b="1" i="0" strike="noStrike" cap="none" spc="0" baseline="0">
                <a:solidFill>
                  <a:srgbClr val="F6A317"/>
                </a:solidFill>
                <a:effectLst/>
                <a:latin typeface="Helvetica"/>
                <a:ea typeface="Helvetica"/>
                <a:cs typeface="Helvetica"/>
              </a:rPr>
              <a:t>DO’S EN DON’TS BIJ STOFMETINGEN</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nvPr>
        </p:nvSpPr>
        <p:spPr>
          <a:xfrm>
            <a:off x="777243" y="2814638"/>
            <a:ext cx="7880982" cy="3230407"/>
          </a:xfrm>
        </p:spPr>
        <p:txBody>
          <a:bodyPr/>
          <a:lstStyle/>
          <a:p>
            <a:pPr>
              <a:lnSpc>
                <a:spcPct val="100000"/>
              </a:lnSpc>
            </a:pPr>
            <a:r>
              <a:rPr lang="nl" sz="1600" b="1" i="0" strike="noStrike" cap="none" spc="0" baseline="0" dirty="0">
                <a:solidFill>
                  <a:srgbClr val="000000"/>
                </a:solidFill>
                <a:effectLst/>
                <a:latin typeface="Helvetica"/>
                <a:ea typeface="Helvetica"/>
                <a:cs typeface="Helvetica"/>
              </a:rPr>
              <a:t>DO</a:t>
            </a:r>
          </a:p>
          <a:p>
            <a:pPr marL="285750" indent="-285750">
              <a:lnSpc>
                <a:spcPct val="100000"/>
              </a:lnSpc>
              <a:buSzPct val="85000"/>
              <a:buFont typeface=".Apple Color Emoji UI"/>
              <a:buChar char="✅"/>
            </a:pPr>
            <a:r>
              <a:rPr lang="nl" sz="1600" b="0" i="0" strike="noStrike" cap="none" spc="0" baseline="0" dirty="0">
                <a:solidFill>
                  <a:srgbClr val="000000"/>
                </a:solidFill>
                <a:effectLst/>
                <a:latin typeface="Helvetica"/>
                <a:ea typeface="Helvetica"/>
                <a:cs typeface="Helvetica"/>
              </a:rPr>
              <a:t>Draag de meetapparatuur (idealiter) zolang als je werkshift duurt</a:t>
            </a:r>
          </a:p>
          <a:p>
            <a:pPr marL="285750" indent="-285750">
              <a:lnSpc>
                <a:spcPct val="100000"/>
              </a:lnSpc>
              <a:buSzPct val="85000"/>
              <a:buFont typeface=".Apple Color Emoji UI"/>
              <a:buChar char="✅"/>
            </a:pPr>
            <a:r>
              <a:rPr lang="nl" sz="1600" b="0" i="0" strike="noStrike" cap="none" spc="0" baseline="0" dirty="0">
                <a:solidFill>
                  <a:srgbClr val="000000"/>
                </a:solidFill>
                <a:effectLst/>
                <a:latin typeface="Helvetica"/>
                <a:ea typeface="Helvetica"/>
                <a:cs typeface="Helvetica"/>
              </a:rPr>
              <a:t>Moet je goed in de gaten houden of er tijdens je shift sprake is van specifieke activiteiten of een overmatige hoeveelheid stof (bijvoorbeeld in het geval van problemen of lekkages) </a:t>
            </a:r>
          </a:p>
          <a:p>
            <a:pPr marL="285750" indent="-285750">
              <a:lnSpc>
                <a:spcPct val="100000"/>
              </a:lnSpc>
              <a:spcAft>
                <a:spcPts val="600"/>
              </a:spcAft>
              <a:buSzPct val="85000"/>
              <a:buFont typeface=".Apple Color Emoji UI"/>
              <a:buChar char="✅"/>
            </a:pPr>
            <a:r>
              <a:rPr lang="nl" sz="1600" b="0" i="0" strike="noStrike" cap="none" spc="0" baseline="0" dirty="0">
                <a:solidFill>
                  <a:srgbClr val="000000"/>
                </a:solidFill>
                <a:effectLst/>
                <a:latin typeface="Helvetica"/>
                <a:ea typeface="Helvetica"/>
                <a:cs typeface="Helvetica"/>
              </a:rPr>
              <a:t>Vraag om de resultaten van de stofmeting</a:t>
            </a:r>
          </a:p>
          <a:p>
            <a:pPr>
              <a:lnSpc>
                <a:spcPct val="100000"/>
              </a:lnSpc>
            </a:pPr>
            <a:r>
              <a:rPr lang="nl" sz="1600" b="1" i="0" strike="noStrike" cap="none" spc="0" baseline="0" dirty="0">
                <a:solidFill>
                  <a:srgbClr val="000000"/>
                </a:solidFill>
                <a:effectLst/>
                <a:latin typeface="Helvetica"/>
                <a:ea typeface="Helvetica"/>
                <a:cs typeface="Helvetica"/>
              </a:rPr>
              <a:t>DON’T</a:t>
            </a:r>
          </a:p>
          <a:p>
            <a:pPr marL="285750" indent="-285750">
              <a:lnSpc>
                <a:spcPct val="100000"/>
              </a:lnSpc>
              <a:buSzPct val="85000"/>
              <a:buFont typeface=".Apple Color Emoji UI"/>
              <a:buChar char="❌"/>
            </a:pPr>
            <a:r>
              <a:rPr lang="nl" sz="1600" b="0" i="0" strike="noStrike" cap="none" spc="0" baseline="0" dirty="0">
                <a:solidFill>
                  <a:srgbClr val="000000"/>
                </a:solidFill>
                <a:effectLst/>
                <a:latin typeface="Helvetica"/>
                <a:ea typeface="Helvetica"/>
                <a:cs typeface="Helvetica"/>
              </a:rPr>
              <a:t>Bemoei je niet met de apparatuur die de stofmeting uitvoert</a:t>
            </a:r>
          </a:p>
          <a:p>
            <a:pPr marL="285750" indent="-285750">
              <a:lnSpc>
                <a:spcPct val="100000"/>
              </a:lnSpc>
              <a:buSzPct val="85000"/>
              <a:buFont typeface=".Apple Color Emoji UI"/>
              <a:buChar char="❌"/>
            </a:pPr>
            <a:r>
              <a:rPr lang="nl" sz="1600" b="0" i="0" strike="noStrike" cap="none" spc="0" baseline="0" dirty="0">
                <a:solidFill>
                  <a:srgbClr val="FF0000"/>
                </a:solidFill>
                <a:effectLst/>
                <a:latin typeface="Helvetica"/>
                <a:ea typeface="Helvetica"/>
                <a:cs typeface="Helvetica"/>
              </a:rPr>
              <a:t>Tekst voor de trainer – Voeg aanvullende informatie toe over jouw werkcontext </a:t>
            </a:r>
          </a:p>
          <a:p>
            <a:pPr marL="285750" indent="-285750">
              <a:lnSpc>
                <a:spcPct val="100000"/>
              </a:lnSpc>
              <a:buSzPct val="85000"/>
              <a:buFont typeface=".Apple Color Emoji UI"/>
              <a:buChar char="✅"/>
            </a:pPr>
            <a:endParaRPr lang="en-US" dirty="0"/>
          </a:p>
        </p:txBody>
      </p:sp>
    </p:spTree>
    <p:extLst>
      <p:ext uri="{BB962C8B-B14F-4D97-AF65-F5344CB8AC3E}">
        <p14:creationId xmlns:p14="http://schemas.microsoft.com/office/powerpoint/2010/main" val="14365794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CONCLUSIE</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nvPr>
        </p:nvSpPr>
        <p:spPr>
          <a:xfrm>
            <a:off x="777242" y="2362676"/>
            <a:ext cx="6133223" cy="3682369"/>
          </a:xfrm>
        </p:spPr>
        <p:txBody>
          <a:bodyPr anchor="t"/>
          <a:lstStyle/>
          <a:p>
            <a:pPr>
              <a:lnSpc>
                <a:spcPts val="2200"/>
              </a:lnSpc>
            </a:pPr>
            <a:r>
              <a:rPr lang="nl" sz="1700" b="0" i="0" strike="noStrike" cap="none" spc="0" baseline="0" dirty="0">
                <a:solidFill>
                  <a:srgbClr val="000000"/>
                </a:solidFill>
                <a:effectLst/>
                <a:latin typeface="Helvetica"/>
                <a:ea typeface="Helvetica"/>
                <a:cs typeface="Helvetica"/>
              </a:rPr>
              <a:t>Het doen van stofmetingen is niet de verantwoordelijkheid van de werknemer, maar kennis van het stofmetingsproces is belangrijk voor iedereen die werkt met materialen waar inhaleerbaar kristallijn silicastof in zit. </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000000"/>
                </a:solidFill>
                <a:effectLst/>
                <a:latin typeface="Helvetica"/>
                <a:ea typeface="Helvetica"/>
                <a:cs typeface="Helvetica"/>
              </a:rPr>
              <a:t>Het doen van stofmetingen is een belangrijk onderdeel van het beschermen van de gezondheid van werknemers. </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000000"/>
                </a:solidFill>
                <a:effectLst/>
                <a:latin typeface="Helvetica"/>
                <a:ea typeface="Helvetica"/>
                <a:cs typeface="Helvetica"/>
              </a:rPr>
              <a:t>Het kan zijn dat werknemers gevraagd worden om actief bij te dragen aan dit proces</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000000"/>
                </a:solidFill>
                <a:effectLst/>
                <a:latin typeface="Helvetica"/>
                <a:ea typeface="Helvetica"/>
                <a:cs typeface="Helvetica"/>
              </a:rPr>
              <a:t>Werknemers hebben het recht om de resultaten van de stofmetingen op te vragen. Deze resultaten moeten ook gedeeld en toegelicht worden tijdens trainingssessies. </a:t>
            </a:r>
          </a:p>
          <a:p>
            <a:pPr marL="285750" indent="-285750">
              <a:lnSpc>
                <a:spcPts val="2200"/>
              </a:lnSpc>
              <a:buClr>
                <a:srgbClr val="F1B600"/>
              </a:buClr>
              <a:buSzPct val="120000"/>
              <a:buFont typeface="Wingdings" pitchFamily="2" charset="2"/>
              <a:buChar char="q"/>
            </a:pPr>
            <a:endParaRPr lang="en-GB" sz="1700" dirty="0"/>
          </a:p>
          <a:p>
            <a:pPr>
              <a:lnSpc>
                <a:spcPts val="2200"/>
              </a:lnSpc>
            </a:pPr>
            <a:endParaRPr lang="en-US" sz="1700" dirty="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nvPicPr>
        <p:blipFill>
          <a:blip r:embed="rId3"/>
          <a:stretch>
            <a:fillRect/>
          </a:stretch>
        </p:blipFill>
        <p:spPr>
          <a:xfrm>
            <a:off x="7287256" y="1365250"/>
            <a:ext cx="4127500" cy="4127500"/>
          </a:xfrm>
          <a:prstGeom prst="rect">
            <a:avLst/>
          </a:prstGeom>
        </p:spPr>
      </p:pic>
    </p:spTree>
    <p:extLst>
      <p:ext uri="{BB962C8B-B14F-4D97-AF65-F5344CB8AC3E}">
        <p14:creationId xmlns:p14="http://schemas.microsoft.com/office/powerpoint/2010/main" val="7963971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LEGE SLIDE</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p:txBody>
          <a:bodyPr/>
          <a:lstStyle/>
          <a:p>
            <a:pPr>
              <a:lnSpc>
                <a:spcPts val="2200"/>
              </a:lnSpc>
            </a:pPr>
            <a:r>
              <a:rPr lang="nl" sz="1700" b="0" i="0" strike="noStrike" cap="none" spc="0" baseline="0" dirty="0">
                <a:solidFill>
                  <a:srgbClr val="000000"/>
                </a:solidFill>
                <a:effectLst/>
                <a:latin typeface="Helvetica"/>
                <a:ea typeface="Helvetica"/>
                <a:cs typeface="Helvetica"/>
              </a:rPr>
              <a:t>Gebruik deze slide om zelf trainingsmateriaal toe te voegen over een specifieke werkomgeving/context. </a:t>
            </a:r>
          </a:p>
          <a:p>
            <a:pPr>
              <a:lnSpc>
                <a:spcPts val="2200"/>
              </a:lnSpc>
            </a:pPr>
            <a:r>
              <a:rPr lang="nl" sz="1700" b="0" i="0" strike="noStrike" cap="none" spc="0" baseline="0" dirty="0">
                <a:solidFill>
                  <a:srgbClr val="000000"/>
                </a:solidFill>
                <a:effectLst/>
                <a:latin typeface="Helvetica"/>
                <a:ea typeface="Helvetica"/>
                <a:cs typeface="Helvetica"/>
              </a:rPr>
              <a:t>Wil je de afbeelding veranderen? Klik met de rechtermuisknop &gt; wijzig afbeelding &gt; uit bestand. </a:t>
            </a:r>
          </a:p>
          <a:p>
            <a:pPr>
              <a:lnSpc>
                <a:spcPts val="2200"/>
              </a:lnSpc>
            </a:pPr>
            <a:r>
              <a:rPr lang="nl" sz="1700" b="0" i="0" strike="noStrike" cap="none" spc="0" baseline="0" dirty="0">
                <a:solidFill>
                  <a:srgbClr val="000000"/>
                </a:solidFill>
                <a:effectLst/>
                <a:latin typeface="Helvetica"/>
                <a:ea typeface="Helvetica"/>
                <a:cs typeface="Helvetica"/>
              </a:rPr>
              <a:t>Wil je meer slides aanmaken? Klik dan op ‘nieuwe slide’ in de taakbalk bovenaan. </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nvPicPr>
        <p:blipFill>
          <a:blip r:embed="rId3"/>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19122030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nvPr>
        </p:nvSpPr>
        <p:spPr>
          <a:xfrm>
            <a:off x="777244" y="1640901"/>
            <a:ext cx="7538853" cy="850900"/>
          </a:xfrm>
        </p:spPr>
        <p:txBody>
          <a:bodyPr/>
          <a:lstStyle/>
          <a:p>
            <a:pPr>
              <a:lnSpc>
                <a:spcPct val="100000"/>
              </a:lnSpc>
            </a:pPr>
            <a:r>
              <a:rPr lang="nl" sz="2800" b="1" i="0" strike="noStrike" cap="none" spc="0" baseline="0">
                <a:solidFill>
                  <a:srgbClr val="F6A317"/>
                </a:solidFill>
                <a:effectLst/>
                <a:latin typeface="Helvetica"/>
                <a:ea typeface="Helvetica"/>
                <a:cs typeface="Helvetica"/>
              </a:rPr>
              <a:t>AANVULLEND LEERMATERIAAL</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nvPr>
        </p:nvSpPr>
        <p:spPr>
          <a:xfrm>
            <a:off x="777242" y="2362676"/>
            <a:ext cx="6751317" cy="3682369"/>
          </a:xfrm>
        </p:spPr>
        <p:txBody>
          <a:bodyPr/>
          <a:lstStyle/>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a:solidFill>
                  <a:srgbClr val="000000"/>
                </a:solidFill>
                <a:effectLst/>
                <a:latin typeface="Helvetica"/>
                <a:ea typeface="Helvetica"/>
                <a:cs typeface="Helvetica"/>
                <a:hlinkClick r:id="rId3" history="0"/>
              </a:rPr>
              <a:t>Voorschriften voor stofmetingen (taakblad 2.3.1)</a:t>
            </a:r>
          </a:p>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a:solidFill>
                  <a:srgbClr val="000000"/>
                </a:solidFill>
                <a:effectLst/>
                <a:latin typeface="Helvetica"/>
                <a:ea typeface="Helvetica"/>
                <a:cs typeface="Helvetica"/>
                <a:hlinkClick r:id="rId3" history="0"/>
              </a:rPr>
              <a:t>Voorschriften voor actuele stofmetingen (taakblad 2.3.2)</a:t>
            </a:r>
          </a:p>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a:solidFill>
                  <a:srgbClr val="000000"/>
                </a:solidFill>
                <a:effectLst/>
                <a:latin typeface="Helvetica"/>
                <a:ea typeface="Helvetica"/>
                <a:cs typeface="Helvetica"/>
                <a:hlinkClick r:id="rId4" history="0"/>
              </a:rPr>
              <a:t>NESPI Gids voor de juiste werkwijze</a:t>
            </a:r>
          </a:p>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a:solidFill>
                  <a:srgbClr val="000000"/>
                </a:solidFill>
                <a:effectLst/>
                <a:latin typeface="Helvetica"/>
                <a:ea typeface="Helvetica"/>
                <a:cs typeface="Helvetica"/>
                <a:hlinkClick r:id="rId5" history="0"/>
              </a:rPr>
              <a:t>NEPSI Gids voor het MKB</a:t>
            </a:r>
          </a:p>
        </p:txBody>
      </p:sp>
      <p:sp>
        <p:nvSpPr>
          <p:cNvPr id="4" name="Rounded Rectangle 3">
            <a:extLst>
              <a:ext uri="{FF2B5EF4-FFF2-40B4-BE49-F238E27FC236}">
                <a16:creationId xmlns:a16="http://schemas.microsoft.com/office/drawing/2014/main" id="{9DB32B47-907A-DE40-88CF-7F45BCA8078B}"/>
              </a:ext>
            </a:extLst>
          </p:cNvPr>
          <p:cNvSpPr/>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0D3767E2-9E23-8F49-85FC-D00E4E13D868}"/>
              </a:ext>
            </a:extLst>
          </p:cNvPr>
          <p:cNvSpPr/>
          <p:nvPr/>
        </p:nvSpPr>
        <p:spPr>
          <a:xfrm>
            <a:off x="1088454" y="5158279"/>
            <a:ext cx="10022946" cy="646331"/>
          </a:xfrm>
          <a:prstGeom prst="rect">
            <a:avLst/>
          </a:prstGeom>
          <a:noFill/>
          <a:ln>
            <a:noFill/>
          </a:ln>
        </p:spPr>
        <p:txBody>
          <a:bodyPr wrap="square" anchor="ctr">
            <a:spAutoFit/>
          </a:bodyPr>
          <a:lstStyle/>
          <a:p>
            <a:pPr>
              <a:spcBef>
                <a:spcPts val="1200"/>
              </a:spcBef>
              <a:spcAft>
                <a:spcPts val="1200"/>
              </a:spcAft>
              <a:buSzPct val="130000"/>
            </a:pPr>
            <a:r>
              <a:rPr lang="nl" b="0" i="0" strike="noStrike" cap="none" spc="0" baseline="0" dirty="0">
                <a:solidFill>
                  <a:srgbClr val="000000"/>
                </a:solidFill>
                <a:effectLst/>
                <a:latin typeface="Calibri"/>
                <a:ea typeface="Calibri"/>
                <a:cs typeface="Calibri"/>
              </a:rPr>
              <a:t>Ga naar het </a:t>
            </a:r>
            <a:r>
              <a:rPr lang="nl" b="1" i="0" strike="noStrike" cap="none" spc="0" baseline="0" dirty="0">
                <a:solidFill>
                  <a:srgbClr val="000000"/>
                </a:solidFill>
                <a:effectLst/>
                <a:latin typeface="Calibri"/>
                <a:ea typeface="Calibri"/>
                <a:cs typeface="Calibri"/>
              </a:rPr>
              <a:t>NEPSI E-learning platform</a:t>
            </a:r>
            <a:r>
              <a:rPr lang="nl" b="0" i="0" strike="noStrike" cap="none" spc="0" baseline="0" dirty="0">
                <a:solidFill>
                  <a:srgbClr val="000000"/>
                </a:solidFill>
                <a:effectLst/>
                <a:latin typeface="Calibri"/>
                <a:ea typeface="Calibri"/>
                <a:cs typeface="Calibri"/>
              </a:rPr>
              <a:t> op </a:t>
            </a:r>
            <a:r>
              <a:rPr lang="nl" b="0" i="0" strike="noStrike" cap="none" spc="0" baseline="0" dirty="0">
                <a:solidFill>
                  <a:srgbClr val="000000"/>
                </a:solidFill>
                <a:effectLst/>
                <a:latin typeface="Calibri"/>
                <a:ea typeface="Calibri"/>
                <a:cs typeface="Calibri"/>
                <a:hlinkClick r:id="rId6" history="0"/>
              </a:rPr>
              <a:t>training.nepsi.eu</a:t>
            </a:r>
            <a:r>
              <a:rPr lang="nl" b="0" i="0" strike="noStrike" cap="none" spc="0" baseline="0" dirty="0">
                <a:solidFill>
                  <a:srgbClr val="000000"/>
                </a:solidFill>
                <a:effectLst/>
                <a:latin typeface="Calibri"/>
                <a:ea typeface="Calibri"/>
                <a:cs typeface="Calibri"/>
              </a:rPr>
              <a:t> voor meer informatie over inhaleerbaar kristallijn silicastof</a:t>
            </a:r>
          </a:p>
        </p:txBody>
      </p:sp>
    </p:spTree>
    <p:extLst>
      <p:ext uri="{BB962C8B-B14F-4D97-AF65-F5344CB8AC3E}">
        <p14:creationId xmlns:p14="http://schemas.microsoft.com/office/powerpoint/2010/main" val="17944801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nl-NL" sz="2800" dirty="0"/>
              <a:t>INLEIDING (VOOR DE TRAINER)</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200"/>
              </a:lnSpc>
            </a:pPr>
            <a:r>
              <a:rPr lang="nl-NL" sz="1700" dirty="0">
                <a:latin typeface="Helvetica"/>
                <a:cs typeface="Helvetica"/>
              </a:rPr>
              <a:t>Als onderdeel van de educatie die hoort bij het implementeren van de NEPSI voorschriften, heeft NEPSI ook diverse educatieve bronnen ontwikkeld. </a:t>
            </a:r>
          </a:p>
          <a:p>
            <a:pPr>
              <a:lnSpc>
                <a:spcPts val="2200"/>
              </a:lnSpc>
            </a:pPr>
            <a:r>
              <a:rPr lang="nl-NL" sz="1700" dirty="0">
                <a:latin typeface="Helvetica"/>
                <a:cs typeface="Helvetica"/>
              </a:rPr>
              <a:t>In iedere PowerPointtraining vind je informatie over een onderwerp dat relevant is voor werknemers die, ongeacht de industrie waarin ze werken, werken met inhaleerbaar kristallijn silicastof. De trainingen bevatten informatie over de risico’s van blootstelling en voorschriften die je kunt opvolgen om deze risico’s zo veel mogelijk te beperken. Het doel van de training is om werknemers te informeren en op te leiden om de voorzorgsmaatregelen zo goed mogelijk op te volgen, om het risico op blootstelling aan inhaleerbaar kristallijn silicastof op de werkvloer zo veel mogelijk te beperken. </a:t>
            </a:r>
          </a:p>
          <a:p>
            <a:pPr>
              <a:lnSpc>
                <a:spcPts val="2200"/>
              </a:lnSpc>
            </a:pPr>
            <a:r>
              <a:rPr lang="nl-NL" sz="1700" dirty="0">
                <a:latin typeface="Helvetica"/>
                <a:cs typeface="Helvetica"/>
              </a:rPr>
              <a:t>Gebruik indien gewenst het blanco template en de placeholders om aanvullende informatie aan de training toe te voegen. </a:t>
            </a:r>
          </a:p>
        </p:txBody>
      </p:sp>
    </p:spTree>
    <p:extLst>
      <p:ext uri="{BB962C8B-B14F-4D97-AF65-F5344CB8AC3E}">
        <p14:creationId xmlns:p14="http://schemas.microsoft.com/office/powerpoint/2010/main" val="359098523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LET OP</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pPr>
            <a:r>
              <a:rPr lang="nl" sz="1700" b="0" i="0" strike="noStrike" cap="none" spc="0" baseline="0" dirty="0">
                <a:solidFill>
                  <a:srgbClr val="000000"/>
                </a:solidFill>
                <a:effectLst/>
                <a:latin typeface="Helvetica"/>
                <a:ea typeface="Helvetica"/>
                <a:cs typeface="Helvetica"/>
              </a:rPr>
              <a:t>De informatie in deze PowerPointpresentatie is adviserend van aard en bevat informatieve inhoud. Deze informatie bevat geen regelgeving of nieuwe juridische verplichtingen. De informatie zorgt ook niet voor wijzigingen in de bestaande regelgeving in de gezondheidswetgeving.</a:t>
            </a:r>
          </a:p>
        </p:txBody>
      </p:sp>
    </p:spTree>
    <p:extLst>
      <p:ext uri="{BB962C8B-B14F-4D97-AF65-F5344CB8AC3E}">
        <p14:creationId xmlns:p14="http://schemas.microsoft.com/office/powerpoint/2010/main" val="257868136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INTRODUCTIE</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p:txBody>
          <a:bodyPr/>
          <a:lstStyle/>
          <a:p>
            <a:pPr>
              <a:lnSpc>
                <a:spcPts val="2200"/>
              </a:lnSpc>
            </a:pPr>
            <a:r>
              <a:rPr lang="nl" sz="1700" b="1" i="0" strike="noStrike" cap="none" spc="0" baseline="0" dirty="0">
                <a:solidFill>
                  <a:srgbClr val="000000"/>
                </a:solidFill>
                <a:effectLst/>
                <a:latin typeface="Helvetica"/>
                <a:ea typeface="Helvetica"/>
                <a:cs typeface="Helvetica"/>
              </a:rPr>
              <a:t>Leren hoe je jezelf kunt beschermen tegen werkgerelateerde gezondheidsproblemen is zeer belangrijk.</a:t>
            </a:r>
          </a:p>
          <a:p>
            <a:pPr>
              <a:lnSpc>
                <a:spcPts val="2200"/>
              </a:lnSpc>
            </a:pPr>
            <a:r>
              <a:rPr lang="nl" sz="1700" b="0" i="0" strike="noStrike" cap="none" spc="0" baseline="0" dirty="0">
                <a:solidFill>
                  <a:srgbClr val="000000"/>
                </a:solidFill>
                <a:effectLst/>
                <a:latin typeface="Helvetica"/>
                <a:ea typeface="Helvetica"/>
                <a:cs typeface="Helvetica"/>
              </a:rPr>
              <a:t>In deze PowerPointtraining leer je: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Hoe het uitvoeren van stofmetingen wordt toegepast in de preventie van en regelgeving voor blootstelling aan inhaleerbaar kristallijn silicastof</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Manieren om stofmetingen uit te voeren</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De voordelen van het uitvoeren van stofmetingen </a:t>
            </a:r>
          </a:p>
          <a:p>
            <a:pPr marL="285750" indent="-285750">
              <a:lnSpc>
                <a:spcPts val="2200"/>
              </a:lnSpc>
              <a:buFont typeface="Arial" panose="020B0604020202020204" pitchFamily="34" charset="0"/>
              <a:buChar char="•"/>
            </a:pPr>
            <a:endParaRPr lang="en-US" sz="1700" dirty="0"/>
          </a:p>
        </p:txBody>
      </p:sp>
      <p:grpSp>
        <p:nvGrpSpPr>
          <p:cNvPr id="7" name="Group 6">
            <a:extLst>
              <a:ext uri="{FF2B5EF4-FFF2-40B4-BE49-F238E27FC236}">
                <a16:creationId xmlns:a16="http://schemas.microsoft.com/office/drawing/2014/main" id="{DEE8877B-37EB-46A1-AC95-5335EC349856}"/>
              </a:ext>
            </a:extLst>
          </p:cNvPr>
          <p:cNvGrpSpPr/>
          <p:nvPr/>
        </p:nvGrpSpPr>
        <p:grpSpPr>
          <a:xfrm>
            <a:off x="6880857" y="1745676"/>
            <a:ext cx="4533899" cy="4404143"/>
            <a:chOff x="539750" y="1341438"/>
            <a:chExt cx="2728574" cy="2735634"/>
          </a:xfrm>
        </p:grpSpPr>
        <p:pic>
          <p:nvPicPr>
            <p:cNvPr id="8" name="Picture 1">
              <a:extLst>
                <a:ext uri="{FF2B5EF4-FFF2-40B4-BE49-F238E27FC236}">
                  <a16:creationId xmlns:a16="http://schemas.microsoft.com/office/drawing/2014/main" id="{1F61B543-A004-41E3-A1C6-0366F15AB7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539750" y="1341438"/>
              <a:ext cx="2728574" cy="273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a:extLst>
                <a:ext uri="{FF2B5EF4-FFF2-40B4-BE49-F238E27FC236}">
                  <a16:creationId xmlns:a16="http://schemas.microsoft.com/office/drawing/2014/main" id="{D86AECDD-6D84-449A-9DD0-F7C5F20F1AF5}"/>
                </a:ext>
              </a:extLst>
            </p:cNvPr>
            <p:cNvSpPr/>
            <p:nvPr/>
          </p:nvSpPr>
          <p:spPr>
            <a:xfrm>
              <a:off x="1043608" y="1700808"/>
              <a:ext cx="648072" cy="648072"/>
            </a:xfrm>
            <a:prstGeom prst="ellipse">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890094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5" y="1640901"/>
            <a:ext cx="4540103" cy="850900"/>
          </a:xfrm>
        </p:spPr>
        <p:txBody>
          <a:bodyPr/>
          <a:lstStyle/>
          <a:p>
            <a:pPr>
              <a:lnSpc>
                <a:spcPct val="100000"/>
              </a:lnSpc>
            </a:pPr>
            <a:r>
              <a:rPr lang="nl" sz="2800" b="1" i="0" strike="noStrike" cap="none" spc="0" baseline="0">
                <a:solidFill>
                  <a:srgbClr val="F6A317"/>
                </a:solidFill>
                <a:effectLst/>
                <a:latin typeface="Helvetica"/>
                <a:ea typeface="Helvetica"/>
                <a:cs typeface="Helvetica"/>
              </a:rPr>
              <a:t>TECHNIEKEN VOOR STOFBEHEERSING</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4" y="2719864"/>
            <a:ext cx="4416078" cy="3682369"/>
          </a:xfrm>
        </p:spPr>
        <p:txBody>
          <a:bodyPr/>
          <a:lstStyle/>
          <a:p>
            <a:pPr>
              <a:lnSpc>
                <a:spcPts val="2200"/>
              </a:lnSpc>
            </a:pPr>
            <a:r>
              <a:rPr lang="nl" sz="1700" b="0" i="0" strike="noStrike" cap="none" spc="0" baseline="0" dirty="0">
                <a:solidFill>
                  <a:srgbClr val="000000"/>
                </a:solidFill>
                <a:effectLst/>
                <a:latin typeface="Helvetica"/>
                <a:ea typeface="Helvetica"/>
                <a:cs typeface="Helvetica"/>
              </a:rPr>
              <a:t>Dit zijn de vijf voornaamste technieken voor stofbeheersing. Hoewel deze technieken niet direct gelinkt zijn aan het uitvoeren van stofmetingen, zijn ze wel belangrijk om te onthouden. </a:t>
            </a:r>
          </a:p>
          <a:p>
            <a:pPr>
              <a:lnSpc>
                <a:spcPts val="2200"/>
              </a:lnSpc>
            </a:pPr>
            <a:r>
              <a:rPr lang="nl" sz="1700" b="0" i="0" strike="noStrike" cap="none" spc="0" baseline="0" dirty="0">
                <a:solidFill>
                  <a:srgbClr val="000000"/>
                </a:solidFill>
                <a:effectLst/>
                <a:latin typeface="Helvetica"/>
                <a:ea typeface="Helvetica"/>
                <a:cs typeface="Helvetica"/>
              </a:rPr>
              <a:t>De resultaten van de stofmetingen helpen om de effectiviteit van de bestaande stofbeheersingstechnieken te controleren en om te identificeren welke situaties vragen om extra maatregelen. </a:t>
            </a:r>
          </a:p>
          <a:p>
            <a:pPr>
              <a:lnSpc>
                <a:spcPts val="2200"/>
              </a:lnSpc>
            </a:pPr>
            <a:endParaRPr lang="en-US" sz="1700" dirty="0"/>
          </a:p>
        </p:txBody>
      </p:sp>
      <p:pic>
        <p:nvPicPr>
          <p:cNvPr id="22" name="Picture 21" descr="A screenshot of a cell phone&#10;&#10;Description automatically generated">
            <a:extLst>
              <a:ext uri="{FF2B5EF4-FFF2-40B4-BE49-F238E27FC236}">
                <a16:creationId xmlns:a16="http://schemas.microsoft.com/office/drawing/2014/main" id="{E3950802-B7B2-2B40-B033-C39F41B72FD3}"/>
              </a:ext>
            </a:extLst>
          </p:cNvPr>
          <p:cNvPicPr>
            <a:picLocks noChangeAspect="1"/>
          </p:cNvPicPr>
          <p:nvPr/>
        </p:nvPicPr>
        <p:blipFill>
          <a:blip r:embed="rId3"/>
          <a:srcRect l="6858" t="62670" r="77165" b="13177"/>
          <a:stretch>
            <a:fillRect/>
          </a:stretch>
        </p:blipFill>
        <p:spPr>
          <a:xfrm>
            <a:off x="8583429" y="3170865"/>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B897E846-3852-C846-8EA8-DEEBD8A755FD}"/>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DC2BBABC-9C06-724C-AD18-BCDC95872DEE}"/>
              </a:ext>
            </a:extLst>
          </p:cNvPr>
          <p:cNvPicPr>
            <a:picLocks noChangeAspect="1"/>
          </p:cNvPicPr>
          <p:nvPr/>
        </p:nvPicPr>
        <p:blipFill>
          <a:blip r:embed="rId3"/>
          <a:srcRect l="7057" t="9146" r="76967" b="66230"/>
          <a:stretch>
            <a:fillRect/>
          </a:stretch>
        </p:blipFill>
        <p:spPr>
          <a:xfrm>
            <a:off x="5365058" y="3255685"/>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B9BF5276-96EE-D74B-9601-1C5A3EE53979}"/>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BFF709CC-28AB-DF4E-AEAF-203F4E519D22}"/>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7" name="TextBox 26">
            <a:extLst>
              <a:ext uri="{FF2B5EF4-FFF2-40B4-BE49-F238E27FC236}">
                <a16:creationId xmlns:a16="http://schemas.microsoft.com/office/drawing/2014/main" id="{758F8DC0-C324-4449-9EDA-C7EDCC3381BD}"/>
              </a:ext>
            </a:extLst>
          </p:cNvPr>
          <p:cNvSpPr txBox="1"/>
          <p:nvPr/>
        </p:nvSpPr>
        <p:spPr>
          <a:xfrm>
            <a:off x="6579515" y="1702138"/>
            <a:ext cx="2067924" cy="1823002"/>
          </a:xfrm>
          <a:prstGeom prst="rect">
            <a:avLst/>
          </a:prstGeom>
          <a:noFill/>
        </p:spPr>
        <p:txBody>
          <a:bodyPr wrap="square" rtlCol="0">
            <a:spAutoFit/>
          </a:bodyPr>
          <a:lstStyle/>
          <a:p>
            <a:pPr>
              <a:spcAft>
                <a:spcPts val="300"/>
              </a:spcAft>
            </a:pPr>
            <a:r>
              <a:rPr lang="nl" sz="1050" b="1" i="0" strike="noStrike" cap="none" spc="50" baseline="0" dirty="0">
                <a:solidFill>
                  <a:srgbClr val="EF9A2E"/>
                </a:solidFill>
                <a:effectLst/>
                <a:latin typeface="Futura Medium"/>
                <a:ea typeface="Futura Medium"/>
                <a:cs typeface="Futura Medium"/>
              </a:rPr>
              <a:t>GOEDE HYGIENE / SCHOONMAAK</a:t>
            </a:r>
          </a:p>
          <a:p>
            <a:r>
              <a:rPr lang="nl" sz="1200" b="0" i="0" strike="noStrike" cap="none" spc="0" baseline="0" dirty="0">
                <a:solidFill>
                  <a:srgbClr val="000000"/>
                </a:solidFill>
                <a:effectLst/>
                <a:latin typeface="Calibri"/>
                <a:ea typeface="Calibri"/>
                <a:cs typeface="Calibri"/>
              </a:rPr>
              <a:t>Het wassen van werkkleding en goed stofzuigen gaat stopophoping op de lange termijn tegen – een schone werkplek is een veilige werkplek</a:t>
            </a:r>
          </a:p>
          <a:p>
            <a:endParaRPr lang="en-US" dirty="0"/>
          </a:p>
        </p:txBody>
      </p:sp>
      <p:sp>
        <p:nvSpPr>
          <p:cNvPr id="28" name="TextBox 27">
            <a:extLst>
              <a:ext uri="{FF2B5EF4-FFF2-40B4-BE49-F238E27FC236}">
                <a16:creationId xmlns:a16="http://schemas.microsoft.com/office/drawing/2014/main" id="{51A9431F-849F-F742-976B-7364CCC58A46}"/>
              </a:ext>
            </a:extLst>
          </p:cNvPr>
          <p:cNvSpPr txBox="1"/>
          <p:nvPr/>
        </p:nvSpPr>
        <p:spPr>
          <a:xfrm>
            <a:off x="6579514" y="3394767"/>
            <a:ext cx="2134063" cy="1700960"/>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BEHUIZING</a:t>
            </a:r>
          </a:p>
          <a:p>
            <a:pPr>
              <a:spcAft>
                <a:spcPts val="300"/>
              </a:spcAft>
            </a:pPr>
            <a:r>
              <a:rPr lang="nl" sz="1200" b="0" i="0" strike="noStrike" cap="none" spc="0" baseline="0">
                <a:solidFill>
                  <a:srgbClr val="000000"/>
                </a:solidFill>
                <a:effectLst/>
                <a:latin typeface="Calibri"/>
                <a:ea typeface="Calibri"/>
                <a:cs typeface="Calibri"/>
              </a:rPr>
              <a:t>Het uitvoeren van inhaleerbaar kristallijn silicastof productieprocessen in een afgesloten omgeving voorkomt blootstelling aan stof bij de bron</a:t>
            </a:r>
          </a:p>
          <a:p>
            <a:pPr>
              <a:spcAft>
                <a:spcPts val="300"/>
              </a:spcAft>
            </a:pPr>
            <a:endParaRPr lang="en-US"/>
          </a:p>
        </p:txBody>
      </p:sp>
      <p:sp>
        <p:nvSpPr>
          <p:cNvPr id="29" name="TextBox 28">
            <a:extLst>
              <a:ext uri="{FF2B5EF4-FFF2-40B4-BE49-F238E27FC236}">
                <a16:creationId xmlns:a16="http://schemas.microsoft.com/office/drawing/2014/main" id="{E081676B-5423-D548-A5C2-2F5B2064A0C3}"/>
              </a:ext>
            </a:extLst>
          </p:cNvPr>
          <p:cNvSpPr txBox="1"/>
          <p:nvPr/>
        </p:nvSpPr>
        <p:spPr>
          <a:xfrm>
            <a:off x="6579515" y="4852474"/>
            <a:ext cx="2134063" cy="1517897"/>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AFZUIGING / VENTILATIE</a:t>
            </a:r>
          </a:p>
          <a:p>
            <a:pPr>
              <a:spcAft>
                <a:spcPts val="300"/>
              </a:spcAft>
            </a:pPr>
            <a:r>
              <a:rPr lang="nl" sz="1200" b="0" i="0" strike="noStrike" cap="none" spc="0" baseline="0">
                <a:solidFill>
                  <a:srgbClr val="000000"/>
                </a:solidFill>
                <a:effectLst/>
                <a:latin typeface="Calibri"/>
                <a:ea typeface="Calibri"/>
                <a:cs typeface="Calibri"/>
              </a:rPr>
              <a:t>Het opvangen van inhaleerbaar kristallijn silicastof bij de bron mensen eraan blootgesteld worden en het blijven reinigen van de lucht </a:t>
            </a:r>
          </a:p>
          <a:p>
            <a:endParaRPr lang="en-US"/>
          </a:p>
        </p:txBody>
      </p:sp>
      <p:sp>
        <p:nvSpPr>
          <p:cNvPr id="30" name="TextBox 29">
            <a:extLst>
              <a:ext uri="{FF2B5EF4-FFF2-40B4-BE49-F238E27FC236}">
                <a16:creationId xmlns:a16="http://schemas.microsoft.com/office/drawing/2014/main" id="{46D0EAA5-7D92-9F4D-9880-9EBE491AC8B0}"/>
              </a:ext>
            </a:extLst>
          </p:cNvPr>
          <p:cNvSpPr txBox="1"/>
          <p:nvPr/>
        </p:nvSpPr>
        <p:spPr>
          <a:xfrm>
            <a:off x="9787266" y="3131928"/>
            <a:ext cx="2134062" cy="1845884"/>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BESCHERMINGSMIDDELEN</a:t>
            </a:r>
          </a:p>
          <a:p>
            <a:r>
              <a:rPr lang="nl" sz="1200" b="0" i="0" strike="noStrike" cap="none" spc="0" baseline="0">
                <a:solidFill>
                  <a:srgbClr val="000000"/>
                </a:solidFill>
                <a:effectLst/>
                <a:latin typeface="Calibri"/>
                <a:ea typeface="Calibri"/>
                <a:cs typeface="Calibri"/>
              </a:rPr>
              <a:t>Persoonlijke beschermingsmiddelen (zoals gezichtsmaskers) beschermen werknemers tegen stof als andere maatregelen niet voldoende zijn om de risico’s te beperken</a:t>
            </a:r>
          </a:p>
          <a:p>
            <a:endParaRPr lang="en-US"/>
          </a:p>
        </p:txBody>
      </p:sp>
      <p:sp>
        <p:nvSpPr>
          <p:cNvPr id="31" name="TextBox 30">
            <a:extLst>
              <a:ext uri="{FF2B5EF4-FFF2-40B4-BE49-F238E27FC236}">
                <a16:creationId xmlns:a16="http://schemas.microsoft.com/office/drawing/2014/main" id="{883CFF62-07DE-6645-87FC-2CCE75FB13DB}"/>
              </a:ext>
            </a:extLst>
          </p:cNvPr>
          <p:cNvSpPr txBox="1"/>
          <p:nvPr/>
        </p:nvSpPr>
        <p:spPr>
          <a:xfrm>
            <a:off x="9787266" y="1679231"/>
            <a:ext cx="2134062" cy="1517896"/>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WATER</a:t>
            </a:r>
          </a:p>
          <a:p>
            <a:pPr>
              <a:spcAft>
                <a:spcPts val="300"/>
              </a:spcAft>
            </a:pPr>
            <a:r>
              <a:rPr lang="nl" sz="1200" b="0" i="0" strike="noStrike" cap="none" spc="0" baseline="0">
                <a:solidFill>
                  <a:srgbClr val="000000"/>
                </a:solidFill>
                <a:effectLst/>
                <a:latin typeface="Calibri"/>
                <a:ea typeface="Calibri"/>
                <a:cs typeface="Calibri"/>
              </a:rPr>
              <a:t>Door de processen vochtig te houden, beperken we het rondwaaien van stof. Stofdeeltjes worden als het ware gevangen door het water</a:t>
            </a:r>
          </a:p>
          <a:p>
            <a:pPr>
              <a:spcAft>
                <a:spcPts val="300"/>
              </a:spcAft>
            </a:pPr>
            <a:endParaRPr lang="en-US"/>
          </a:p>
        </p:txBody>
      </p:sp>
    </p:spTree>
    <p:extLst>
      <p:ext uri="{BB962C8B-B14F-4D97-AF65-F5344CB8AC3E}">
        <p14:creationId xmlns:p14="http://schemas.microsoft.com/office/powerpoint/2010/main" val="196252551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D35895-4567-0C4E-826D-3CDE9A1AE9DC}"/>
              </a:ext>
            </a:extLst>
          </p:cNvPr>
          <p:cNvSpPr>
            <a:spLocks noGrp="1"/>
          </p:cNvSpPr>
          <p:nvPr>
            <p:ph type="body" sz="quarter" idx="10"/>
          </p:nvPr>
        </p:nvSpPr>
        <p:spPr>
          <a:xfrm>
            <a:off x="777244" y="1640901"/>
            <a:ext cx="6847672" cy="850900"/>
          </a:xfrm>
        </p:spPr>
        <p:txBody>
          <a:bodyPr anchor="t"/>
          <a:lstStyle/>
          <a:p>
            <a:pPr>
              <a:lnSpc>
                <a:spcPct val="100000"/>
              </a:lnSpc>
            </a:pPr>
            <a:r>
              <a:rPr lang="nl" sz="2800" b="1" i="0" strike="noStrike" cap="none" spc="0" baseline="0" dirty="0">
                <a:solidFill>
                  <a:srgbClr val="F6A317"/>
                </a:solidFill>
                <a:effectLst/>
                <a:latin typeface="Helvetica"/>
                <a:ea typeface="Helvetica"/>
                <a:cs typeface="Helvetica"/>
              </a:rPr>
              <a:t>HOE STOFMONITORING WORDT TOEGEPAST OM DE BLOOTSTELLING AAN INHALEERBAAR KRISTALLIJN SILICASTOF TE BEPERKEN</a:t>
            </a:r>
          </a:p>
        </p:txBody>
      </p:sp>
      <p:sp>
        <p:nvSpPr>
          <p:cNvPr id="3" name="Text Placeholder 2">
            <a:extLst>
              <a:ext uri="{FF2B5EF4-FFF2-40B4-BE49-F238E27FC236}">
                <a16:creationId xmlns:a16="http://schemas.microsoft.com/office/drawing/2014/main" id="{A2A116B4-2106-0947-A6DF-7DD749E593A5}"/>
              </a:ext>
            </a:extLst>
          </p:cNvPr>
          <p:cNvSpPr>
            <a:spLocks noGrp="1"/>
          </p:cNvSpPr>
          <p:nvPr>
            <p:ph type="body" sz="quarter" idx="11"/>
          </p:nvPr>
        </p:nvSpPr>
        <p:spPr>
          <a:xfrm>
            <a:off x="777243" y="3600090"/>
            <a:ext cx="5453624" cy="3236531"/>
          </a:xfrm>
        </p:spPr>
        <p:txBody>
          <a:bodyPr/>
          <a:lstStyle/>
          <a:p>
            <a:pPr>
              <a:lnSpc>
                <a:spcPts val="2200"/>
              </a:lnSpc>
            </a:pPr>
            <a:r>
              <a:rPr lang="nl" sz="1700" b="0" i="0" strike="noStrike" cap="none" spc="0" baseline="0" dirty="0">
                <a:solidFill>
                  <a:srgbClr val="000000"/>
                </a:solidFill>
                <a:effectLst/>
                <a:latin typeface="Helvetica"/>
                <a:ea typeface="Helvetica"/>
                <a:cs typeface="Helvetica"/>
              </a:rPr>
              <a:t>In industrieën en bedrijven waar wordt gewerkt met materialen die inhaleerbaar kristallijn silicastof bevatten, is het verplicht om regelmatig het stofgehalte op de werkplaats te controleren. </a:t>
            </a:r>
          </a:p>
          <a:p>
            <a:pPr>
              <a:lnSpc>
                <a:spcPts val="2200"/>
              </a:lnSpc>
            </a:pPr>
            <a:r>
              <a:rPr lang="nl" sz="1700" b="0" i="0" strike="noStrike" cap="none" spc="0" baseline="0" dirty="0">
                <a:solidFill>
                  <a:srgbClr val="000000"/>
                </a:solidFill>
                <a:effectLst/>
                <a:latin typeface="Helvetica"/>
                <a:ea typeface="Helvetica"/>
                <a:cs typeface="Helvetica"/>
              </a:rPr>
              <a:t>Het uitvoeren van stofmetingen is het proces waarbij data verzameld wordt om te bepalen wat de luchtkwaliteit is en hoeveel stofdeeltjes er in de lucht zitten op de werkplaats. </a:t>
            </a:r>
          </a:p>
        </p:txBody>
      </p:sp>
      <p:pic>
        <p:nvPicPr>
          <p:cNvPr id="7" name="Picture 6">
            <a:extLst>
              <a:ext uri="{FF2B5EF4-FFF2-40B4-BE49-F238E27FC236}">
                <a16:creationId xmlns:a16="http://schemas.microsoft.com/office/drawing/2014/main" id="{3219D6CF-8905-4622-841F-418D40A6F09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7527" y="1564895"/>
            <a:ext cx="4094333" cy="4970414"/>
          </a:xfrm>
          <a:prstGeom prst="rect">
            <a:avLst/>
          </a:prstGeom>
        </p:spPr>
      </p:pic>
    </p:spTree>
    <p:extLst>
      <p:ext uri="{BB962C8B-B14F-4D97-AF65-F5344CB8AC3E}">
        <p14:creationId xmlns:p14="http://schemas.microsoft.com/office/powerpoint/2010/main" val="45519731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a:xfrm>
            <a:off x="777243" y="1640901"/>
            <a:ext cx="11018515" cy="850900"/>
          </a:xfrm>
        </p:spPr>
        <p:txBody>
          <a:bodyPr/>
          <a:lstStyle/>
          <a:p>
            <a:pPr>
              <a:lnSpc>
                <a:spcPct val="100000"/>
              </a:lnSpc>
            </a:pPr>
            <a:r>
              <a:rPr lang="nl" sz="2800" b="1" i="0" strike="noStrike" cap="none" spc="0" baseline="0" dirty="0">
                <a:solidFill>
                  <a:srgbClr val="F6A317"/>
                </a:solidFill>
                <a:effectLst/>
                <a:latin typeface="Helvetica"/>
                <a:ea typeface="Helvetica"/>
                <a:cs typeface="Helvetica"/>
              </a:rPr>
              <a:t>VOORDELEN VAN HET UITVOEREN VAN STOFMETINGEN </a:t>
            </a:r>
          </a:p>
        </p:txBody>
      </p:sp>
      <p:sp>
        <p:nvSpPr>
          <p:cNvPr id="3" name="Text Placeholder 2">
            <a:extLst>
              <a:ext uri="{FF2B5EF4-FFF2-40B4-BE49-F238E27FC236}">
                <a16:creationId xmlns:a16="http://schemas.microsoft.com/office/drawing/2014/main" id="{C91D7B63-B11D-0749-BF2A-A9891251A1CB}"/>
              </a:ext>
            </a:extLst>
          </p:cNvPr>
          <p:cNvSpPr>
            <a:spLocks noGrp="1"/>
          </p:cNvSpPr>
          <p:nvPr>
            <p:ph type="body" sz="quarter" idx="11"/>
          </p:nvPr>
        </p:nvSpPr>
        <p:spPr>
          <a:xfrm>
            <a:off x="777242" y="2362676"/>
            <a:ext cx="11018517" cy="3682369"/>
          </a:xfrm>
        </p:spPr>
        <p:txBody>
          <a:bodyPr/>
          <a:lstStyle/>
          <a:p>
            <a:pPr>
              <a:lnSpc>
                <a:spcPts val="2200"/>
              </a:lnSpc>
            </a:pPr>
            <a:r>
              <a:rPr lang="nl" sz="1800" b="0" i="0" strike="noStrike" cap="none" spc="0" baseline="0" dirty="0">
                <a:solidFill>
                  <a:srgbClr val="000000"/>
                </a:solidFill>
                <a:effectLst/>
                <a:latin typeface="Helvetica"/>
                <a:ea typeface="Helvetica"/>
                <a:cs typeface="Helvetica"/>
              </a:rPr>
              <a:t>Door stofmetingen uit te voeren, kunnen bedrijven: </a:t>
            </a:r>
          </a:p>
          <a:p>
            <a:pPr marL="342900" indent="-342900">
              <a:lnSpc>
                <a:spcPts val="2200"/>
              </a:lnSpc>
              <a:buFont typeface="Arial" panose="020B0604020202020204" pitchFamily="34" charset="0"/>
              <a:buChar char="•"/>
            </a:pPr>
            <a:r>
              <a:rPr lang="nl" sz="1800" b="0" i="0" strike="noStrike" cap="none" spc="0" baseline="0" dirty="0">
                <a:solidFill>
                  <a:srgbClr val="000000"/>
                </a:solidFill>
                <a:effectLst/>
                <a:latin typeface="Helvetica"/>
                <a:ea typeface="Helvetica"/>
                <a:cs typeface="Helvetica"/>
              </a:rPr>
              <a:t>Bepalen hoeveel risico werknemers lopen en hen hierin helpen. </a:t>
            </a:r>
          </a:p>
          <a:p>
            <a:pPr marL="342900" indent="-342900">
              <a:lnSpc>
                <a:spcPts val="2200"/>
              </a:lnSpc>
              <a:buFont typeface="Arial" panose="020B0604020202020204" pitchFamily="34" charset="0"/>
              <a:buChar char="•"/>
            </a:pPr>
            <a:r>
              <a:rPr lang="nl" sz="1800" b="0" i="0" strike="noStrike" cap="none" spc="0" baseline="0" dirty="0">
                <a:solidFill>
                  <a:srgbClr val="000000"/>
                </a:solidFill>
                <a:effectLst/>
                <a:latin typeface="Helvetica"/>
                <a:ea typeface="Helvetica"/>
                <a:cs typeface="Helvetica"/>
              </a:rPr>
              <a:t>Controleren of de stofgehaltes vallen binnen de nationale grenswaarden voor beroepsmatige blootstelling. </a:t>
            </a:r>
          </a:p>
          <a:p>
            <a:pPr marL="342900" indent="-342900">
              <a:lnSpc>
                <a:spcPts val="2200"/>
              </a:lnSpc>
              <a:buFont typeface="Arial" panose="020B0604020202020204" pitchFamily="34" charset="0"/>
              <a:buChar char="•"/>
            </a:pPr>
            <a:r>
              <a:rPr lang="nl" sz="1800" b="0" i="0" strike="noStrike" cap="none" spc="0" baseline="0" dirty="0">
                <a:solidFill>
                  <a:srgbClr val="000000"/>
                </a:solidFill>
                <a:effectLst/>
                <a:latin typeface="Helvetica"/>
                <a:ea typeface="Helvetica"/>
                <a:cs typeface="Helvetica"/>
              </a:rPr>
              <a:t>Een compleet overzicht krijgen van de mate van blootstelling op de werkplaats (zowel voor werknemers die veel worden blootgesteld als werknemers die weinig worden blootgesteld). </a:t>
            </a:r>
          </a:p>
          <a:p>
            <a:pPr marL="342900" indent="-342900">
              <a:lnSpc>
                <a:spcPts val="2200"/>
              </a:lnSpc>
              <a:buFont typeface="Arial" panose="020B0604020202020204" pitchFamily="34" charset="0"/>
              <a:buChar char="•"/>
            </a:pPr>
            <a:r>
              <a:rPr lang="nl" sz="1800" b="0" i="0" strike="noStrike" cap="none" spc="0" baseline="0" dirty="0">
                <a:solidFill>
                  <a:srgbClr val="000000"/>
                </a:solidFill>
                <a:effectLst/>
                <a:latin typeface="Helvetica"/>
                <a:ea typeface="Helvetica"/>
                <a:cs typeface="Helvetica"/>
              </a:rPr>
              <a:t>Situaties identificeren waarin extra onderzoek nodig is, of waar aanvullende voorzorgsmaatregelen getroffen moeten worden om de blootstelling te verminderen. </a:t>
            </a:r>
          </a:p>
          <a:p>
            <a:pPr marL="342900" indent="-342900">
              <a:lnSpc>
                <a:spcPts val="2200"/>
              </a:lnSpc>
              <a:buFont typeface="Arial" panose="020B0604020202020204" pitchFamily="34" charset="0"/>
              <a:buChar char="•"/>
            </a:pPr>
            <a:r>
              <a:rPr lang="nl" sz="1800" b="0" i="0" strike="noStrike" cap="none" spc="0" baseline="0" dirty="0">
                <a:solidFill>
                  <a:srgbClr val="000000"/>
                </a:solidFill>
                <a:effectLst/>
                <a:latin typeface="Helvetica"/>
                <a:ea typeface="Helvetica"/>
                <a:cs typeface="Helvetica"/>
              </a:rPr>
              <a:t>Resultaten/de effectiviteit meten van de geïmplementeerde stofbeheersingsmaatregelen. </a:t>
            </a:r>
          </a:p>
          <a:p>
            <a:pPr marL="342900" indent="-342900">
              <a:lnSpc>
                <a:spcPts val="2200"/>
              </a:lnSpc>
              <a:buFont typeface="Arial" panose="020B0604020202020204" pitchFamily="34" charset="0"/>
              <a:buChar char="•"/>
            </a:pPr>
            <a:r>
              <a:rPr lang="nl" sz="1800" b="0" i="0" strike="noStrike" cap="none" spc="0" baseline="0" dirty="0">
                <a:solidFill>
                  <a:srgbClr val="000000"/>
                </a:solidFill>
                <a:effectLst/>
                <a:latin typeface="Helvetica"/>
                <a:ea typeface="Helvetica"/>
                <a:cs typeface="Helvetica"/>
              </a:rPr>
              <a:t>De naleving van de regelgeving documenteren. </a:t>
            </a:r>
          </a:p>
        </p:txBody>
      </p:sp>
    </p:spTree>
    <p:extLst>
      <p:ext uri="{BB962C8B-B14F-4D97-AF65-F5344CB8AC3E}">
        <p14:creationId xmlns:p14="http://schemas.microsoft.com/office/powerpoint/2010/main" val="4130474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SOORTEN METINGEN</a:t>
            </a:r>
          </a:p>
        </p:txBody>
      </p:sp>
      <p:sp>
        <p:nvSpPr>
          <p:cNvPr id="3" name="Text Placeholder 2">
            <a:extLst>
              <a:ext uri="{FF2B5EF4-FFF2-40B4-BE49-F238E27FC236}">
                <a16:creationId xmlns:a16="http://schemas.microsoft.com/office/drawing/2014/main" id="{C91D7B63-B11D-0749-BF2A-A9891251A1CB}"/>
              </a:ext>
            </a:extLst>
          </p:cNvPr>
          <p:cNvSpPr>
            <a:spLocks noGrp="1"/>
          </p:cNvSpPr>
          <p:nvPr>
            <p:ph type="body" sz="quarter" idx="11"/>
          </p:nvPr>
        </p:nvSpPr>
        <p:spPr>
          <a:xfrm>
            <a:off x="777243" y="2219801"/>
            <a:ext cx="11214731" cy="3682369"/>
          </a:xfrm>
        </p:spPr>
        <p:txBody>
          <a:bodyPr anchor="t"/>
          <a:lstStyle/>
          <a:p>
            <a:pPr>
              <a:lnSpc>
                <a:spcPts val="2400"/>
              </a:lnSpc>
            </a:pPr>
            <a:r>
              <a:rPr lang="nl" sz="1700" b="0" i="0" strike="noStrike" cap="none" spc="0" baseline="0" dirty="0">
                <a:solidFill>
                  <a:srgbClr val="000000"/>
                </a:solidFill>
                <a:effectLst/>
                <a:latin typeface="Helvetica"/>
                <a:ea typeface="Helvetica"/>
                <a:cs typeface="Helvetica"/>
              </a:rPr>
              <a:t>Er zijn twee manieren waarop stofmetingen kunnen worden uitgevoerd die zowel samen als individueel kunnen worden gedaan: </a:t>
            </a:r>
          </a:p>
          <a:p>
            <a:pPr>
              <a:lnSpc>
                <a:spcPts val="2400"/>
              </a:lnSpc>
            </a:pPr>
            <a:r>
              <a:rPr lang="nl" sz="1700" b="1" i="0" strike="noStrike" cap="none" spc="0" baseline="0" dirty="0">
                <a:solidFill>
                  <a:srgbClr val="000000"/>
                </a:solidFill>
                <a:effectLst/>
                <a:latin typeface="Helvetica"/>
                <a:ea typeface="Helvetica"/>
                <a:cs typeface="Helvetica"/>
              </a:rPr>
              <a:t>Persoonlijk monitoren </a:t>
            </a:r>
          </a:p>
          <a:p>
            <a:pPr marL="342900" indent="-342900">
              <a:lnSpc>
                <a:spcPts val="2400"/>
              </a:lnSpc>
              <a:buFont typeface="Arial"/>
              <a:buChar char="•"/>
            </a:pPr>
            <a:r>
              <a:rPr lang="nl" sz="1700" b="0" i="0" strike="noStrike" cap="none" spc="0" baseline="0" dirty="0">
                <a:solidFill>
                  <a:srgbClr val="000000"/>
                </a:solidFill>
                <a:effectLst/>
                <a:latin typeface="Helvetica"/>
                <a:ea typeface="Helvetica"/>
                <a:cs typeface="Helvetica"/>
              </a:rPr>
              <a:t>Bij deze methode moeten werknemers apparatuur dragen (om de lucht binnen hun ademgebied te kunnen verzamelen) voor zolang als een normale werkdag duurt. </a:t>
            </a:r>
          </a:p>
          <a:p>
            <a:pPr>
              <a:lnSpc>
                <a:spcPts val="2400"/>
              </a:lnSpc>
            </a:pPr>
            <a:r>
              <a:rPr lang="nl" sz="1700" b="1" i="0" strike="noStrike" cap="none" spc="0" baseline="0" dirty="0">
                <a:solidFill>
                  <a:srgbClr val="000000"/>
                </a:solidFill>
                <a:effectLst/>
                <a:latin typeface="Helvetica"/>
                <a:ea typeface="Helvetica"/>
                <a:cs typeface="Helvetica"/>
              </a:rPr>
              <a:t>Statisch monitoren </a:t>
            </a:r>
          </a:p>
          <a:p>
            <a:pPr marL="342900" indent="-342900">
              <a:lnSpc>
                <a:spcPts val="2400"/>
              </a:lnSpc>
              <a:buFont typeface="Arial"/>
              <a:buChar char="•"/>
            </a:pPr>
            <a:r>
              <a:rPr lang="nl" sz="1700" b="0" i="0" strike="noStrike" cap="none" spc="0" baseline="0" dirty="0">
                <a:solidFill>
                  <a:srgbClr val="000000"/>
                </a:solidFill>
                <a:effectLst/>
                <a:latin typeface="Helvetica"/>
                <a:ea typeface="Helvetica"/>
                <a:cs typeface="Helvetica"/>
              </a:rPr>
              <a:t>Deze methode wordt toegepast om de luchtkwaliteit te meten op plekken waar vermoedelijk veel stofdeeltjes in de lucht zitten. Er moet lucht verzameld worden zolang de werknemer aan het werk is. </a:t>
            </a:r>
          </a:p>
          <a:p>
            <a:pPr>
              <a:lnSpc>
                <a:spcPts val="2400"/>
              </a:lnSpc>
            </a:pPr>
            <a:endParaRPr lang="en-US" sz="1700" dirty="0"/>
          </a:p>
        </p:txBody>
      </p:sp>
    </p:spTree>
    <p:extLst>
      <p:ext uri="{BB962C8B-B14F-4D97-AF65-F5344CB8AC3E}">
        <p14:creationId xmlns:p14="http://schemas.microsoft.com/office/powerpoint/2010/main" val="338227011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HOE PERSOONLIJK MONITOREN INVLOED KAN HEBBEN OP JOU</a:t>
            </a:r>
          </a:p>
        </p:txBody>
      </p:sp>
      <p:sp>
        <p:nvSpPr>
          <p:cNvPr id="9" name="Text Placeholder 2">
            <a:extLst>
              <a:ext uri="{FF2B5EF4-FFF2-40B4-BE49-F238E27FC236}">
                <a16:creationId xmlns:a16="http://schemas.microsoft.com/office/drawing/2014/main" id="{3C2F9A51-4E29-3E4E-A94D-71691535ACA4}"/>
              </a:ext>
            </a:extLst>
          </p:cNvPr>
          <p:cNvSpPr>
            <a:spLocks noGrp="1"/>
          </p:cNvSpPr>
          <p:nvPr>
            <p:ph type="body" sz="quarter" idx="11"/>
          </p:nvPr>
        </p:nvSpPr>
        <p:spPr>
          <a:xfrm>
            <a:off x="777244" y="3040441"/>
            <a:ext cx="5453624" cy="3201832"/>
          </a:xfrm>
        </p:spPr>
        <p:txBody>
          <a:bodyPr/>
          <a:lstStyle/>
          <a:p>
            <a:pPr>
              <a:lnSpc>
                <a:spcPts val="2100"/>
              </a:lnSpc>
            </a:pPr>
            <a:r>
              <a:rPr lang="nl" sz="1700" b="0" i="0" strike="noStrike" cap="none" spc="0" baseline="0" dirty="0">
                <a:solidFill>
                  <a:srgbClr val="000000"/>
                </a:solidFill>
                <a:effectLst/>
                <a:latin typeface="Helvetica"/>
                <a:ea typeface="Helvetica"/>
                <a:cs typeface="Helvetica"/>
              </a:rPr>
              <a:t>Het doen van stofmetingen is de verantwoordelijkheid van de werkgevers, maar het kan zijn dat werknemers gevraagd worden om actief bij te dragen aan dit proces. In zulke gevallen: </a:t>
            </a:r>
          </a:p>
          <a:p>
            <a:pPr marL="342900" indent="-342900">
              <a:lnSpc>
                <a:spcPts val="2100"/>
              </a:lnSpc>
              <a:spcBef>
                <a:spcPts val="400"/>
              </a:spcBef>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Moet je de apparatuur zo lang als mogelijk dragen gedurende je werkshift</a:t>
            </a:r>
          </a:p>
          <a:p>
            <a:pPr marL="342900" indent="-342900">
              <a:lnSpc>
                <a:spcPts val="2100"/>
              </a:lnSpc>
              <a:spcBef>
                <a:spcPts val="400"/>
              </a:spcBef>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Mag je je niet bemoeien met de meetapparatuur</a:t>
            </a:r>
          </a:p>
          <a:p>
            <a:pPr marL="342900" indent="-342900">
              <a:lnSpc>
                <a:spcPts val="2100"/>
              </a:lnSpc>
              <a:spcBef>
                <a:spcPts val="400"/>
              </a:spcBef>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Moet je goed in de gaten houden of er tijdens je shift sprake is van specifieke activiteiten of een overmatige hoeveelheid stof (bijvoorbeeld in het geval van problemen of lekkages) </a:t>
            </a:r>
          </a:p>
          <a:p>
            <a:pPr marL="342900" indent="-342900">
              <a:lnSpc>
                <a:spcPts val="2100"/>
              </a:lnSpc>
              <a:buFont typeface="Arial" panose="020B0604020202020204" pitchFamily="34" charset="0"/>
              <a:buChar char="•"/>
            </a:pPr>
            <a:endParaRPr lang="en-US" sz="1700" dirty="0"/>
          </a:p>
        </p:txBody>
      </p:sp>
      <p:pic>
        <p:nvPicPr>
          <p:cNvPr id="5" name="Picture Placeholder 4">
            <a:extLst>
              <a:ext uri="{FF2B5EF4-FFF2-40B4-BE49-F238E27FC236}">
                <a16:creationId xmlns:a16="http://schemas.microsoft.com/office/drawing/2014/main" id="{75F2CAAB-660C-F54E-A028-5F4756A779B4}"/>
              </a:ext>
            </a:extLst>
          </p:cNvPr>
          <p:cNvPicPr>
            <a:picLocks noGrp="1" noChangeAspect="1"/>
          </p:cNvPicPr>
          <p:nvPr>
            <p:ph type="pic" sz="quarter" idx="12"/>
          </p:nvPr>
        </p:nvPicPr>
        <p:blipFill>
          <a:blip r:embed="rId3"/>
          <a:srcRect l="10814" r="10814"/>
          <a:stretch>
            <a:fillRect/>
          </a:stretch>
        </p:blipFill>
        <p:spPr>
          <a:prstGeom prst="rect">
            <a:avLst/>
          </a:prstGeom>
        </p:spPr>
      </p:pic>
    </p:spTree>
    <p:extLst>
      <p:ext uri="{BB962C8B-B14F-4D97-AF65-F5344CB8AC3E}">
        <p14:creationId xmlns:p14="http://schemas.microsoft.com/office/powerpoint/2010/main" val="171416738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_PPTTraining_Cleaning_Hygiene" id="{39BFAD84-DCD9-3346-BC3F-2E78ED66515C}" vid="{FAC23321-1EAD-BA4F-A31B-84139DFB50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8ecf516-e360-4672-81b9-68723bedb71f" xsi:nil="true"/>
    <lcf76f155ced4ddcb4097134ff3c332f xmlns="6d9d7403-2d8c-4818-ae25-2c5629bc733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2.xml><?xml version="1.0" encoding="utf-8"?>
<ds:datastoreItem xmlns:ds="http://schemas.openxmlformats.org/officeDocument/2006/customXml" ds:itemID="{410146F9-3491-4CA6-8DD1-6FAC3FD051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545FEE-AD81-4023-B6AC-5CAEA335ED97}">
  <ds:schemaRefs>
    <ds:schemaRef ds:uri="6d9d7403-2d8c-4818-ae25-2c5629bc7330"/>
    <ds:schemaRef ds:uri="http://schemas.microsoft.com/office/2006/metadata/properties"/>
    <ds:schemaRef ds:uri="http://purl.org/dc/elements/1.1/"/>
    <ds:schemaRef ds:uri="d8ecf516-e360-4672-81b9-68723bedb71f"/>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38</TotalTime>
  <Words>1179</Words>
  <Application>Microsoft Macintosh PowerPoint</Application>
  <PresentationFormat>Widescreen</PresentationFormat>
  <Paragraphs>92</Paragraphs>
  <Slides>14</Slides>
  <Notes>13</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43</cp:revision>
  <dcterms:created xsi:type="dcterms:W3CDTF">2020-06-24T14:35:04Z</dcterms:created>
  <dcterms:modified xsi:type="dcterms:W3CDTF">2024-11-13T11:16:41Z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