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7" r:id="rId9"/>
    <p:sldId id="281" r:id="rId10"/>
    <p:sldId id="261" r:id="rId11"/>
    <p:sldId id="260" r:id="rId12"/>
    <p:sldId id="280" r:id="rId13"/>
    <p:sldId id="268" r:id="rId14"/>
    <p:sldId id="279"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F5DC1-1193-0C46-B250-A1ADEA3AB979}" v="1" dt="2020-12-09T20:37:57.938"/>
    <p1510:client id="{5988D76C-B1FB-44A7-9D8D-7F45EE58C235}" v="7" dt="2022-09-22T14:57:36.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autoAdjust="0"/>
    <p:restoredTop sz="94354" autoAdjust="0"/>
  </p:normalViewPr>
  <p:slideViewPr>
    <p:cSldViewPr snapToGrid="0" snapToObjects="1">
      <p:cViewPr varScale="1">
        <p:scale>
          <a:sx n="116" d="100"/>
          <a:sy n="116" d="100"/>
        </p:scale>
        <p:origin x="880"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3250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284709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Käytä työkaluja, joissa on pölynpoistojärjestelmä/vesivalelu esimerkiksi energiaintensiivisissä kiteistä piidioksidia sisältävissä prosesseissa. (Katso yllä oleva kuva.)</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6563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D1521AF0-1C3C-9B42-BAF5-EBAA6AC12E16}"/>
              </a:ext>
            </a:extLst>
          </p:cNvPr>
          <p:cNvSpPr txBox="1"/>
          <p:nvPr userDrawn="1"/>
        </p:nvSpPr>
        <p:spPr>
          <a:xfrm>
            <a:off x="7876903" y="429114"/>
            <a:ext cx="3940448"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 sz="1400" b="1" i="0" strike="noStrike" cap="none" spc="0" baseline="0">
                <a:solidFill>
                  <a:srgbClr val="F6A317"/>
                </a:solidFill>
                <a:effectLst/>
                <a:latin typeface="Helvetica"/>
                <a:ea typeface="Helvetica"/>
                <a:cs typeface="Helvetica"/>
              </a:rPr>
              <a:t>HYVÄ KÄYTÄNTÖ TYÖSKENTELYYN KITEISTÄ PIIDIOKSIDIA SISÄLTÄVIEN MATERIAALIEN KANSSA TYÖSKENTELYYN</a:t>
            </a:r>
          </a:p>
        </p:txBody>
      </p:sp>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51E51A5-48D1-3541-A394-ED11EF33B05A}"/>
              </a:ext>
            </a:extLst>
          </p:cNvPr>
          <p:cNvPicPr>
            <a:picLocks noChangeAspect="1"/>
          </p:cNvPicPr>
          <p:nvPr userDrawn="1"/>
        </p:nvPicPr>
        <p:blipFill>
          <a:blip r:embed="rId10"/>
          <a:stretch>
            <a:fillRect/>
          </a:stretch>
        </p:blipFill>
        <p:spPr>
          <a:xfrm>
            <a:off x="406346" y="366936"/>
            <a:ext cx="1000588" cy="630000"/>
          </a:xfrm>
          <a:prstGeom prst="rect">
            <a:avLst/>
          </a:prstGeom>
        </p:spPr>
      </p:pic>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683387"/>
            <a:ext cx="7812441" cy="1592826"/>
          </a:xfrm>
        </p:spPr>
        <p:txBody>
          <a:bodyPr lIns="91440" tIns="45720" rIns="91440" bIns="45720" anchor="t"/>
          <a:lstStyle/>
          <a:p>
            <a:pPr>
              <a:lnSpc>
                <a:spcPct val="100000"/>
              </a:lnSpc>
            </a:pPr>
            <a:r>
              <a:rPr lang="fi" sz="2800" b="1" i="0" strike="noStrike" cap="none" spc="0" baseline="0" dirty="0">
                <a:solidFill>
                  <a:srgbClr val="FFFFFF"/>
                </a:solidFill>
                <a:effectLst/>
                <a:latin typeface="Helvetica"/>
                <a:ea typeface="Helvetica"/>
                <a:cs typeface="Helvetica"/>
              </a:rPr>
              <a:t>HYVÄ KÄYTÄNTÖ</a:t>
            </a:r>
            <a:r>
              <a:rPr lang="fi" sz="2800" dirty="0">
                <a:solidFill>
                  <a:srgbClr val="FFFFFF"/>
                </a:solidFill>
                <a:latin typeface="Helvetica"/>
                <a:ea typeface="Helvetica"/>
                <a:cs typeface="Helvetica"/>
              </a:rPr>
              <a:t> </a:t>
            </a:r>
            <a:r>
              <a:rPr lang="fi" sz="2800" b="1" i="0" strike="noStrike" cap="none" spc="0" baseline="0" dirty="0">
                <a:solidFill>
                  <a:srgbClr val="FFFFFF"/>
                </a:solidFill>
                <a:effectLst/>
                <a:latin typeface="Helvetica"/>
                <a:ea typeface="Helvetica"/>
                <a:cs typeface="Helvetica"/>
              </a:rPr>
              <a:t>KITEISTÄ PIIDIOKSIDIA SISÄLTÄVIEN MATERIAALIEN KANSSA TYÖSKENTELYYN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276213"/>
            <a:ext cx="7534275" cy="850900"/>
          </a:xfrm>
        </p:spPr>
        <p:txBody>
          <a:bodyPr/>
          <a:lstStyle/>
          <a:p>
            <a:endParaRPr lang="en-US"/>
          </a:p>
        </p:txBody>
      </p:sp>
      <p:sp>
        <p:nvSpPr>
          <p:cNvPr id="2" name="Rectangle 1">
            <a:extLst>
              <a:ext uri="{FF2B5EF4-FFF2-40B4-BE49-F238E27FC236}">
                <a16:creationId xmlns:a16="http://schemas.microsoft.com/office/drawing/2014/main" id="{2277DBB3-EF70-E14E-B8FC-73E766794D0D}"/>
              </a:ext>
            </a:extLst>
          </p:cNvPr>
          <p:cNvSpPr/>
          <p:nvPr/>
        </p:nvSpPr>
        <p:spPr>
          <a:xfrm>
            <a:off x="7624917" y="154379"/>
            <a:ext cx="4143530" cy="98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9714294"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 YLEISISSÄ HYVISSÄ KÄYTÄNNÖISSÄ</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4" y="2268101"/>
            <a:ext cx="10955577" cy="3230407"/>
          </a:xfrm>
        </p:spPr>
        <p:txBody>
          <a:bodyPr/>
          <a:lstStyle/>
          <a:p>
            <a:pPr>
              <a:lnSpc>
                <a:spcPts val="2400"/>
              </a:lnSpc>
            </a:pPr>
            <a:r>
              <a:rPr lang="fi" sz="1800" b="1" i="0" strike="noStrike" cap="none" spc="0" baseline="0" dirty="0">
                <a:solidFill>
                  <a:srgbClr val="000000"/>
                </a:solidFill>
                <a:effectLst/>
                <a:latin typeface="Helvetica"/>
                <a:ea typeface="Helvetica"/>
                <a:cs typeface="Helvetica"/>
              </a:rPr>
              <a:t>TEE SEURAAVAT</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Rajoita pääsy työmaa-alueelle tai pölylle altistuneille alueille vain valtuutetulle henkilökunnalle</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Torju leijuvaa pölyä ilmanvaihdolla ja vedellä. </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Jos mahdollista, tee pölyävä työ ulkona.</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Käytä imuria tai märkiä puhtaanapitomenetelmiä.</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Suunnittele työt etukäteen varmistaaksesi, että työtilat ovat turvallisia ja laitteet toimivat</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Ilmoita vioista ja suunnittele etukäteen, miten ne korjataan nopeasti ja turvallisesti.</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Käytä suojavarusteita koko työn keston ajan. Varmista, että hengityssuojain istuu hyvin.</a:t>
            </a:r>
          </a:p>
          <a:p>
            <a:pPr>
              <a:lnSpc>
                <a:spcPts val="2400"/>
              </a:lnSpc>
              <a:buSzPct val="85000"/>
            </a:pPr>
            <a:endParaRPr lang="en-US" sz="1800" dirty="0"/>
          </a:p>
        </p:txBody>
      </p:sp>
    </p:spTree>
    <p:extLst>
      <p:ext uri="{BB962C8B-B14F-4D97-AF65-F5344CB8AC3E}">
        <p14:creationId xmlns:p14="http://schemas.microsoft.com/office/powerpoint/2010/main" val="15349012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3" y="1640901"/>
            <a:ext cx="9957431"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 YLEISISSÄ HYVISSÄ KÄYTÄNNÖISSÄ</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259498"/>
            <a:ext cx="10355978" cy="3230407"/>
          </a:xfrm>
        </p:spPr>
        <p:txBody>
          <a:bodyPr/>
          <a:lstStyle/>
          <a:p>
            <a:pPr>
              <a:lnSpc>
                <a:spcPts val="2400"/>
              </a:lnSpc>
            </a:pPr>
            <a:r>
              <a:rPr lang="fi" sz="1800" b="1" i="0" strike="noStrike" cap="none" spc="0" baseline="0" dirty="0">
                <a:solidFill>
                  <a:srgbClr val="000000"/>
                </a:solidFill>
                <a:effectLst/>
                <a:latin typeface="Helvetica"/>
                <a:ea typeface="Helvetica"/>
                <a:cs typeface="Helvetica"/>
              </a:rPr>
              <a:t>ÄLÄ TEE SEURAAVIA</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Älä käytä kuivaa harjaa – käytä imuria tai märkiä puhtaanapitomenetemiä</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Älä käytä paineilmaa pölyn siivoamiseen</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Älä vie likaisia työvaatteita tai suojavarusteita kotiin</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Älä käytä rikkinäisiä suojavarusteita</a:t>
            </a:r>
          </a:p>
          <a:p>
            <a:pPr marL="285750" indent="-285750">
              <a:lnSpc>
                <a:spcPts val="2400"/>
              </a:lnSpc>
              <a:buSzPct val="85000"/>
              <a:buFont typeface=".Apple Color Emoji UI"/>
              <a:buChar char="❌"/>
            </a:pPr>
            <a:r>
              <a:rPr lang="fi" sz="1800" b="0" i="0" strike="noStrike" cap="none" spc="0" baseline="0" dirty="0">
                <a:solidFill>
                  <a:srgbClr val="000000"/>
                </a:solidFill>
                <a:effectLst/>
                <a:latin typeface="Helvetica"/>
                <a:ea typeface="Helvetica"/>
                <a:cs typeface="Helvetica"/>
              </a:rPr>
              <a:t>Älä tupakoi tai syö alueilla, joilla tehdään töitä</a:t>
            </a:r>
          </a:p>
          <a:p>
            <a:pPr marL="285750" indent="-285750">
              <a:lnSpc>
                <a:spcPts val="2400"/>
              </a:lnSpc>
              <a:buSzPct val="85000"/>
              <a:buFont typeface=".Apple Color Emoji UI"/>
              <a:buChar char="❌"/>
            </a:pPr>
            <a:endParaRPr lang="en-US" sz="1800" dirty="0"/>
          </a:p>
          <a:p>
            <a:pPr marL="285750" indent="-285750">
              <a:lnSpc>
                <a:spcPts val="2400"/>
              </a:lnSpc>
              <a:buSzPct val="85000"/>
              <a:buFont typeface=".Apple Color Emoji UI"/>
              <a:buChar char="✅"/>
            </a:pPr>
            <a:endParaRPr lang="en-US" sz="1800" dirty="0"/>
          </a:p>
        </p:txBody>
      </p:sp>
    </p:spTree>
    <p:extLst>
      <p:ext uri="{BB962C8B-B14F-4D97-AF65-F5344CB8AC3E}">
        <p14:creationId xmlns:p14="http://schemas.microsoft.com/office/powerpoint/2010/main" val="37947249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ts val="24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ts val="24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lstStyle/>
          <a:p>
            <a:pPr>
              <a:lnSpc>
                <a:spcPts val="2400"/>
              </a:lnSpc>
              <a:spcBef>
                <a:spcPts val="600"/>
              </a:spcBef>
              <a:spcAft>
                <a:spcPts val="1000"/>
              </a:spcAft>
            </a:pPr>
            <a:r>
              <a:rPr lang="fi" sz="1800" b="0" i="0" strike="noStrike" cap="none" spc="0" baseline="0">
                <a:solidFill>
                  <a:srgbClr val="000000"/>
                </a:solidFill>
                <a:effectLst/>
                <a:latin typeface="Helvetica"/>
                <a:ea typeface="Helvetica"/>
                <a:cs typeface="Helvetica"/>
              </a:rPr>
              <a:t>Työskenneltäessä kiteistä piidioksidia sisältävien mineraalien kanssa, muista: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a:solidFill>
                  <a:srgbClr val="000000"/>
                </a:solidFill>
                <a:effectLst/>
                <a:latin typeface="Helvetica"/>
                <a:ea typeface="Helvetica"/>
                <a:cs typeface="Helvetica"/>
              </a:rPr>
              <a:t>Pyri aina pysäyttämään pöly sen lähteellä</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a:solidFill>
                  <a:srgbClr val="000000"/>
                </a:solidFill>
                <a:effectLst/>
                <a:latin typeface="Helvetica"/>
                <a:ea typeface="Helvetica"/>
                <a:cs typeface="Helvetica"/>
              </a:rPr>
              <a:t>Siisti työympäristö on turvallinen</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a:solidFill>
                  <a:srgbClr val="000000"/>
                </a:solidFill>
                <a:effectLst/>
                <a:latin typeface="Helvetica"/>
                <a:ea typeface="Helvetica"/>
                <a:cs typeface="Helvetica"/>
              </a:rPr>
              <a:t>Pääsyn rajoittaminen pölyäville alueille on varma tapa estää altistumista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a:solidFill>
                  <a:srgbClr val="000000"/>
                </a:solidFill>
                <a:effectLst/>
                <a:latin typeface="Helvetica"/>
                <a:ea typeface="Helvetica"/>
                <a:cs typeface="Helvetica"/>
              </a:rPr>
              <a:t>Vältä tupakointi – tupakointi lisää RCS:n aiheuttamia terveyshaittoja</a:t>
            </a:r>
          </a:p>
          <a:p>
            <a:pPr>
              <a:lnSpc>
                <a:spcPts val="2400"/>
              </a:lnSpc>
            </a:pPr>
            <a:endParaRPr lang="en-US" sz="180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3" history="0"/>
              </a:rPr>
              <a:t>Hyvä käytäntö pintojen ja laitteistojen puhtaanapitoon (Työohje 2.1.1a)</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3" history="0"/>
              </a:rPr>
              <a:t>Hyvä käytäntö hyvään hygieniaan (Työohje 2.1.10)</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4"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5" history="0"/>
              </a:rPr>
              <a:t>NEPSI Opas PK-yrityksille</a:t>
            </a:r>
          </a:p>
        </p:txBody>
      </p:sp>
      <p:sp>
        <p:nvSpPr>
          <p:cNvPr id="4" name="Rounded Rectangle 3">
            <a:extLst>
              <a:ext uri="{FF2B5EF4-FFF2-40B4-BE49-F238E27FC236}">
                <a16:creationId xmlns:a16="http://schemas.microsoft.com/office/drawing/2014/main" id="{70F01C61-0840-6243-9982-C4FCFF0051A6}"/>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6"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FI" sz="2800" dirty="0"/>
              <a:t>JOHDANTO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397664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fi" sz="1800" b="1" i="0" strike="noStrike" cap="none" spc="0" baseline="0" dirty="0">
                <a:solidFill>
                  <a:srgbClr val="000000"/>
                </a:solidFill>
                <a:effectLst/>
                <a:latin typeface="Helvetica"/>
                <a:ea typeface="Helvetica"/>
                <a:cs typeface="Helvetica"/>
              </a:rPr>
              <a:t>Etusijalla on oppia suojautumaan työperäisiltä vaaroilta terveydelle.</a:t>
            </a:r>
          </a:p>
          <a:p>
            <a:pPr>
              <a:lnSpc>
                <a:spcPts val="2400"/>
              </a:lnSpc>
            </a:pPr>
            <a:r>
              <a:rPr lang="fi" sz="1800" b="0" i="0" strike="noStrike" cap="none" spc="0" baseline="0" dirty="0">
                <a:solidFill>
                  <a:srgbClr val="000000"/>
                </a:solidFill>
                <a:effectLst/>
                <a:latin typeface="Helvetica"/>
                <a:ea typeface="Helvetica"/>
                <a:cs typeface="Helvetica"/>
              </a:rPr>
              <a:t>Tässä PowerPoint-koulutuksessa opit seuraavista asioista:</a:t>
            </a:r>
          </a:p>
          <a:p>
            <a:pPr marL="285750" indent="-28575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Yleiset tavat, joilla altistumista haitalliselle kiteiselle piidioksidille (RCS) voidaan vähentää</a:t>
            </a:r>
          </a:p>
          <a:p>
            <a:pPr marL="285750" indent="-285750">
              <a:lnSpc>
                <a:spcPts val="2400"/>
              </a:lnSpc>
              <a:buFont typeface="Arial" panose="020B0604020202020204" pitchFamily="34" charset="0"/>
              <a:buChar char="•"/>
            </a:pPr>
            <a:r>
              <a:rPr lang="fi" sz="1800" b="0" i="0" strike="noStrike" cap="none" spc="0" baseline="0" dirty="0">
                <a:solidFill>
                  <a:srgbClr val="FF0000"/>
                </a:solidFill>
                <a:effectLst/>
                <a:latin typeface="Helvetica"/>
                <a:ea typeface="Helvetica"/>
                <a:cs typeface="Helvetica"/>
              </a:rPr>
              <a:t>Tilaa kouluttajan tekstille – jos olet lisännyt oman dian, lisää tähän lyhyt kuvaus materiaalista</a:t>
            </a:r>
          </a:p>
          <a:p>
            <a:pPr marL="285750" indent="-285750">
              <a:lnSpc>
                <a:spcPts val="2400"/>
              </a:lnSpc>
              <a:buFont typeface="Arial" panose="020B0604020202020204" pitchFamily="34" charset="0"/>
              <a:buChar char="•"/>
            </a:pPr>
            <a:endParaRPr lang="en-US" sz="1800" dirty="0"/>
          </a:p>
        </p:txBody>
      </p:sp>
      <p:pic>
        <p:nvPicPr>
          <p:cNvPr id="5" name="Picture Placeholder 8" descr="Construction worker">
            <a:extLst>
              <a:ext uri="{FF2B5EF4-FFF2-40B4-BE49-F238E27FC236}">
                <a16:creationId xmlns:a16="http://schemas.microsoft.com/office/drawing/2014/main" id="{722E9D79-B5C0-8B43-9EE5-A3BB4C04C93F}"/>
              </a:ext>
            </a:extLst>
          </p:cNvPr>
          <p:cNvPicPr>
            <a:picLocks noGrp="1" noChangeAspect="1"/>
          </p:cNvPicPr>
          <p:nvPr>
            <p:ph type="pic" sz="quarter" idx="12"/>
          </p:nvPr>
        </p:nvPicPr>
        <p:blipFill>
          <a:blip/>
          <a:srcRect/>
          <a:stretch/>
        </p:blipFill>
        <p:spPr>
          <a:xfrm>
            <a:off x="6986588" y="1608138"/>
            <a:ext cx="44370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4" cy="850900"/>
          </a:xfrm>
        </p:spPr>
        <p:txBody>
          <a:bodyPr lIns="91440" tIns="45720" rIns="91440" bIns="45720" anchor="t"/>
          <a:lstStyle/>
          <a:p>
            <a:pPr>
              <a:lnSpc>
                <a:spcPct val="100000"/>
              </a:lnSpc>
            </a:pPr>
            <a:r>
              <a:rPr lang="fi" sz="2800" dirty="0">
                <a:latin typeface="Helvetica"/>
                <a:ea typeface="Helvetica"/>
                <a:cs typeface="Helvetica"/>
              </a:rPr>
              <a:t>PÖLYNHALLINTA-MENETELMÄT</a:t>
            </a:r>
            <a:endParaRPr lang="fi"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fi" sz="1800" b="0" i="0" strike="noStrike" cap="none" spc="0" baseline="0">
                <a:solidFill>
                  <a:srgbClr val="000000"/>
                </a:solidFill>
                <a:effectLst/>
                <a:latin typeface="Helvetica"/>
                <a:ea typeface="Helvetica"/>
                <a:cs typeface="Helvetica"/>
              </a:rPr>
              <a:t>Tässä ovat muistutuksena viisi tärkeinä pölynhallintamenetelmää</a:t>
            </a:r>
          </a:p>
        </p:txBody>
      </p:sp>
      <p:pic>
        <p:nvPicPr>
          <p:cNvPr id="8" name="Picture 7" descr="A screenshot of a cell phone&#10;&#10;Description automatically generated">
            <a:extLst>
              <a:ext uri="{FF2B5EF4-FFF2-40B4-BE49-F238E27FC236}">
                <a16:creationId xmlns:a16="http://schemas.microsoft.com/office/drawing/2014/main" id="{10632FE8-F8F5-A547-989B-4ABE1B92E56A}"/>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D6D66F3-54AE-BC42-8E92-5A04A01A5C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892BAA8-98B0-7346-9C0F-D2D3A0C9074E}"/>
              </a:ext>
            </a:extLst>
          </p:cNvPr>
          <p:cNvPicPr>
            <a:picLocks noChangeAspect="1"/>
          </p:cNvPicPr>
          <p:nvPr/>
        </p:nvPicPr>
        <p:blipFill>
          <a:blip r:embed="rId3"/>
          <a:srcRect l="7057" t="9146" r="76967" b="66230"/>
          <a:stretch>
            <a:fillRect/>
          </a:stretch>
        </p:blipFill>
        <p:spPr>
          <a:xfrm>
            <a:off x="5365058" y="3483255"/>
            <a:ext cx="1073250" cy="106420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FA46869-474C-6949-A914-489747B877E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0D6658B-94DC-6A40-B1CC-8AFFC64934EB}"/>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4" name="TextBox 3">
            <a:extLst>
              <a:ext uri="{FF2B5EF4-FFF2-40B4-BE49-F238E27FC236}">
                <a16:creationId xmlns:a16="http://schemas.microsoft.com/office/drawing/2014/main" id="{30EFE92B-4FD7-A345-A753-216FB998B01F}"/>
              </a:ext>
            </a:extLst>
          </p:cNvPr>
          <p:cNvSpPr txBox="1"/>
          <p:nvPr/>
        </p:nvSpPr>
        <p:spPr>
          <a:xfrm>
            <a:off x="6579514" y="1702138"/>
            <a:ext cx="2134063" cy="2006065"/>
          </a:xfrm>
          <a:prstGeom prst="rect">
            <a:avLst/>
          </a:prstGeom>
          <a:noFill/>
        </p:spPr>
        <p:txBody>
          <a:bodyPr wrap="square" rtlCol="0">
            <a:spAutoFit/>
          </a:bodyPr>
          <a:lstStyle/>
          <a:p>
            <a:pPr>
              <a:spcAft>
                <a:spcPts val="300"/>
              </a:spcAft>
            </a:pPr>
            <a:r>
              <a:rPr lang="fi" sz="1050" b="1" i="0" strike="noStrike" cap="none" spc="50" baseline="0" dirty="0">
                <a:solidFill>
                  <a:srgbClr val="EF9A2E"/>
                </a:solidFill>
                <a:effectLst/>
                <a:latin typeface="Futura Medium"/>
                <a:ea typeface="Futura Medium"/>
                <a:cs typeface="Futura Medium"/>
              </a:rPr>
              <a:t>HYVÄ HYGIENIA / TALOUDENHOITO</a:t>
            </a:r>
          </a:p>
          <a:p>
            <a:r>
              <a:rPr lang="fi" sz="1200" b="0" i="0" strike="noStrike" cap="none" spc="0" baseline="0" dirty="0">
                <a:solidFill>
                  <a:srgbClr val="000000"/>
                </a:solidFill>
                <a:effectLst/>
                <a:latin typeface="Calibri"/>
                <a:ea typeface="Calibri"/>
                <a:cs typeface="Calibri"/>
              </a:rPr>
              <a:t>Pölylle altistumisen seuranta auttaa arvioimaan olemassa olevien pölynhallintamenetelmien tehokkuutta ja tunnistamaan tilanteita, joissa saatetaan tarvita lisätoimia.</a:t>
            </a:r>
          </a:p>
          <a:p>
            <a:endParaRPr lang="en-US" dirty="0"/>
          </a:p>
        </p:txBody>
      </p:sp>
      <p:sp>
        <p:nvSpPr>
          <p:cNvPr id="10" name="TextBox 9">
            <a:extLst>
              <a:ext uri="{FF2B5EF4-FFF2-40B4-BE49-F238E27FC236}">
                <a16:creationId xmlns:a16="http://schemas.microsoft.com/office/drawing/2014/main" id="{D2E06BDD-2B10-8544-8ADF-4B09321CF4E0}"/>
              </a:ext>
            </a:extLst>
          </p:cNvPr>
          <p:cNvSpPr txBox="1"/>
          <p:nvPr/>
        </p:nvSpPr>
        <p:spPr>
          <a:xfrm>
            <a:off x="6579514" y="3483255"/>
            <a:ext cx="2134063" cy="1517897"/>
          </a:xfrm>
          <a:prstGeom prst="rect">
            <a:avLst/>
          </a:prstGeom>
          <a:noFill/>
        </p:spPr>
        <p:txBody>
          <a:bodyPr wrap="square" rtlCol="0">
            <a:spAutoFit/>
          </a:bodyPr>
          <a:lstStyle/>
          <a:p>
            <a:pPr>
              <a:spcAft>
                <a:spcPts val="300"/>
              </a:spcAft>
            </a:pPr>
            <a:r>
              <a:rPr lang="fi" sz="1050" b="1" i="0" strike="noStrike" cap="none" spc="50" baseline="0" dirty="0">
                <a:solidFill>
                  <a:srgbClr val="EF9A2E"/>
                </a:solidFill>
                <a:effectLst/>
                <a:latin typeface="Futura Medium"/>
                <a:ea typeface="Futura Medium"/>
                <a:cs typeface="Futura Medium"/>
              </a:rPr>
              <a:t>SULJETUT ALUEET</a:t>
            </a:r>
          </a:p>
          <a:p>
            <a:pPr>
              <a:spcAft>
                <a:spcPts val="300"/>
              </a:spcAft>
            </a:pPr>
            <a:r>
              <a:rPr lang="fi" sz="1200" b="0" i="0" strike="noStrike" cap="none" spc="0" baseline="0" dirty="0">
                <a:solidFill>
                  <a:srgbClr val="000000"/>
                </a:solidFill>
                <a:effectLst/>
                <a:latin typeface="Calibri"/>
                <a:ea typeface="Calibri"/>
                <a:cs typeface="Calibri"/>
              </a:rPr>
              <a:t>Työvaatteiden pesu ja prosessien tuottaman pölyn imurointi estää pölyn kertymisen ajan myötä – puhdas työtila on turvallinen</a:t>
            </a:r>
          </a:p>
          <a:p>
            <a:pPr>
              <a:spcAft>
                <a:spcPts val="300"/>
              </a:spcAft>
            </a:pPr>
            <a:endParaRPr lang="en-US" dirty="0"/>
          </a:p>
        </p:txBody>
      </p:sp>
      <p:sp>
        <p:nvSpPr>
          <p:cNvPr id="12" name="TextBox 11">
            <a:extLst>
              <a:ext uri="{FF2B5EF4-FFF2-40B4-BE49-F238E27FC236}">
                <a16:creationId xmlns:a16="http://schemas.microsoft.com/office/drawing/2014/main" id="{846EF0DB-2F1B-FE40-AD16-0EAD6F8C33B9}"/>
              </a:ext>
            </a:extLst>
          </p:cNvPr>
          <p:cNvSpPr txBox="1"/>
          <p:nvPr/>
        </p:nvSpPr>
        <p:spPr>
          <a:xfrm>
            <a:off x="6579515" y="4852474"/>
            <a:ext cx="2134063" cy="102210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p:txBody>
      </p:sp>
      <p:sp>
        <p:nvSpPr>
          <p:cNvPr id="13" name="TextBox 12">
            <a:extLst>
              <a:ext uri="{FF2B5EF4-FFF2-40B4-BE49-F238E27FC236}">
                <a16:creationId xmlns:a16="http://schemas.microsoft.com/office/drawing/2014/main" id="{216AEF2B-4BC7-BC4A-BA6B-2CFEB4C7D7E0}"/>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14" name="TextBox 13">
            <a:extLst>
              <a:ext uri="{FF2B5EF4-FFF2-40B4-BE49-F238E27FC236}">
                <a16:creationId xmlns:a16="http://schemas.microsoft.com/office/drawing/2014/main" id="{D26BB86C-4B5F-164E-AD03-5F81B6D4A003}"/>
              </a:ext>
            </a:extLst>
          </p:cNvPr>
          <p:cNvSpPr txBox="1"/>
          <p:nvPr/>
        </p:nvSpPr>
        <p:spPr>
          <a:xfrm>
            <a:off x="9787266" y="1679231"/>
            <a:ext cx="2134062" cy="170095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RCS:N RISKIT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6936"/>
            <a:ext cx="5453624" cy="2938988"/>
          </a:xfrm>
        </p:spPr>
        <p:txBody>
          <a:bodyPr anchor="t"/>
          <a:lstStyle/>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Hyvät käytännöt ovat keskeisiä suojautumisessa RCS:ltä</a:t>
            </a:r>
          </a:p>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Pitkäaikainen altistuminen korkeille RCS-pitoisuuksille voi aiheuttaa vammauttavaa keuhkosairautta</a:t>
            </a:r>
          </a:p>
          <a:p>
            <a:pPr>
              <a:lnSpc>
                <a:spcPts val="2400"/>
              </a:lnSpc>
            </a:pPr>
            <a:r>
              <a:rPr lang="fi" sz="1800" b="0" i="0" strike="noStrike" cap="none" spc="0" baseline="0" dirty="0">
                <a:solidFill>
                  <a:srgbClr val="000000"/>
                </a:solidFill>
                <a:effectLst/>
                <a:latin typeface="Helvetica"/>
                <a:ea typeface="Helvetica"/>
                <a:cs typeface="Helvetica"/>
              </a:rPr>
              <a:t>On tärkeää suojautua ilmassa olevalta pölyltä päivittäin. </a:t>
            </a:r>
          </a:p>
          <a:p>
            <a:pPr>
              <a:lnSpc>
                <a:spcPts val="2400"/>
              </a:lnSpc>
            </a:pPr>
            <a:r>
              <a:rPr lang="fi" sz="1800" b="0" i="0" strike="noStrike" cap="none" spc="0" baseline="0" dirty="0">
                <a:solidFill>
                  <a:srgbClr val="000000"/>
                </a:solidFill>
                <a:effectLst/>
                <a:latin typeface="Helvetica"/>
                <a:ea typeface="Helvetica"/>
                <a:cs typeface="Helvetica"/>
              </a:rPr>
              <a:t>Noudattamalla hyviä käytäntöjä tänään suojelemme terveyttämme tulevaisuudessa.</a:t>
            </a:r>
          </a:p>
          <a:p>
            <a:pPr>
              <a:lnSpc>
                <a:spcPts val="2400"/>
              </a:lnSpc>
            </a:pPr>
            <a:r>
              <a:rPr lang="fi" sz="1800" b="0" i="0" strike="noStrike" cap="none" spc="0" baseline="0" dirty="0">
                <a:solidFill>
                  <a:srgbClr val="000000"/>
                </a:solidFill>
                <a:effectLst/>
                <a:latin typeface="Helvetica"/>
                <a:ea typeface="Helvetica"/>
                <a:cs typeface="Helvetica"/>
              </a:rPr>
              <a:t>Miten aiot viettää eläkepäiväsi?</a:t>
            </a:r>
          </a:p>
        </p:txBody>
      </p:sp>
      <p:pic>
        <p:nvPicPr>
          <p:cNvPr id="7" name="Picture Placeholder 6" descr="A picture containing person, indoor, bed, room&#10;&#10;Description automatically generated">
            <a:extLst>
              <a:ext uri="{FF2B5EF4-FFF2-40B4-BE49-F238E27FC236}">
                <a16:creationId xmlns:a16="http://schemas.microsoft.com/office/drawing/2014/main" id="{2A9C7B0A-2F8E-C149-8334-E3EB74E76DB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576943" y="1971379"/>
            <a:ext cx="3548990" cy="2029091"/>
          </a:xfrm>
        </p:spPr>
      </p:pic>
      <p:pic>
        <p:nvPicPr>
          <p:cNvPr id="9" name="Picture 8" descr="A young child riding a wave on a surfboard in the ocean&#10;&#10;Description automatically generated">
            <a:extLst>
              <a:ext uri="{FF2B5EF4-FFF2-40B4-BE49-F238E27FC236}">
                <a16:creationId xmlns:a16="http://schemas.microsoft.com/office/drawing/2014/main" id="{A3284F4F-1B99-FA43-8380-2F50D92FB573}"/>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579805" y="4205015"/>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5" y="1640901"/>
            <a:ext cx="5053930"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PYSÄYTÄ PÖLY SEN LÄHTEELLÄ</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747934"/>
            <a:ext cx="5453624" cy="3236531"/>
          </a:xfrm>
        </p:spPr>
        <p:txBody>
          <a:bodyPr/>
          <a:lstStyle/>
          <a:p>
            <a:pPr>
              <a:lnSpc>
                <a:spcPts val="2400"/>
              </a:lnSpc>
            </a:pPr>
            <a:r>
              <a:rPr lang="fi" sz="1800" b="0" i="0" strike="noStrike" cap="none" spc="0" baseline="0">
                <a:solidFill>
                  <a:srgbClr val="000000"/>
                </a:solidFill>
                <a:effectLst/>
                <a:latin typeface="Helvetica"/>
                <a:ea typeface="Helvetica"/>
                <a:cs typeface="Helvetica"/>
              </a:rPr>
              <a:t>Pölyn syntymistä itsessään kannattaa yrittää vähentää.</a:t>
            </a:r>
          </a:p>
          <a:p>
            <a:pPr>
              <a:lnSpc>
                <a:spcPts val="2400"/>
              </a:lnSpc>
            </a:pPr>
            <a:r>
              <a:rPr lang="fi" sz="1800" b="0" i="0" strike="noStrike" cap="none" spc="0" baseline="0">
                <a:solidFill>
                  <a:srgbClr val="000000"/>
                </a:solidFill>
                <a:effectLst/>
                <a:latin typeface="Helvetica"/>
                <a:ea typeface="Helvetica"/>
                <a:cs typeface="Helvetica"/>
              </a:rPr>
              <a:t>Jos pölyn syntymistä ei voi välttää, seuraavaksi tehokkainta on hallita sitä sen syntylähteellä.</a:t>
            </a:r>
          </a:p>
          <a:p>
            <a:pPr>
              <a:lnSpc>
                <a:spcPts val="2400"/>
              </a:lnSpc>
            </a:pPr>
            <a:r>
              <a:rPr lang="fi" sz="1800" b="0" i="0" strike="noStrike" cap="none" spc="0" baseline="0">
                <a:solidFill>
                  <a:srgbClr val="000000"/>
                </a:solidFill>
                <a:effectLst/>
                <a:latin typeface="Helvetica"/>
                <a:ea typeface="Helvetica"/>
                <a:cs typeface="Helvetica"/>
              </a:rPr>
              <a:t>Se tarkoittaa pölyn rajoittamista tai erottamista työntekijöistä esteillä tai suluilla, ilmanvaihdolla ja/tai vedellä toimivalla pölyntorjuntajärjestelmällä.</a:t>
            </a:r>
          </a:p>
          <a:p>
            <a:pPr>
              <a:lnSpc>
                <a:spcPts val="2400"/>
              </a:lnSpc>
            </a:pPr>
            <a:endParaRPr lang="en-US" sz="1800"/>
          </a:p>
        </p:txBody>
      </p:sp>
      <p:pic>
        <p:nvPicPr>
          <p:cNvPr id="9" name="Picture Placeholder 8" descr="A picture containing indoor, sitting, table, kitchen&#10;&#10;Description automatically generated">
            <a:extLst>
              <a:ext uri="{FF2B5EF4-FFF2-40B4-BE49-F238E27FC236}">
                <a16:creationId xmlns:a16="http://schemas.microsoft.com/office/drawing/2014/main" id="{A164F5F6-ADE5-0A48-B8B4-B0FFD87273E7}"/>
              </a:ext>
            </a:extLst>
          </p:cNvPr>
          <p:cNvPicPr>
            <a:picLocks noGrp="1" noChangeAspect="1"/>
          </p:cNvPicPr>
          <p:nvPr>
            <p:ph type="pic" sz="quarter" idx="12"/>
          </p:nvPr>
        </p:nvPicPr>
        <p:blipFill>
          <a:blip r:embed="rId3"/>
          <a:srcRect l="16884" r="1688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318756"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HOIDA VUODOT HETI</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49982"/>
            <a:ext cx="5094169" cy="3682369"/>
          </a:xfrm>
        </p:spPr>
        <p:txBody>
          <a:bodyPr/>
          <a:lstStyle/>
          <a:p>
            <a:pPr>
              <a:lnSpc>
                <a:spcPts val="2400"/>
              </a:lnSpc>
              <a:spcAft>
                <a:spcPts val="1000"/>
              </a:spcAft>
            </a:pPr>
            <a:r>
              <a:rPr lang="fi" sz="1800" b="0" i="0" strike="noStrike" cap="none" spc="0" baseline="0" dirty="0">
                <a:solidFill>
                  <a:srgbClr val="000000"/>
                </a:solidFill>
                <a:effectLst/>
                <a:latin typeface="Helvetica"/>
                <a:ea typeface="Helvetica"/>
                <a:cs typeface="Helvetica"/>
              </a:rPr>
              <a:t>Pölyvuodot (ja niiden syyt) on hoidettava heti, jotta vähennetään riskiä, että laskeutunut pöly nousisi uudelleen ilmaan.</a:t>
            </a:r>
          </a:p>
          <a:p>
            <a:pPr>
              <a:lnSpc>
                <a:spcPts val="2400"/>
              </a:lnSpc>
              <a:spcAft>
                <a:spcPts val="1000"/>
              </a:spcAft>
            </a:pPr>
            <a:r>
              <a:rPr lang="fi" sz="1800" b="0" i="0" strike="noStrike" cap="none" spc="0" baseline="0" dirty="0">
                <a:solidFill>
                  <a:srgbClr val="000000"/>
                </a:solidFill>
                <a:effectLst/>
                <a:latin typeface="Helvetica"/>
                <a:ea typeface="Helvetica"/>
                <a:cs typeface="Helvetica"/>
              </a:rPr>
              <a:t>Hengitettäviä pölyhiukkasia ei voi havaita paljaalla silmällä, ellei niitä valaista voimakkaalla valonlähteellä. Pöly voi leijua ilmassa viikkoja.</a:t>
            </a:r>
          </a:p>
          <a:p>
            <a:pPr>
              <a:lnSpc>
                <a:spcPts val="2400"/>
              </a:lnSpc>
            </a:pPr>
            <a:endParaRPr lang="en-US" sz="1800" dirty="0"/>
          </a:p>
        </p:txBody>
      </p:sp>
      <p:pic>
        <p:nvPicPr>
          <p:cNvPr id="4" name="Picture Placeholder 7">
            <a:extLst>
              <a:ext uri="{FF2B5EF4-FFF2-40B4-BE49-F238E27FC236}">
                <a16:creationId xmlns:a16="http://schemas.microsoft.com/office/drawing/2014/main" id="{D1A675EE-3C3F-334C-B8A0-643F67D57989}"/>
              </a:ext>
            </a:extLst>
          </p:cNvPr>
          <p:cNvPicPr>
            <a:picLocks noGrp="1" noChangeAspect="1"/>
          </p:cNvPicPr>
          <p:nvPr>
            <p:ph type="pic" sz="quarter" idx="12"/>
          </p:nvPr>
        </p:nvPicPr>
        <p:blipFill>
          <a:blip r:embed="rId3"/>
          <a:srcRect l="8004" r="8004"/>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7147556" cy="850900"/>
          </a:xfrm>
        </p:spPr>
        <p:txBody>
          <a:bodyPr/>
          <a:lstStyle/>
          <a:p>
            <a:pPr>
              <a:lnSpc>
                <a:spcPct val="100000"/>
              </a:lnSpc>
              <a:spcBef>
                <a:spcPts val="0"/>
              </a:spcBef>
            </a:pPr>
            <a:r>
              <a:rPr lang="fi" sz="2800" b="1" i="0" strike="noStrike" cap="none" spc="0" baseline="0" dirty="0">
                <a:solidFill>
                  <a:srgbClr val="F6A317"/>
                </a:solidFill>
                <a:effectLst/>
                <a:latin typeface="Helvetica"/>
                <a:ea typeface="Helvetica"/>
                <a:cs typeface="Helvetica"/>
              </a:rPr>
              <a:t>KÄYTÄ SUOJAVARUSTEITA</a:t>
            </a:r>
          </a:p>
          <a:p>
            <a:pPr>
              <a:lnSpc>
                <a:spcPct val="100000"/>
              </a:lnSpc>
              <a:spcBef>
                <a:spcPts val="0"/>
              </a:spcBef>
            </a:pPr>
            <a:r>
              <a:rPr lang="fi" sz="2800" b="1" i="0" strike="noStrike" cap="none" spc="0" baseline="0" dirty="0">
                <a:solidFill>
                  <a:srgbClr val="F6A317"/>
                </a:solidFill>
                <a:effectLst/>
                <a:latin typeface="Helvetica"/>
                <a:ea typeface="Helvetica"/>
                <a:cs typeface="Helvetica"/>
              </a:rPr>
              <a:t>(TARVITTAESSA)</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4" y="2827898"/>
            <a:ext cx="5094169" cy="3682369"/>
          </a:xfrm>
        </p:spPr>
        <p:txBody>
          <a:bodyPr/>
          <a:lstStyle/>
          <a:p>
            <a:pPr>
              <a:lnSpc>
                <a:spcPts val="2400"/>
              </a:lnSpc>
              <a:spcAft>
                <a:spcPts val="1000"/>
              </a:spcAft>
            </a:pPr>
            <a:r>
              <a:rPr lang="fi" sz="1800" b="0" i="0" strike="noStrike" cap="none" spc="0" baseline="0">
                <a:solidFill>
                  <a:srgbClr val="000000"/>
                </a:solidFill>
                <a:effectLst/>
                <a:latin typeface="Helvetica"/>
                <a:ea typeface="Helvetica"/>
                <a:cs typeface="Helvetica"/>
              </a:rPr>
              <a:t>Jos kaikki muut pölynhallintamentelmät (ks. 5 tärkeintä menetelmää) ovat riittämättömiä, käytä suojavarusteita.</a:t>
            </a:r>
          </a:p>
          <a:p>
            <a:pPr>
              <a:lnSpc>
                <a:spcPts val="2400"/>
              </a:lnSpc>
              <a:spcAft>
                <a:spcPts val="1000"/>
              </a:spcAft>
            </a:pPr>
            <a:r>
              <a:rPr lang="fi" sz="1800" b="0" i="0" strike="noStrike" cap="none" spc="0" baseline="0">
                <a:solidFill>
                  <a:srgbClr val="000000"/>
                </a:solidFill>
                <a:effectLst/>
                <a:latin typeface="Helvetica"/>
                <a:ea typeface="Helvetica"/>
                <a:cs typeface="Helvetica"/>
              </a:rPr>
              <a:t>Suojavarusteiden käyttö ei korvaa muita pölynhallintamenetelmiä. Hengityssuojaimet suojaavat yksittäistä työntekijää lyhytaikaisesti, mutta pöly voi silti heikentää yleistä ilmanlaatua.</a:t>
            </a:r>
          </a:p>
        </p:txBody>
      </p:sp>
      <p:sp>
        <p:nvSpPr>
          <p:cNvPr id="7" name="Picture Placeholder 6">
            <a:extLst>
              <a:ext uri="{FF2B5EF4-FFF2-40B4-BE49-F238E27FC236}">
                <a16:creationId xmlns:a16="http://schemas.microsoft.com/office/drawing/2014/main" id="{4B227ACE-63E6-A146-97C1-D40C67E44A70}"/>
              </a:ext>
            </a:extLst>
          </p:cNvPr>
          <p:cNvSpPr>
            <a:spLocks noGrp="1"/>
          </p:cNvSpPr>
          <p:nvPr>
            <p:ph type="pic" sz="quarter" idx="12"/>
          </p:nvPr>
        </p:nvSpPr>
        <p:spPr/>
        <p:txBody>
          <a:bodyPr/>
          <a:lstStyle/>
          <a:p>
            <a:endParaRPr/>
          </a:p>
        </p:txBody>
      </p:sp>
      <p:pic>
        <p:nvPicPr>
          <p:cNvPr id="8" name="Picture 7">
            <a:extLst>
              <a:ext uri="{FF2B5EF4-FFF2-40B4-BE49-F238E27FC236}">
                <a16:creationId xmlns:a16="http://schemas.microsoft.com/office/drawing/2014/main" id="{D2B39C38-3218-1444-91FB-2E76B9A700C7}"/>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1429115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schemas.microsoft.com/office/2006/documentManagement/types"/>
    <ds:schemaRef ds:uri="http://purl.org/dc/elements/1.1/"/>
    <ds:schemaRef ds:uri="http://schemas.microsoft.com/office/2006/metadata/properties"/>
    <ds:schemaRef ds:uri="6d9d7403-2d8c-4818-ae25-2c5629bc7330"/>
    <ds:schemaRef ds:uri="http://purl.org/dc/terms/"/>
    <ds:schemaRef ds:uri="http://schemas.openxmlformats.org/package/2006/metadata/core-properties"/>
    <ds:schemaRef ds:uri="http://purl.org/dc/dcmitype/"/>
    <ds:schemaRef ds:uri="d8ecf516-e360-4672-81b9-68723bedb71f"/>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43582D7-B6A3-4890-AF80-61691704C3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132</TotalTime>
  <Words>766</Words>
  <Application>Microsoft Macintosh PowerPoint</Application>
  <PresentationFormat>Widescreen</PresentationFormat>
  <Paragraphs>89</Paragraphs>
  <Slides>14</Slides>
  <Notes>14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49</cp:revision>
  <dcterms:created xsi:type="dcterms:W3CDTF">2020-06-24T14:35:04Z</dcterms:created>
  <dcterms:modified xsi:type="dcterms:W3CDTF">2024-11-13T12:33:14Z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