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8844"/>
  </p:normalViewPr>
  <p:slideViewPr>
    <p:cSldViewPr snapToGrid="0" snapToObjects="1">
      <p:cViewPr varScale="1">
        <p:scale>
          <a:sx n="109" d="100"/>
          <a:sy n="109" d="100"/>
        </p:scale>
        <p:origin x="114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Bij het uitvoeren van high-energy processen op mineralen is het bijvoorbeeld belangrijk om een apparaat te gebruiken met een afzuigsysteem/watersysteem. (Zie afbeelding hierboven.)</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7876903" y="429114"/>
            <a:ext cx="3940448"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 sz="1400" b="1" i="0" strike="noStrike" cap="none" spc="0" baseline="0">
                <a:solidFill>
                  <a:srgbClr val="F6A317"/>
                </a:solidFill>
                <a:effectLst/>
                <a:latin typeface="Helvetica"/>
                <a:ea typeface="Helvetica"/>
                <a:cs typeface="Helvetica"/>
              </a:rPr>
              <a:t>VOORSCHRIFTEN VOOR HET WERKEN MET MATERIALEN DIE INHALEERBAAR KRISTALLIJN SILICASTOF BEVATTEN</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83387"/>
            <a:ext cx="7534275" cy="1592826"/>
          </a:xfrm>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VOORSCHRIFTEN VOOR HET WERKEN MET MATERIALEN DIE INHALEERBAAR KRISTALLIJN SILICASTOF BEVATTEN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a:p>
        </p:txBody>
      </p:sp>
      <p:sp>
        <p:nvSpPr>
          <p:cNvPr id="2" name="Rectangle 1">
            <a:extLst>
              <a:ext uri="{FF2B5EF4-FFF2-40B4-BE49-F238E27FC236}">
                <a16:creationId xmlns:a16="http://schemas.microsoft.com/office/drawing/2014/main" id="{2277DBB3-EF70-E14E-B8FC-73E766794D0D}"/>
              </a:ext>
            </a:extLst>
          </p:cNvPr>
          <p:cNvSpPr/>
          <p:nvPr/>
        </p:nvSpPr>
        <p:spPr>
          <a:xfrm>
            <a:off x="8170606" y="154379"/>
            <a:ext cx="3597840"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9714294"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BIJ DE VOORSCHRIFTEN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268101"/>
            <a:ext cx="10955577" cy="3230407"/>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DO</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Beperk de toegang tot werkplekken/stoffen waar veel stof is tot werknemers en geautoriseerd personeel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Maak gebruik van ventilatiesystemen of water om de stofverspreiding te beperken.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Als het mogelijk is, is het beter om buiten te werken.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Maak gebruik van afzuiging of vochtige schoonmaakmethodes.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Plan vooruit zodat je kunt zorgen dat werkplekken veilig zijn en apparatuur goed werkt</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Rapporteer problemen en zorg dat je een plan hebt om snel en veilig met problemen om te gaan</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Draag persoonlijke beschermingsmiddelen wanneer je je werkzaamheden uitvoert. Draag alleen gezichtsmaskers die goed passen. </a:t>
            </a:r>
          </a:p>
          <a:p>
            <a:pPr>
              <a:lnSpc>
                <a:spcPts val="2200"/>
              </a:lnSpc>
              <a:buSzPct val="85000"/>
            </a:pPr>
            <a:endParaRPr lang="en-US" sz="1700"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9957431"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BIJ DE VOORSCHRIFTEN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268000"/>
            <a:ext cx="10355978" cy="3230407"/>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DON’T</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Gebruik geen droge bezem – Maak gebruik van afzuiging of vochtige schoonmaakmethodes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Gebruik geen lucht onder druk om stof op te ruimen</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Neem geen vieze werkkleding of persoonlijke beschermingsmiddelen mee naar huis </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Gebruik geen beschadigde persoonlijke beschermingsmiddelen</a:t>
            </a:r>
          </a:p>
          <a:p>
            <a:pPr marL="285750" indent="-285750">
              <a:lnSpc>
                <a:spcPts val="2200"/>
              </a:lnSpc>
              <a:buSzPct val="85000"/>
              <a:buFont typeface=".Apple Color Emoji UI"/>
              <a:buChar char="❌"/>
            </a:pPr>
            <a:r>
              <a:rPr lang="nl" sz="1700" b="0" i="0" strike="noStrike" cap="none" spc="0" baseline="0" dirty="0">
                <a:solidFill>
                  <a:srgbClr val="000000"/>
                </a:solidFill>
                <a:effectLst/>
                <a:latin typeface="Helvetica"/>
                <a:ea typeface="Helvetica"/>
                <a:cs typeface="Helvetica"/>
              </a:rPr>
              <a:t>Rook of eet niet op de werkplek </a:t>
            </a:r>
          </a:p>
          <a:p>
            <a:pPr marL="285750" indent="-285750">
              <a:lnSpc>
                <a:spcPts val="2200"/>
              </a:lnSpc>
              <a:buSzPct val="85000"/>
              <a:buFont typeface=".Apple Color Emoji UI"/>
              <a:buChar char="❌"/>
            </a:pPr>
            <a:endParaRPr lang="en-US" sz="1700" dirty="0"/>
          </a:p>
          <a:p>
            <a:pPr marL="285750" indent="-285750">
              <a:lnSpc>
                <a:spcPts val="2200"/>
              </a:lnSpc>
              <a:buSzPct val="85000"/>
              <a:buFont typeface=".Apple Color Emoji UI"/>
              <a:buChar char="✅"/>
            </a:pPr>
            <a:endParaRPr lang="en-US" sz="1700" dirty="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Werk je met mineralen waar inhaleerbaar kristallijn silicastof in zit? Onthoud dan: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Stop stof altijd bij de bron</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Een schone werkplek is een veilige werkplek</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Beperk de toegang tot plekken waar veel stof verspreidt wordt en werk met manieren om de blootstelling te beperken.</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Rook niet – roken vergroot het risico op negatieve gezondheidseffecten van inhaleerbaar kristallijn silicastof </a:t>
            </a:r>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3" history="0"/>
              </a:rPr>
              <a:t>Voorschriften voor het schoonmaken van oppervlakken en installaties (taakblad 2.1.1a)</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3" history="0"/>
              </a:rPr>
              <a:t>Voorschriften voor goede hygiëne (taakblad 2.1.10) </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4"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5" history="0"/>
              </a:rPr>
              <a:t>NEPSI Voorschriften voor het MKB</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6"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39766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652757"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Eenvoudige voorzorgsmaatregelen om blootstelling aan het gevaarlijke inhaleerbaar kristallijn silicastof te voorkomen of te beperken </a:t>
            </a:r>
          </a:p>
          <a:p>
            <a:pPr marL="285750" indent="-285750">
              <a:lnSpc>
                <a:spcPts val="2200"/>
              </a:lnSpc>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 </a:t>
            </a:r>
          </a:p>
          <a:p>
            <a:pPr marL="285750" indent="-285750">
              <a:lnSpc>
                <a:spcPts val="2200"/>
              </a:lnSpc>
              <a:buFont typeface="Arial" panose="020B0604020202020204" pitchFamily="34" charset="0"/>
              <a:buChar char="•"/>
            </a:pPr>
            <a:endParaRPr lang="en-US" sz="1700" dirty="0"/>
          </a:p>
        </p:txBody>
      </p:sp>
      <p:pic>
        <p:nvPicPr>
          <p:cNvPr id="5" name="Picture Placeholder 8" descr="Construction worker">
            <a:extLst>
              <a:ext uri="{FF2B5EF4-FFF2-40B4-BE49-F238E27FC236}">
                <a16:creationId xmlns:a16="http://schemas.microsoft.com/office/drawing/2014/main" id="{722E9D79-B5C0-8B43-9EE5-A3BB4C04C93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Er zijn vijf technieken voor stofbeheersing die worden toegepast om om te gaan met inhaleerbaar kristallijn silicastof. Deze technieken zijn onderdeel van de NEPSI voorschriften. </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049057"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52474"/>
            <a:ext cx="2134063" cy="120516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6390471"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DE RISICO’S VAN INHALEERBAAR KRISTALLIJN SILICASTOF</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735521"/>
            <a:ext cx="6390472"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voorschriften zijn essentieel om onszelf te beschermen tegen inhaleerbaar kristallijn silicastof</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STOF TEGENHOUDEN BIJ DE BRON</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453624" cy="3236531"/>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We moeten proberen om te voorkomen dat stof überhaupt de kans krijgt om zich te verspreiden. </a:t>
            </a:r>
          </a:p>
          <a:p>
            <a:pPr>
              <a:lnSpc>
                <a:spcPts val="2200"/>
              </a:lnSpc>
            </a:pPr>
            <a:r>
              <a:rPr lang="nl" sz="1700" b="0" i="0" strike="noStrike" cap="none" spc="0" baseline="0" dirty="0">
                <a:solidFill>
                  <a:srgbClr val="000000"/>
                </a:solidFill>
                <a:effectLst/>
                <a:latin typeface="Helvetica"/>
                <a:ea typeface="Helvetica"/>
                <a:cs typeface="Helvetica"/>
              </a:rPr>
              <a:t>Als we stofverspreiding niet kunnen stoppen, dan vindt de meest effectieve manier van stofbeheersing bij de bron plaats. </a:t>
            </a:r>
          </a:p>
          <a:p>
            <a:pPr>
              <a:lnSpc>
                <a:spcPts val="2200"/>
              </a:lnSpc>
            </a:pPr>
            <a:r>
              <a:rPr lang="nl" sz="1700" b="0" i="0" strike="noStrike" cap="none" spc="0" baseline="0" dirty="0">
                <a:solidFill>
                  <a:srgbClr val="000000"/>
                </a:solidFill>
                <a:effectLst/>
                <a:latin typeface="Helvetica"/>
                <a:ea typeface="Helvetica"/>
                <a:cs typeface="Helvetica"/>
              </a:rPr>
              <a:t>Dit betekent dat het stof bij de bron gescheiden moet worden van de werknemer door een barrière of een behuizing, een ventilatie- of afzuigsysteem en/of een watersysteem te gebruiken. </a:t>
            </a:r>
          </a:p>
          <a:p>
            <a:pPr>
              <a:lnSpc>
                <a:spcPts val="2200"/>
              </a:lnSpc>
            </a:pPr>
            <a:endParaRPr lang="en-US" sz="1700" dirty="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DIRECT OMGAAN MET LEKKAGES</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715603"/>
            <a:ext cx="5094169"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Het direct oplossen van stoflekkages (en de oorzaken ervan) vermindert de kans dat stof zich gaat verspreiden. </a:t>
            </a:r>
          </a:p>
          <a:p>
            <a:pPr>
              <a:lnSpc>
                <a:spcPts val="2200"/>
              </a:lnSpc>
            </a:pPr>
            <a:r>
              <a:rPr lang="nl" sz="1700" b="0" i="0" strike="noStrike" cap="none" spc="0" baseline="0" dirty="0">
                <a:solidFill>
                  <a:srgbClr val="000000"/>
                </a:solidFill>
                <a:effectLst/>
                <a:latin typeface="Helvetica"/>
                <a:ea typeface="Helvetica"/>
                <a:cs typeface="Helvetica"/>
              </a:rPr>
              <a:t>Inhaleerbare stofdeeltjes zijn onzichtbaar voor het blote oog, tenzij er een krachtige lichtbron op schijnt. Het stof kan dagen tot zelfs weken in de lucht blijven hangen. </a:t>
            </a:r>
          </a:p>
          <a:p>
            <a:pPr>
              <a:lnSpc>
                <a:spcPts val="2200"/>
              </a:lnSpc>
            </a:pPr>
            <a:endParaRPr lang="en-US" sz="1700" dirty="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7147556" cy="850900"/>
          </a:xfrm>
        </p:spPr>
        <p:txBody>
          <a:bodyPr/>
          <a:lstStyle/>
          <a:p>
            <a:pPr>
              <a:lnSpc>
                <a:spcPct val="100000"/>
              </a:lnSpc>
              <a:spcBef>
                <a:spcPts val="0"/>
              </a:spcBef>
            </a:pPr>
            <a:r>
              <a:rPr lang="nl" sz="2800" b="1" i="0" strike="noStrike" cap="none" spc="0" baseline="0" dirty="0">
                <a:solidFill>
                  <a:srgbClr val="F6A317"/>
                </a:solidFill>
                <a:effectLst/>
                <a:latin typeface="Helvetica"/>
                <a:ea typeface="Helvetica"/>
                <a:cs typeface="Helvetica"/>
              </a:rPr>
              <a:t>DRAAG PERSOONLIJKE BESCHERMINGSMIDDELEN</a:t>
            </a:r>
          </a:p>
          <a:p>
            <a:pPr>
              <a:lnSpc>
                <a:spcPct val="100000"/>
              </a:lnSpc>
              <a:spcBef>
                <a:spcPts val="0"/>
              </a:spcBef>
            </a:pPr>
            <a:r>
              <a:rPr lang="nl" sz="2800" b="1" i="0" strike="noStrike" cap="none" spc="0" baseline="0" dirty="0">
                <a:solidFill>
                  <a:srgbClr val="F6A317"/>
                </a:solidFill>
                <a:effectLst/>
                <a:latin typeface="Helvetica"/>
                <a:ea typeface="Helvetica"/>
                <a:cs typeface="Helvetica"/>
              </a:rPr>
              <a:t>(INDIEN NOODZAKELIJK)</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3231768"/>
            <a:ext cx="5697298" cy="3682369"/>
          </a:xfrm>
        </p:spPr>
        <p:txBody>
          <a:bodyPr/>
          <a:lstStyle/>
          <a:p>
            <a:pPr>
              <a:lnSpc>
                <a:spcPts val="2200"/>
              </a:lnSpc>
              <a:spcAft>
                <a:spcPts val="1000"/>
              </a:spcAft>
            </a:pPr>
            <a:r>
              <a:rPr lang="nl" sz="1700" b="0" i="0" strike="noStrike" cap="none" spc="0" baseline="0" dirty="0">
                <a:solidFill>
                  <a:srgbClr val="000000"/>
                </a:solidFill>
                <a:effectLst/>
                <a:latin typeface="Helvetica"/>
                <a:ea typeface="Helvetica"/>
                <a:cs typeface="Helvetica"/>
              </a:rPr>
              <a:t>Als alle andere voorzorgsmaatregelen zijn getroffen (zie de 5 belangrijke stofbeheersingstechnieken) en deze niet voldoende zijn, dan is het nodig om persoonlijke beschermingsmiddelen te dragen. </a:t>
            </a:r>
          </a:p>
          <a:p>
            <a:pPr>
              <a:lnSpc>
                <a:spcPts val="2200"/>
              </a:lnSpc>
              <a:spcAft>
                <a:spcPts val="1000"/>
              </a:spcAft>
            </a:pPr>
            <a:r>
              <a:rPr lang="nl" sz="1700" b="0" i="0" strike="noStrike" cap="none" spc="0" baseline="0" dirty="0">
                <a:solidFill>
                  <a:srgbClr val="000000"/>
                </a:solidFill>
                <a:effectLst/>
                <a:latin typeface="Helvetica"/>
                <a:ea typeface="Helvetica"/>
                <a:cs typeface="Helvetica"/>
              </a:rPr>
              <a:t>Persoonlijke beschermingsmiddelen zijn geen vervanging voor andere maatregelen. Stofmaskers beschermen individuen tijdelijk, maar de algemene luchtkwaliteit kan nog steeds slecht zijn vanwege het stof. </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rotWithShape="1">
          <a:blip r:embed="rId3"/>
          <a:srcRect l="-3325" r="24855"/>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6d9d7403-2d8c-4818-ae25-2c5629bc7330"/>
    <ds:schemaRef ds:uri="http://purl.org/dc/terms/"/>
    <ds:schemaRef ds:uri="d8ecf516-e360-4672-81b9-68723bedb71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5DFE7FA1-BEF6-4042-BE5E-2D657D1B69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123</TotalTime>
  <Words>1061</Words>
  <Application>Microsoft Macintosh PowerPoint</Application>
  <PresentationFormat>Widescreen</PresentationFormat>
  <Paragraphs>89</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48</cp:revision>
  <dcterms:created xsi:type="dcterms:W3CDTF">2020-06-24T14:35:04Z</dcterms:created>
  <dcterms:modified xsi:type="dcterms:W3CDTF">2024-11-13T11:16:47Z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