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72" r:id="rId8"/>
    <p:sldId id="276" r:id="rId9"/>
    <p:sldId id="279" r:id="rId10"/>
    <p:sldId id="274" r:id="rId11"/>
    <p:sldId id="275" r:id="rId12"/>
    <p:sldId id="268" r:id="rId13"/>
    <p:sldId id="264" r:id="rId14"/>
    <p:sldId id="266"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aldi Da Costa" initials="BC" lastIdx="0" clrIdx="0">
    <p:extLst>
      <p:ext uri="{19B8F6BF-5375-455C-9EA6-DF929625EA0E}">
        <p15:presenceInfo xmlns:p15="http://schemas.microsoft.com/office/powerpoint/2012/main" userId="S::bonaldi.da.costa@leidar.com::ff0be919-81a7-4c78-87bf-fdc5c4b471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5F5ED3-3977-4563-9586-52EFF0DC7821}" v="13" dt="2022-09-22T14:29:50.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94354" autoAdjust="0"/>
  </p:normalViewPr>
  <p:slideViewPr>
    <p:cSldViewPr snapToGrid="0" snapToObjects="1">
      <p:cViewPr varScale="1">
        <p:scale>
          <a:sx n="116" d="100"/>
          <a:sy n="116" d="100"/>
        </p:scale>
        <p:origin x="1128" y="1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13325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 sz="1800" b="0" i="0" strike="noStrike" cap="none" spc="0" baseline="0">
                <a:solidFill>
                  <a:srgbClr val="000000"/>
                </a:solidFill>
                <a:effectLst/>
                <a:latin typeface="Calibri"/>
                <a:ea typeface="Calibri"/>
                <a:cs typeface="Calibri"/>
              </a:rPr>
              <a:t>Liiallinen altistus hengitettävälle kiteiselle piidioksidille (RSC) voi johtaa vakaviin terveysongelmiin pitkällä aikavälillä. Siitä syystä on tärkeää, että kaikki työntekijät tuntevat hyvät käytännöt, jotka rajoittavat altistusta piidioksidipölylle tai poistavat altistuksen kokonaan. </a:t>
            </a:r>
          </a:p>
          <a:p>
            <a:endParaRPr lang="en-US" sz="1200" b="0" i="0" u="none" strike="noStrike" kern="1200">
              <a:solidFill>
                <a:schemeClr val="tx1"/>
              </a:solidFill>
              <a:effectLst/>
              <a:latin typeface="+mn-lt"/>
              <a:ea typeface="+mn-ea"/>
              <a:cs typeface="+mn-cs"/>
            </a:endParaRPr>
          </a:p>
          <a:p>
            <a:r>
              <a:rPr lang="fi" sz="1200" b="0" i="0" strike="noStrike" cap="none" spc="0" baseline="0">
                <a:solidFill>
                  <a:srgbClr val="000000"/>
                </a:solidFill>
                <a:effectLst/>
                <a:latin typeface="Calibri"/>
                <a:ea typeface="Calibri"/>
                <a:cs typeface="Calibri"/>
              </a:rPr>
              <a:t>Tässä koulutuksessa annetaan tietoa suljetuista prosesseista. Pidä mielessä, että riskien arviointi etukäteen on edellytys suljetun prosessin suunnittelussa. Tämä tosin koskee pääasiassa esimiehiä.</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269237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124168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325160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61195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114994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3557428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2266733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fi" sz="1000" b="0" i="0" strike="noStrike" cap="none" spc="0" baseline="0">
                <a:solidFill>
                  <a:srgbClr val="000000"/>
                </a:solidFill>
                <a:effectLst/>
                <a:latin typeface="Helvetica"/>
                <a:ea typeface="Helvetica"/>
                <a:cs typeface="Helvetica"/>
              </a:rPr>
              <a:t>Tämä koulutuspaketti on kehitetty osana NEPSI:n Hyvä käytäntö -opasta – vieraile osoitteessa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F849516-AA19-3D46-9A5F-42366BC6957B}"/>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BD320CFC-6F29-3B43-89D6-E5D26E6D334C}"/>
              </a:ext>
            </a:extLst>
          </p:cNvPr>
          <p:cNvSpPr txBox="1"/>
          <p:nvPr userDrawn="1"/>
        </p:nvSpPr>
        <p:spPr>
          <a:xfrm>
            <a:off x="7955279" y="429114"/>
            <a:ext cx="3862071"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 sz="1400" b="1" i="0" strike="noStrike" cap="none" spc="0" baseline="0">
                <a:solidFill>
                  <a:srgbClr val="F6A317"/>
                </a:solidFill>
                <a:effectLst/>
                <a:latin typeface="Helvetica"/>
                <a:ea typeface="Helvetica"/>
                <a:cs typeface="Helvetica"/>
              </a:rPr>
              <a:t>HYVÄ KÄYTÄNTÖ -KOULUTUS SULJETTUIHIN PROSESSEIHIN</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training.nepsi.eu/" TargetMode="External"/><Relationship Id="rId4" Type="http://schemas.openxmlformats.org/officeDocument/2006/relationships/hyperlink" Target="https://toolkit.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3" y="2902987"/>
            <a:ext cx="6773350" cy="850900"/>
          </a:xfrm>
        </p:spPr>
        <p:txBody>
          <a:bodyPr anchor="t"/>
          <a:lstStyle/>
          <a:p>
            <a:pPr>
              <a:lnSpc>
                <a:spcPct val="100000"/>
              </a:lnSpc>
            </a:pPr>
            <a:r>
              <a:rPr lang="fi" sz="2800" b="1" i="0" strike="noStrike" cap="none" spc="0" baseline="0" dirty="0">
                <a:solidFill>
                  <a:srgbClr val="FFFFFF"/>
                </a:solidFill>
                <a:effectLst/>
                <a:latin typeface="Helvetica"/>
                <a:ea typeface="Helvetica"/>
                <a:cs typeface="Helvetica"/>
              </a:rPr>
              <a:t>HYVÄ KÄYTÄNTÖ -KOULUTUS SULJETTUIHIN PROSESSEIHIN</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a:extLst>
              <a:ext uri="{FF2B5EF4-FFF2-40B4-BE49-F238E27FC236}">
                <a16:creationId xmlns:a16="http://schemas.microsoft.com/office/drawing/2014/main" id="{5AABC0BD-1A3A-A149-87EF-3C6B21A03FC4}"/>
              </a:ext>
            </a:extLst>
          </p:cNvPr>
          <p:cNvSpPr/>
          <p:nvPr/>
        </p:nvSpPr>
        <p:spPr>
          <a:xfrm>
            <a:off x="8850086" y="321972"/>
            <a:ext cx="2946962" cy="631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fi" sz="2800" b="1" i="0" strike="noStrike" cap="none" spc="0" baseline="0">
                <a:solidFill>
                  <a:srgbClr val="F6A317"/>
                </a:solidFill>
                <a:effectLst/>
                <a:latin typeface="Helvetica"/>
                <a:ea typeface="Helvetica"/>
                <a:cs typeface="Helvetica"/>
              </a:rPr>
              <a:t>LOPUKSI</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p:txBody>
          <a:bodyPr/>
          <a:lstStyle/>
          <a:p>
            <a:pPr>
              <a:lnSpc>
                <a:spcPts val="2400"/>
              </a:lnSpc>
              <a:spcBef>
                <a:spcPts val="600"/>
              </a:spcBef>
              <a:spcAft>
                <a:spcPts val="1000"/>
              </a:spcAft>
            </a:pPr>
            <a:r>
              <a:rPr lang="fi" sz="1800" b="0" i="0" strike="noStrike" cap="none" spc="0" baseline="0">
                <a:solidFill>
                  <a:srgbClr val="000000"/>
                </a:solidFill>
                <a:effectLst/>
                <a:latin typeface="Helvetica"/>
                <a:ea typeface="Helvetica"/>
                <a:cs typeface="Helvetica"/>
              </a:rPr>
              <a:t>Suljetut prosessit ovat yksi tehokkaimmista tavoista hallita pölyä. Muista:</a:t>
            </a:r>
          </a:p>
          <a:p>
            <a:pPr marL="285750" indent="-285750">
              <a:lnSpc>
                <a:spcPts val="2400"/>
              </a:lnSpc>
              <a:spcBef>
                <a:spcPts val="600"/>
              </a:spcBef>
              <a:spcAft>
                <a:spcPts val="600"/>
              </a:spcAft>
              <a:buClr>
                <a:srgbClr val="F1B600"/>
              </a:buClr>
              <a:buSzPct val="120000"/>
              <a:buFont typeface="Wingdings" pitchFamily="2" charset="2"/>
              <a:buChar char="q"/>
            </a:pPr>
            <a:r>
              <a:rPr lang="fi" sz="1800" b="0" i="0" strike="noStrike" cap="none" spc="0" baseline="0">
                <a:solidFill>
                  <a:srgbClr val="000000"/>
                </a:solidFill>
                <a:effectLst/>
                <a:latin typeface="Helvetica"/>
                <a:ea typeface="Helvetica"/>
                <a:cs typeface="Helvetica"/>
              </a:rPr>
              <a:t>Käytä aina ilmanvaihdolla varustettuja suljettuja prosesseja, kun mahdollista. Ilmoita vioista.</a:t>
            </a:r>
          </a:p>
          <a:p>
            <a:pPr marL="285750" indent="-285750">
              <a:lnSpc>
                <a:spcPts val="2400"/>
              </a:lnSpc>
              <a:spcBef>
                <a:spcPts val="600"/>
              </a:spcBef>
              <a:spcAft>
                <a:spcPts val="600"/>
              </a:spcAft>
              <a:buClr>
                <a:srgbClr val="F1B600"/>
              </a:buClr>
              <a:buSzPct val="120000"/>
              <a:buFont typeface="Wingdings" pitchFamily="2" charset="2"/>
              <a:buChar char="q"/>
            </a:pPr>
            <a:r>
              <a:rPr lang="fi" sz="1800" b="0" i="0" strike="noStrike" cap="none" spc="0" baseline="0">
                <a:solidFill>
                  <a:srgbClr val="000000"/>
                </a:solidFill>
                <a:effectLst/>
                <a:latin typeface="Helvetica"/>
                <a:ea typeface="Helvetica"/>
                <a:cs typeface="Helvetica"/>
              </a:rPr>
              <a:t>Suunnittele etukäteen tilanteet, joissa sinun on mentävä suljettuun tilaan, jotta voit tehdä sen turvallisesti.</a:t>
            </a:r>
          </a:p>
          <a:p>
            <a:pPr marL="285750" indent="-285750">
              <a:lnSpc>
                <a:spcPts val="2400"/>
              </a:lnSpc>
              <a:spcBef>
                <a:spcPts val="600"/>
              </a:spcBef>
              <a:spcAft>
                <a:spcPts val="600"/>
              </a:spcAft>
              <a:buClr>
                <a:srgbClr val="F1B600"/>
              </a:buClr>
              <a:buSzPct val="120000"/>
              <a:buFont typeface="Wingdings" pitchFamily="2" charset="2"/>
              <a:buChar char="q"/>
            </a:pPr>
            <a:r>
              <a:rPr lang="fi" sz="1800" b="0" i="0" strike="noStrike" cap="none" spc="0" baseline="0">
                <a:solidFill>
                  <a:srgbClr val="FF0000"/>
                </a:solidFill>
                <a:effectLst/>
                <a:latin typeface="Helvetica"/>
                <a:ea typeface="Helvetica"/>
                <a:cs typeface="Helvetica"/>
              </a:rPr>
              <a:t>Kouluttaja voi lisätä kontekstiin sopivia loppuhuomioita</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36971429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fi" sz="2800" b="1" i="0" strike="noStrike" cap="none" spc="0" baseline="0">
                <a:solidFill>
                  <a:srgbClr val="F6A317"/>
                </a:solidFill>
                <a:effectLst/>
                <a:latin typeface="Helvetica"/>
                <a:ea typeface="Helvetica"/>
                <a:cs typeface="Helvetica"/>
              </a:rPr>
              <a:t>TYHJÄ DIA</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fi" sz="1800" b="0" i="0" strike="noStrike" cap="none" spc="0" baseline="0">
                <a:solidFill>
                  <a:srgbClr val="000000"/>
                </a:solidFill>
                <a:effectLst/>
                <a:latin typeface="Helvetica"/>
                <a:ea typeface="Helvetica"/>
                <a:cs typeface="Helvetica"/>
              </a:rPr>
              <a:t>Käytä tätä diaa lisätäksesi työympäristöön ja kontekstiin räätälöityä materiaalia.</a:t>
            </a:r>
          </a:p>
          <a:p>
            <a:pPr>
              <a:lnSpc>
                <a:spcPts val="2400"/>
              </a:lnSpc>
            </a:pPr>
            <a:r>
              <a:rPr lang="fi" sz="1800" b="0" i="0" strike="noStrike" cap="none" spc="0" baseline="0">
                <a:solidFill>
                  <a:srgbClr val="000000"/>
                </a:solidFill>
                <a:effectLst/>
                <a:latin typeface="Helvetica"/>
                <a:ea typeface="Helvetica"/>
                <a:cs typeface="Helvetica"/>
              </a:rPr>
              <a:t>Vaihda kuva napsauttamalla hiiren oikeaa painiketta &gt; vaihda kuva &gt; tiedostosta</a:t>
            </a:r>
          </a:p>
          <a:p>
            <a:pPr>
              <a:lnSpc>
                <a:spcPts val="2400"/>
              </a:lnSpc>
            </a:pPr>
            <a:r>
              <a:rPr lang="fi" sz="1800" b="0" i="0" strike="noStrike" cap="none" spc="0" baseline="0">
                <a:solidFill>
                  <a:srgbClr val="000000"/>
                </a:solidFill>
                <a:effectLst/>
                <a:latin typeface="Helvetica"/>
                <a:ea typeface="Helvetica"/>
                <a:cs typeface="Helvetica"/>
              </a:rPr>
              <a:t>Lisää uusia dioja napsauttamalla ”Uusi dia” yllä olevassa valintanauhassa.</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9475298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7538853" cy="850900"/>
          </a:xfrm>
        </p:spPr>
        <p:txBody>
          <a:bodyPr/>
          <a:lstStyle/>
          <a:p>
            <a:pPr>
              <a:lnSpc>
                <a:spcPct val="100000"/>
              </a:lnSpc>
            </a:pPr>
            <a:r>
              <a:rPr lang="fi" sz="2800" b="1" i="0" strike="noStrike" cap="none" spc="0" baseline="0">
                <a:solidFill>
                  <a:srgbClr val="F6A317"/>
                </a:solidFill>
                <a:effectLst/>
                <a:latin typeface="Helvetica"/>
                <a:ea typeface="Helvetica"/>
                <a:cs typeface="Helvetica"/>
              </a:rPr>
              <a:t>LISÄÄ OPPIMATERIAALEJA</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fi" sz="1600" b="0" i="0" strike="noStrike" cap="none" spc="0" baseline="0">
                <a:solidFill>
                  <a:srgbClr val="000000"/>
                </a:solidFill>
                <a:effectLst/>
                <a:latin typeface="Helvetica"/>
                <a:ea typeface="Helvetica"/>
                <a:cs typeface="Helvetica"/>
                <a:hlinkClick r:id="rId3" history="0"/>
              </a:rPr>
              <a:t>NEPSI Hyvä käytäntö -opas</a:t>
            </a:r>
          </a:p>
          <a:p>
            <a:pPr marL="285750" indent="-285750">
              <a:lnSpc>
                <a:spcPts val="2300"/>
              </a:lnSpc>
              <a:spcBef>
                <a:spcPts val="600"/>
              </a:spcBef>
              <a:spcAft>
                <a:spcPts val="600"/>
              </a:spcAft>
              <a:buSzPct val="130000"/>
              <a:buFont typeface="Arial" panose="020B0604020202020204" pitchFamily="34" charset="0"/>
              <a:buChar char="•"/>
            </a:pPr>
            <a:r>
              <a:rPr lang="fi" sz="1600" b="0" i="0" strike="noStrike" cap="none" spc="0" baseline="0">
                <a:solidFill>
                  <a:srgbClr val="000000"/>
                </a:solidFill>
                <a:effectLst/>
                <a:latin typeface="Helvetica"/>
                <a:ea typeface="Helvetica"/>
                <a:cs typeface="Helvetica"/>
                <a:hlinkClick r:id="rId4" history="0"/>
              </a:rPr>
              <a:t>NEPSI Opas PK-yrityksille</a:t>
            </a:r>
          </a:p>
        </p:txBody>
      </p:sp>
      <p:sp>
        <p:nvSpPr>
          <p:cNvPr id="4" name="Rounded Rectangle 3">
            <a:extLst>
              <a:ext uri="{FF2B5EF4-FFF2-40B4-BE49-F238E27FC236}">
                <a16:creationId xmlns:a16="http://schemas.microsoft.com/office/drawing/2014/main" id="{F7893D7C-3663-E843-BD9F-D8A29E67A4E2}"/>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F847176E-8490-B540-BA3B-9AB4076A48C6}"/>
              </a:ext>
            </a:extLst>
          </p:cNvPr>
          <p:cNvSpPr/>
          <p:nvPr/>
        </p:nvSpPr>
        <p:spPr>
          <a:xfrm>
            <a:off x="1088454" y="5260551"/>
            <a:ext cx="10022946" cy="441788"/>
          </a:xfrm>
          <a:prstGeom prst="rect">
            <a:avLst/>
          </a:prstGeom>
          <a:noFill/>
          <a:ln>
            <a:noFill/>
          </a:ln>
        </p:spPr>
        <p:txBody>
          <a:bodyPr wrap="square" anchor="ctr">
            <a:spAutoFit/>
          </a:bodyPr>
          <a:lstStyle/>
          <a:p>
            <a:pPr>
              <a:lnSpc>
                <a:spcPts val="3000"/>
              </a:lnSpc>
              <a:spcBef>
                <a:spcPts val="1200"/>
              </a:spcBef>
              <a:spcAft>
                <a:spcPts val="1200"/>
              </a:spcAft>
              <a:buSzPct val="130000"/>
            </a:pPr>
            <a:r>
              <a:rPr lang="fi" b="0" i="0" strike="noStrike" cap="none" spc="0" baseline="0" dirty="0">
                <a:solidFill>
                  <a:srgbClr val="000000"/>
                </a:solidFill>
                <a:effectLst/>
                <a:latin typeface="Calibri"/>
                <a:ea typeface="Calibri"/>
                <a:cs typeface="Calibri"/>
              </a:rPr>
              <a:t>Vieraile </a:t>
            </a:r>
            <a:r>
              <a:rPr lang="fi" b="1" i="0" strike="noStrike" cap="none" spc="0" baseline="0" dirty="0">
                <a:solidFill>
                  <a:srgbClr val="000000"/>
                </a:solidFill>
                <a:effectLst/>
                <a:latin typeface="Calibri"/>
                <a:ea typeface="Calibri"/>
                <a:cs typeface="Calibri"/>
              </a:rPr>
              <a:t>NEPSI:n e-oppimisalustalla</a:t>
            </a:r>
            <a:r>
              <a:rPr lang="fi" b="0" i="0" strike="noStrike" cap="none" spc="0" baseline="0" dirty="0">
                <a:solidFill>
                  <a:srgbClr val="000000"/>
                </a:solidFill>
                <a:effectLst/>
                <a:latin typeface="Calibri"/>
                <a:ea typeface="Calibri"/>
                <a:cs typeface="Calibri"/>
              </a:rPr>
              <a:t> osoitteessa </a:t>
            </a:r>
            <a:r>
              <a:rPr lang="fi" b="0" i="0" strike="noStrike" cap="none" spc="0" baseline="0" dirty="0">
                <a:solidFill>
                  <a:srgbClr val="000000"/>
                </a:solidFill>
                <a:effectLst/>
                <a:latin typeface="Calibri"/>
                <a:ea typeface="Calibri"/>
                <a:cs typeface="Calibri"/>
                <a:hlinkClick r:id="rId5" history="0"/>
              </a:rPr>
              <a:t>training.nepsi.eu</a:t>
            </a:r>
            <a:r>
              <a:rPr lang="fi" b="0" i="0" strike="noStrike" cap="none" spc="0" baseline="0" dirty="0">
                <a:solidFill>
                  <a:srgbClr val="000000"/>
                </a:solidFill>
                <a:effectLst/>
                <a:latin typeface="Calibri"/>
                <a:ea typeface="Calibri"/>
                <a:cs typeface="Calibri"/>
              </a:rPr>
              <a:t> ja löydä lisää oppimateriaalia RCS:stä</a:t>
            </a:r>
          </a:p>
        </p:txBody>
      </p:sp>
    </p:spTree>
    <p:extLst>
      <p:ext uri="{BB962C8B-B14F-4D97-AF65-F5344CB8AC3E}">
        <p14:creationId xmlns:p14="http://schemas.microsoft.com/office/powerpoint/2010/main" val="26042314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fi-FI" sz="2800" dirty="0"/>
              <a:t>JOHDANTO (KOULUTTAJALLE)</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fi-FI" sz="1800" dirty="0">
                <a:latin typeface="Helvetica"/>
                <a:cs typeface="Helvetica"/>
              </a:rPr>
              <a:t>NEPSI on kehittänyt koulutusmateriaaleja osaksi NEPSI:n Hyvän käytännön toteuttamisen koulutusvaihetta.</a:t>
            </a:r>
          </a:p>
          <a:p>
            <a:pPr>
              <a:lnSpc>
                <a:spcPts val="2400"/>
              </a:lnSpc>
            </a:pPr>
            <a:r>
              <a:rPr lang="fi-FI" sz="1800" dirty="0">
                <a:latin typeface="Helvetica"/>
                <a:cs typeface="Helvetica"/>
              </a:rPr>
              <a:t>Kukin PowerPoint-koulutuspaketti kattaa aiheen, joka on hyödyllinen kaikilta sellaisilta aloilta tuleville työntekilöille, joilla käsitellään kiteistä piidioksidia sisältäviä materiaaleja. Koulutuspaketeissa on tietoa kuhunkin aiheeseen liittyvistä pölylle altistumisen aiheuttamista riskeistä sekä hyvistä käytännöistä ja toimista, joilla riskejä voidaan vähentää. Koulutuksen tarkoituksena on antaa työntekijöille tietoa siitä, miten he voivat toteuttaa varotoimia tehokkaasti ja vähentää siten altistumistaan hengitettävälle piidioksidille (RCS) työpaikalla.</a:t>
            </a:r>
          </a:p>
          <a:p>
            <a:pPr>
              <a:lnSpc>
                <a:spcPts val="2400"/>
              </a:lnSpc>
            </a:pPr>
            <a:r>
              <a:rPr lang="fi-FI" sz="1800" dirty="0">
                <a:latin typeface="Helvetica"/>
                <a:cs typeface="Helvetica"/>
              </a:rPr>
              <a:t>Käytä tyhjää templaattia ja korvaa väliaikaiset tekstit omillasi lisätäksesi tietoa tähän koulutuspakettiin tarvittaessa.</a:t>
            </a:r>
          </a:p>
        </p:txBody>
      </p:sp>
    </p:spTree>
    <p:extLst>
      <p:ext uri="{BB962C8B-B14F-4D97-AF65-F5344CB8AC3E}">
        <p14:creationId xmlns:p14="http://schemas.microsoft.com/office/powerpoint/2010/main" val="41509613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fi" sz="2800" b="1" i="0" strike="noStrike" cap="none" spc="0" baseline="0">
                <a:solidFill>
                  <a:srgbClr val="F6A317"/>
                </a:solidFill>
                <a:effectLst/>
                <a:latin typeface="Helvetica"/>
                <a:ea typeface="Helvetica"/>
                <a:cs typeface="Helvetica"/>
              </a:rPr>
              <a:t>HUOMIOITAVAA</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fi" sz="1800" b="0" i="0" strike="noStrike" cap="none" spc="0" baseline="0">
                <a:solidFill>
                  <a:srgbClr val="000000"/>
                </a:solidFill>
                <a:effectLst/>
                <a:latin typeface="Helvetica"/>
                <a:ea typeface="Helvetica"/>
                <a:cs typeface="Helvetica"/>
              </a:rPr>
              <a:t>Tässä PowerPoint-koulutuksessa esitetty tieto on luonteeltaan neuvoa-antavaa ja sisällöltään informatiivista. Tässä esitetty tieto ei ole standardi eikä asetus, eikä se aseta mitään uusia laillisia velvoitteita tai muuta voimassa olevia terveydenhuoltoon liittyvien lakien tai käytänteiden määrittämiä velvoitteita.</a:t>
            </a:r>
          </a:p>
        </p:txBody>
      </p:sp>
    </p:spTree>
    <p:extLst>
      <p:ext uri="{BB962C8B-B14F-4D97-AF65-F5344CB8AC3E}">
        <p14:creationId xmlns:p14="http://schemas.microsoft.com/office/powerpoint/2010/main" val="37505925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fi" sz="2800" b="1" i="0" strike="noStrike" cap="none" spc="0" baseline="0">
                <a:solidFill>
                  <a:srgbClr val="F6A317"/>
                </a:solidFill>
                <a:effectLst/>
                <a:latin typeface="Helvetica"/>
                <a:ea typeface="Helvetica"/>
                <a:cs typeface="Helvetica"/>
              </a:rPr>
              <a:t>JOHDANTO</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p:txBody>
          <a:bodyPr/>
          <a:lstStyle/>
          <a:p>
            <a:pPr>
              <a:lnSpc>
                <a:spcPts val="2400"/>
              </a:lnSpc>
            </a:pPr>
            <a:r>
              <a:rPr lang="fi" sz="1800" b="1" i="0" strike="noStrike" cap="none" spc="0" baseline="0" dirty="0">
                <a:solidFill>
                  <a:srgbClr val="000000"/>
                </a:solidFill>
                <a:effectLst/>
                <a:latin typeface="Helvetica"/>
                <a:ea typeface="Helvetica"/>
                <a:cs typeface="Helvetica"/>
              </a:rPr>
              <a:t>Etusijalla on oppia suojautumaan työperäisiltä vaaroilta terveydelle.</a:t>
            </a:r>
          </a:p>
          <a:p>
            <a:pPr>
              <a:lnSpc>
                <a:spcPts val="2400"/>
              </a:lnSpc>
            </a:pPr>
            <a:r>
              <a:rPr lang="fi" sz="1800" b="0" i="0" strike="noStrike" cap="none" spc="0" baseline="0" dirty="0">
                <a:solidFill>
                  <a:srgbClr val="000000"/>
                </a:solidFill>
                <a:effectLst/>
                <a:latin typeface="Helvetica"/>
                <a:ea typeface="Helvetica"/>
                <a:cs typeface="Helvetica"/>
              </a:rPr>
              <a:t>Tässä PowerPoint-koulutuksessa opit seuraavista asioista:</a:t>
            </a:r>
          </a:p>
          <a:p>
            <a:pPr marL="285750" indent="-28575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Miten suljetut prosessit vähentävät altistusta hengitettävälle piidioksidipölylle (RCS)</a:t>
            </a:r>
          </a:p>
          <a:p>
            <a:pPr marL="285750" indent="-28575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Perusopastus suljettuihin prosesseihin</a:t>
            </a:r>
          </a:p>
          <a:p>
            <a:pPr marL="285750" indent="-285750">
              <a:lnSpc>
                <a:spcPts val="2400"/>
              </a:lnSpc>
              <a:buFont typeface="Arial" panose="020B0604020202020204" pitchFamily="34" charset="0"/>
              <a:buChar char="•"/>
            </a:pPr>
            <a:r>
              <a:rPr lang="fi" sz="1800" b="0" i="0" strike="noStrike" cap="none" spc="0" baseline="0" dirty="0">
                <a:solidFill>
                  <a:srgbClr val="FF0000"/>
                </a:solidFill>
                <a:effectLst/>
                <a:latin typeface="Helvetica"/>
                <a:ea typeface="Helvetica"/>
                <a:cs typeface="Helvetica"/>
              </a:rPr>
              <a:t>Tilaa kouluttajan tekstille – jos olet lisännyt oman dian, lisää tähän lyhyt kuvaus materiaalista</a:t>
            </a:r>
          </a:p>
          <a:p>
            <a:pPr marL="285750" indent="-285750">
              <a:lnSpc>
                <a:spcPts val="2400"/>
              </a:lnSpc>
              <a:buFont typeface="Arial" panose="020B0604020202020204" pitchFamily="34" charset="0"/>
              <a:buChar char="•"/>
            </a:pPr>
            <a:endParaRPr lang="en-US" sz="1800" dirty="0"/>
          </a:p>
          <a:p>
            <a:pPr marL="285750" indent="-285750">
              <a:lnSpc>
                <a:spcPts val="2400"/>
              </a:lnSpc>
              <a:buFont typeface="Arial" panose="020B0604020202020204" pitchFamily="34" charset="0"/>
              <a:buChar char="•"/>
            </a:pPr>
            <a:endParaRPr lang="en-US" sz="1800" dirty="0"/>
          </a:p>
        </p:txBody>
      </p:sp>
      <p:pic>
        <p:nvPicPr>
          <p:cNvPr id="10" name="Picture 9">
            <a:extLst>
              <a:ext uri="{FF2B5EF4-FFF2-40B4-BE49-F238E27FC236}">
                <a16:creationId xmlns:a16="http://schemas.microsoft.com/office/drawing/2014/main" id="{760860C5-0CBA-2242-8E0A-3F6EB8D1FA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21078" y="1409545"/>
            <a:ext cx="3888456" cy="4635500"/>
          </a:xfrm>
          <a:prstGeom prst="rect">
            <a:avLst/>
          </a:prstGeom>
        </p:spPr>
      </p:pic>
    </p:spTree>
    <p:extLst>
      <p:ext uri="{BB962C8B-B14F-4D97-AF65-F5344CB8AC3E}">
        <p14:creationId xmlns:p14="http://schemas.microsoft.com/office/powerpoint/2010/main" val="10099752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618344" cy="1043870"/>
          </a:xfrm>
        </p:spPr>
        <p:txBody>
          <a:bodyPr lIns="91440" tIns="45720" rIns="91440" bIns="45720" anchor="t"/>
          <a:lstStyle/>
          <a:p>
            <a:pPr>
              <a:lnSpc>
                <a:spcPct val="100000"/>
              </a:lnSpc>
            </a:pPr>
            <a:r>
              <a:rPr lang="fi" sz="2800" dirty="0">
                <a:latin typeface="Helvetica"/>
                <a:ea typeface="Helvetica"/>
                <a:cs typeface="Helvetica"/>
              </a:rPr>
              <a:t>PÖLYNHALLINTA-MENETELMÄT</a:t>
            </a:r>
            <a:endParaRPr lang="fi" sz="2800" b="1" i="0" strike="noStrike" cap="none" spc="0" baseline="0" dirty="0">
              <a:solidFill>
                <a:srgbClr val="F6A317"/>
              </a:solidFill>
              <a:effectLst/>
              <a:latin typeface="Helvetica"/>
              <a:ea typeface="Helvetica"/>
              <a:cs typeface="Helvetica"/>
            </a:endParaRP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fi" sz="1800" b="0" i="0" strike="noStrike" cap="none" spc="0" baseline="0">
                <a:solidFill>
                  <a:srgbClr val="000000"/>
                </a:solidFill>
                <a:effectLst/>
                <a:latin typeface="Helvetica"/>
                <a:ea typeface="Helvetica"/>
                <a:cs typeface="Helvetica"/>
              </a:rPr>
              <a:t>Suljetut prosessit ovat yksi viidestä tärkeimmästä pölynhallintamenetelmästä. </a:t>
            </a:r>
          </a:p>
        </p:txBody>
      </p:sp>
      <p:pic>
        <p:nvPicPr>
          <p:cNvPr id="22" name="Picture 21" descr="A screenshot of a cell phone&#10;&#10;Description automatically generated">
            <a:extLst>
              <a:ext uri="{FF2B5EF4-FFF2-40B4-BE49-F238E27FC236}">
                <a16:creationId xmlns:a16="http://schemas.microsoft.com/office/drawing/2014/main" id="{68818E16-91E9-784D-B4E3-689DB471E948}"/>
              </a:ext>
            </a:extLst>
          </p:cNvPr>
          <p:cNvPicPr>
            <a:picLocks noChangeAspect="1"/>
          </p:cNvPicPr>
          <p:nvPr/>
        </p:nvPicPr>
        <p:blipFill>
          <a:blip r:embed="rId3"/>
          <a:srcRect l="6858" t="62670" r="77165" b="13177"/>
          <a:stretch>
            <a:fillRect/>
          </a:stretch>
        </p:blipFill>
        <p:spPr>
          <a:xfrm>
            <a:off x="8583429"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D8C09F87-375D-CD40-86A8-BA10D2F5DD56}"/>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49FECBC9-9CF9-0243-BEF6-45B0997BC4E3}"/>
              </a:ext>
            </a:extLst>
          </p:cNvPr>
          <p:cNvPicPr>
            <a:picLocks noChangeAspect="1"/>
          </p:cNvPicPr>
          <p:nvPr/>
        </p:nvPicPr>
        <p:blipFill>
          <a:blip r:embed="rId3"/>
          <a:srcRect l="7057" t="9146" r="76967" b="66230"/>
          <a:stretch>
            <a:fillRect/>
          </a:stretch>
        </p:blipFill>
        <p:spPr>
          <a:xfrm>
            <a:off x="5365058" y="3394767"/>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9CF873D9-0EB7-034E-A2C5-1DB4C1E89288}"/>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B6323561-2819-0946-A0E6-0253502A7E6A}"/>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41EA0067-ECC0-9F46-B509-6F01E2568439}"/>
              </a:ext>
            </a:extLst>
          </p:cNvPr>
          <p:cNvSpPr txBox="1"/>
          <p:nvPr/>
        </p:nvSpPr>
        <p:spPr>
          <a:xfrm>
            <a:off x="6579514" y="1702138"/>
            <a:ext cx="2134063" cy="1639939"/>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HYVÄ HYGIENIA / TALOUDENHOITO</a:t>
            </a:r>
          </a:p>
          <a:p>
            <a:r>
              <a:rPr lang="fi" sz="1200" b="0" i="0" strike="noStrike" cap="none" spc="0" baseline="0">
                <a:solidFill>
                  <a:srgbClr val="000000"/>
                </a:solidFill>
                <a:effectLst/>
                <a:latin typeface="Calibri"/>
                <a:ea typeface="Calibri"/>
                <a:cs typeface="Calibri"/>
              </a:rPr>
              <a:t>Työvaatteiden pesu ja prosessien tuottaman pölyn imurointi estää pölyn kertymisen ajan myötä – puhdas työtila on turvallinen</a:t>
            </a:r>
          </a:p>
          <a:p>
            <a:endParaRPr lang="en-US"/>
          </a:p>
        </p:txBody>
      </p:sp>
      <p:sp>
        <p:nvSpPr>
          <p:cNvPr id="28" name="TextBox 27">
            <a:extLst>
              <a:ext uri="{FF2B5EF4-FFF2-40B4-BE49-F238E27FC236}">
                <a16:creationId xmlns:a16="http://schemas.microsoft.com/office/drawing/2014/main" id="{8D9DCF61-CEA2-724F-B242-1E76E64974CC}"/>
              </a:ext>
            </a:extLst>
          </p:cNvPr>
          <p:cNvSpPr txBox="1"/>
          <p:nvPr/>
        </p:nvSpPr>
        <p:spPr>
          <a:xfrm>
            <a:off x="6579514" y="3394767"/>
            <a:ext cx="2134063" cy="1334834"/>
          </a:xfrm>
          <a:prstGeom prst="rect">
            <a:avLst/>
          </a:prstGeom>
          <a:noFill/>
        </p:spPr>
        <p:txBody>
          <a:bodyPr wrap="square" rtlCol="0">
            <a:spAutoFit/>
          </a:bodyPr>
          <a:lstStyle/>
          <a:p>
            <a:pPr>
              <a:spcAft>
                <a:spcPts val="300"/>
              </a:spcAft>
            </a:pPr>
            <a:r>
              <a:rPr lang="fi" sz="1050" b="1" i="0" strike="noStrike" cap="none" spc="50" baseline="0" dirty="0">
                <a:solidFill>
                  <a:srgbClr val="EF9A2E"/>
                </a:solidFill>
                <a:effectLst/>
                <a:latin typeface="Futura Medium"/>
                <a:ea typeface="Futura Medium"/>
                <a:cs typeface="Futura Medium"/>
              </a:rPr>
              <a:t>SULJETUT ALUEET</a:t>
            </a:r>
          </a:p>
          <a:p>
            <a:pPr>
              <a:spcAft>
                <a:spcPts val="300"/>
              </a:spcAft>
            </a:pPr>
            <a:r>
              <a:rPr lang="fi" sz="1200" b="0" i="0" strike="noStrike" cap="none" spc="0" baseline="0" dirty="0">
                <a:solidFill>
                  <a:srgbClr val="000000"/>
                </a:solidFill>
                <a:effectLst/>
                <a:latin typeface="Calibri"/>
                <a:ea typeface="Calibri"/>
                <a:cs typeface="Calibri"/>
              </a:rPr>
              <a:t>RCS-tuotantoprosessien suorittaminen suljetussa ympäristössä estää pölyn altistumisen sen syntypaikalla</a:t>
            </a:r>
          </a:p>
          <a:p>
            <a:pPr>
              <a:spcAft>
                <a:spcPts val="300"/>
              </a:spcAft>
            </a:pPr>
            <a:endParaRPr lang="en-US" dirty="0"/>
          </a:p>
        </p:txBody>
      </p:sp>
      <p:sp>
        <p:nvSpPr>
          <p:cNvPr id="29" name="TextBox 28">
            <a:extLst>
              <a:ext uri="{FF2B5EF4-FFF2-40B4-BE49-F238E27FC236}">
                <a16:creationId xmlns:a16="http://schemas.microsoft.com/office/drawing/2014/main" id="{CE4E4F25-4CFB-3A49-A64A-A70F15E1F980}"/>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POISTO/ILMANVAIHTO</a:t>
            </a:r>
          </a:p>
          <a:p>
            <a:pPr>
              <a:spcAft>
                <a:spcPts val="300"/>
              </a:spcAft>
            </a:pPr>
            <a:r>
              <a:rPr lang="fi" sz="1200" b="0" i="0" strike="noStrike" cap="none" spc="0" baseline="0">
                <a:solidFill>
                  <a:srgbClr val="000000"/>
                </a:solidFill>
                <a:effectLst/>
                <a:latin typeface="Calibri"/>
                <a:ea typeface="Calibri"/>
                <a:cs typeface="Calibri"/>
              </a:rPr>
              <a:t>Piidioksidipöly poistetaan sen syntypaikalla ennen kuin altistumme sille ja saastunut ilma korvataan puhtaalla ilmalla</a:t>
            </a:r>
          </a:p>
          <a:p>
            <a:endParaRPr lang="en-US"/>
          </a:p>
        </p:txBody>
      </p:sp>
      <p:sp>
        <p:nvSpPr>
          <p:cNvPr id="30" name="TextBox 29">
            <a:extLst>
              <a:ext uri="{FF2B5EF4-FFF2-40B4-BE49-F238E27FC236}">
                <a16:creationId xmlns:a16="http://schemas.microsoft.com/office/drawing/2014/main" id="{78636677-A458-1348-9592-41FF06655114}"/>
              </a:ext>
            </a:extLst>
          </p:cNvPr>
          <p:cNvSpPr txBox="1"/>
          <p:nvPr/>
        </p:nvSpPr>
        <p:spPr>
          <a:xfrm>
            <a:off x="9787266" y="3131928"/>
            <a:ext cx="2134062" cy="1662821"/>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SUOJAVARUSTEET</a:t>
            </a:r>
          </a:p>
          <a:p>
            <a:r>
              <a:rPr lang="fi" sz="1200" b="0" i="0" strike="noStrike" cap="none" spc="0" baseline="0">
                <a:solidFill>
                  <a:srgbClr val="000000"/>
                </a:solidFill>
                <a:effectLst/>
                <a:latin typeface="Calibri"/>
                <a:ea typeface="Calibri"/>
                <a:cs typeface="Calibri"/>
              </a:rPr>
              <a:t>Henkilönsuojaimet (esim. hengityssuojaimet) suojaavat työntekijöitä pölyltä, kun kaikki muut torjuntatoimenpiteet eivät ole riittäviä altistumisriskien hallitsemiseksi</a:t>
            </a:r>
          </a:p>
          <a:p>
            <a:endParaRPr lang="en-US"/>
          </a:p>
        </p:txBody>
      </p:sp>
      <p:sp>
        <p:nvSpPr>
          <p:cNvPr id="31" name="TextBox 30">
            <a:extLst>
              <a:ext uri="{FF2B5EF4-FFF2-40B4-BE49-F238E27FC236}">
                <a16:creationId xmlns:a16="http://schemas.microsoft.com/office/drawing/2014/main" id="{EE692C28-2726-4C44-B23E-0B6547100EB6}"/>
              </a:ext>
            </a:extLst>
          </p:cNvPr>
          <p:cNvSpPr txBox="1"/>
          <p:nvPr/>
        </p:nvSpPr>
        <p:spPr>
          <a:xfrm>
            <a:off x="9787266" y="1679231"/>
            <a:ext cx="2134062" cy="1151771"/>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VESI</a:t>
            </a:r>
          </a:p>
          <a:p>
            <a:pPr>
              <a:spcAft>
                <a:spcPts val="300"/>
              </a:spcAft>
            </a:pPr>
            <a:r>
              <a:rPr lang="fi" sz="1200" b="0" i="0" strike="noStrike" cap="none" spc="0" baseline="0">
                <a:solidFill>
                  <a:srgbClr val="000000"/>
                </a:solidFill>
                <a:effectLst/>
                <a:latin typeface="Calibri"/>
                <a:ea typeface="Calibri"/>
                <a:cs typeface="Calibri"/>
              </a:rPr>
              <a:t>Kun työprosessit pidetään märkinä, pöly ei pääse ilmaan vaan vesi sitoo hiukkaset</a:t>
            </a:r>
          </a:p>
          <a:p>
            <a:pPr>
              <a:spcAft>
                <a:spcPts val="300"/>
              </a:spcAft>
            </a:pPr>
            <a:endParaRPr lang="en-US"/>
          </a:p>
        </p:txBody>
      </p:sp>
    </p:spTree>
    <p:extLst>
      <p:ext uri="{BB962C8B-B14F-4D97-AF65-F5344CB8AC3E}">
        <p14:creationId xmlns:p14="http://schemas.microsoft.com/office/powerpoint/2010/main" val="6499128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fi" sz="2800" b="1" i="0" strike="noStrike" cap="none" spc="0" baseline="0">
                <a:solidFill>
                  <a:srgbClr val="F6A317"/>
                </a:solidFill>
                <a:effectLst/>
                <a:latin typeface="Helvetica"/>
                <a:ea typeface="Helvetica"/>
                <a:cs typeface="Helvetica"/>
              </a:rPr>
              <a:t>TOIMINNASTA SYNTYVÄT RISKIT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400"/>
              </a:lnSpc>
              <a:buFont typeface="Arial" panose="020B0604020202020204" pitchFamily="34" charset="0"/>
              <a:buChar char="•"/>
            </a:pPr>
            <a:r>
              <a:rPr lang="fi" sz="1800" b="0" i="0" strike="noStrike" cap="none" spc="0" baseline="0">
                <a:solidFill>
                  <a:srgbClr val="000000"/>
                </a:solidFill>
                <a:effectLst/>
                <a:latin typeface="Helvetica"/>
                <a:ea typeface="Helvetica"/>
                <a:cs typeface="Helvetica"/>
              </a:rPr>
              <a:t>Laitteiden moitteeton toiminta on edellytys kiteiseltä piidioksidilta suojautumiseen.</a:t>
            </a:r>
          </a:p>
          <a:p>
            <a:pPr marL="342900" indent="-342900">
              <a:lnSpc>
                <a:spcPts val="2400"/>
              </a:lnSpc>
              <a:buFont typeface="Arial" panose="020B0604020202020204" pitchFamily="34" charset="0"/>
              <a:buChar char="•"/>
            </a:pPr>
            <a:r>
              <a:rPr lang="fi" sz="1800" b="0" i="0" strike="noStrike" cap="none" spc="0" baseline="0">
                <a:solidFill>
                  <a:srgbClr val="000000"/>
                </a:solidFill>
                <a:effectLst/>
                <a:latin typeface="Helvetica"/>
                <a:ea typeface="Helvetica"/>
                <a:cs typeface="Helvetica"/>
              </a:rPr>
              <a:t>Pitkäaikainen altistuminen korkeille RCS-pitoisuuksille voi aiheuttaa vammauttavaa keuhkosairautta</a:t>
            </a:r>
          </a:p>
          <a:p>
            <a:pPr>
              <a:lnSpc>
                <a:spcPts val="2400"/>
              </a:lnSpc>
            </a:pPr>
            <a:r>
              <a:rPr lang="fi" sz="1800" b="0" i="0" strike="noStrike" cap="none" spc="0" baseline="0">
                <a:solidFill>
                  <a:srgbClr val="000000"/>
                </a:solidFill>
                <a:effectLst/>
                <a:latin typeface="Helvetica"/>
                <a:ea typeface="Helvetica"/>
                <a:cs typeface="Helvetica"/>
              </a:rPr>
              <a:t>On tärkeää suojautua leijuvalta pölyltä päivittäin. </a:t>
            </a:r>
          </a:p>
          <a:p>
            <a:pPr>
              <a:lnSpc>
                <a:spcPts val="2400"/>
              </a:lnSpc>
            </a:pPr>
            <a:r>
              <a:rPr lang="fi" sz="1800" b="0" i="0" strike="noStrike" cap="none" spc="0" baseline="0">
                <a:solidFill>
                  <a:srgbClr val="000000"/>
                </a:solidFill>
                <a:effectLst/>
                <a:latin typeface="Helvetica"/>
                <a:ea typeface="Helvetica"/>
                <a:cs typeface="Helvetica"/>
              </a:rPr>
              <a:t>Noudattamalla hyviä käytäntöjä tänään suojelemme terveyttämme tulevaisuudessa.</a:t>
            </a:r>
          </a:p>
          <a:p>
            <a:pPr>
              <a:lnSpc>
                <a:spcPts val="2400"/>
              </a:lnSpc>
            </a:pPr>
            <a:r>
              <a:rPr lang="fi" sz="1800" b="0" i="0" strike="noStrike" cap="none" spc="0" baseline="0">
                <a:solidFill>
                  <a:srgbClr val="000000"/>
                </a:solidFill>
                <a:effectLst/>
                <a:latin typeface="Helvetica"/>
                <a:ea typeface="Helvetica"/>
                <a:cs typeface="Helvetica"/>
              </a:rPr>
              <a:t>Miten aiot viettää eläkepäiväsi?</a:t>
            </a:r>
          </a:p>
        </p:txBody>
      </p:sp>
      <p:pic>
        <p:nvPicPr>
          <p:cNvPr id="7" name="Picture Placeholder 6" descr="A picture containing person, indoor, bed, room">
            <a:extLst>
              <a:ext uri="{FF2B5EF4-FFF2-40B4-BE49-F238E27FC236}">
                <a16:creationId xmlns:a16="http://schemas.microsoft.com/office/drawing/2014/main" id="{75584AA5-573D-3143-A3D7-8466C5F1D7B1}"/>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old man a wave on a surfboard in the ocean&#10;&#10;">
            <a:extLst>
              <a:ext uri="{FF2B5EF4-FFF2-40B4-BE49-F238E27FC236}">
                <a16:creationId xmlns:a16="http://schemas.microsoft.com/office/drawing/2014/main" id="{5777F1DB-FD2D-604D-BCED-03F299D03C6A}"/>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fi" sz="2800" b="1" i="0" strike="noStrike" cap="none" spc="0" baseline="0">
                <a:solidFill>
                  <a:srgbClr val="F6A317"/>
                </a:solidFill>
                <a:effectLst/>
                <a:latin typeface="Helvetica"/>
                <a:ea typeface="Helvetica"/>
                <a:cs typeface="Helvetica"/>
              </a:rPr>
              <a:t>MITEN SULJETUT PROSESSIT AUTTAVAT VÄHENTÄMÄÄN ALTISTUSTA RCS:LLE</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3122073"/>
            <a:ext cx="5453624" cy="3343886"/>
          </a:xfrm>
        </p:spPr>
        <p:txBody>
          <a:bodyPr/>
          <a:lstStyle/>
          <a:p>
            <a:pPr>
              <a:lnSpc>
                <a:spcPts val="2400"/>
              </a:lnSpc>
            </a:pPr>
            <a:r>
              <a:rPr lang="fi" sz="1800" b="0" i="0" strike="noStrike" cap="none" spc="0" baseline="0">
                <a:solidFill>
                  <a:srgbClr val="000000"/>
                </a:solidFill>
                <a:effectLst/>
                <a:latin typeface="Helvetica"/>
                <a:ea typeface="Helvetica"/>
                <a:cs typeface="Helvetica"/>
              </a:rPr>
              <a:t>Suljettu prosessi on tapa hallita pölyä ja vähentää sille altistumista, jossa pölyä tuottava lähde eristetään.</a:t>
            </a:r>
          </a:p>
          <a:p>
            <a:pPr>
              <a:lnSpc>
                <a:spcPts val="2400"/>
              </a:lnSpc>
            </a:pPr>
            <a:r>
              <a:rPr lang="fi" sz="1800" b="0" i="0" strike="noStrike" cap="none" spc="0" baseline="0">
                <a:solidFill>
                  <a:srgbClr val="000000"/>
                </a:solidFill>
                <a:effectLst/>
                <a:latin typeface="Helvetica"/>
                <a:ea typeface="Helvetica"/>
                <a:cs typeface="Helvetica"/>
              </a:rPr>
              <a:t>Kun pölyn lähteen ja työntekijöiden välille asetetaan este, pölylle altistumista voidaan vähentää merkittävästi. Monista teollisista prosesseista voidaan tehdä suljettuja.</a:t>
            </a:r>
          </a:p>
          <a:p>
            <a:pPr>
              <a:lnSpc>
                <a:spcPts val="2400"/>
              </a:lnSpc>
            </a:pPr>
            <a:endParaRPr lang="en-GB" sz="1800"/>
          </a:p>
        </p:txBody>
      </p:sp>
      <p:pic>
        <p:nvPicPr>
          <p:cNvPr id="7" name="Picture Placeholder 6">
            <a:extLst>
              <a:ext uri="{FF2B5EF4-FFF2-40B4-BE49-F238E27FC236}">
                <a16:creationId xmlns:a16="http://schemas.microsoft.com/office/drawing/2014/main" id="{63580427-43A6-D54D-ACF6-A07EB7A71289}"/>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l="10802" r="10802"/>
          <a:stretch>
            <a:fillRect/>
          </a:stretch>
        </p:blipFill>
        <p:spPr>
          <a:prstGeom prst="rect">
            <a:avLst/>
          </a:prstGeom>
        </p:spPr>
      </p:pic>
    </p:spTree>
    <p:extLst>
      <p:ext uri="{BB962C8B-B14F-4D97-AF65-F5344CB8AC3E}">
        <p14:creationId xmlns:p14="http://schemas.microsoft.com/office/powerpoint/2010/main" val="32085282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D07F6-F671-414B-9E70-788937392699}"/>
              </a:ext>
            </a:extLst>
          </p:cNvPr>
          <p:cNvSpPr>
            <a:spLocks noGrp="1"/>
          </p:cNvSpPr>
          <p:nvPr>
            <p:ph type="body" sz="quarter" idx="10"/>
          </p:nvPr>
        </p:nvSpPr>
        <p:spPr>
          <a:xfrm>
            <a:off x="777245" y="1640901"/>
            <a:ext cx="7174770" cy="850900"/>
          </a:xfrm>
        </p:spPr>
        <p:txBody>
          <a:bodyPr/>
          <a:lstStyle/>
          <a:p>
            <a:pPr>
              <a:lnSpc>
                <a:spcPct val="100000"/>
              </a:lnSpc>
            </a:pPr>
            <a:r>
              <a:rPr lang="fi" sz="2800" b="1" i="0" strike="noStrike" cap="none" spc="0" baseline="0" dirty="0">
                <a:solidFill>
                  <a:srgbClr val="F6A317"/>
                </a:solidFill>
                <a:effectLst/>
                <a:latin typeface="Helvetica"/>
                <a:ea typeface="Helvetica"/>
                <a:cs typeface="Helvetica"/>
              </a:rPr>
              <a:t>PERUSOPASTUS SULJETTUIHIN PROSESSEIHIN</a:t>
            </a:r>
          </a:p>
        </p:txBody>
      </p:sp>
      <p:sp>
        <p:nvSpPr>
          <p:cNvPr id="3" name="Text Placeholder 2">
            <a:extLst>
              <a:ext uri="{FF2B5EF4-FFF2-40B4-BE49-F238E27FC236}">
                <a16:creationId xmlns:a16="http://schemas.microsoft.com/office/drawing/2014/main" id="{3ECECF46-66B8-494E-9163-99E894D41121}"/>
              </a:ext>
            </a:extLst>
          </p:cNvPr>
          <p:cNvSpPr>
            <a:spLocks noGrp="1"/>
          </p:cNvSpPr>
          <p:nvPr>
            <p:ph type="body" sz="quarter" idx="11"/>
          </p:nvPr>
        </p:nvSpPr>
        <p:spPr>
          <a:xfrm>
            <a:off x="777243" y="2700338"/>
            <a:ext cx="10333122" cy="3263491"/>
          </a:xfrm>
        </p:spPr>
        <p:txBody>
          <a:bodyPr lIns="91440" tIns="45720" rIns="91440" bIns="45720" anchor="t"/>
          <a:lstStyle/>
          <a:p>
            <a:pPr>
              <a:lnSpc>
                <a:spcPts val="2400"/>
              </a:lnSpc>
              <a:spcAft>
                <a:spcPts val="1000"/>
              </a:spcAft>
            </a:pPr>
            <a:r>
              <a:rPr lang="fi" sz="1800" b="0" i="0" strike="noStrike" cap="none" spc="0" baseline="0" dirty="0">
                <a:solidFill>
                  <a:srgbClr val="000000"/>
                </a:solidFill>
                <a:effectLst/>
                <a:latin typeface="Helvetica"/>
                <a:ea typeface="Helvetica"/>
                <a:cs typeface="Helvetica"/>
              </a:rPr>
              <a:t>Suljetut prosessit ovat yksi tehokkaimmista tavoista hallita pölyä:</a:t>
            </a:r>
          </a:p>
          <a:p>
            <a:pPr marL="342900" indent="-342900">
              <a:lnSpc>
                <a:spcPts val="2400"/>
              </a:lnSpc>
              <a:spcAft>
                <a:spcPts val="1000"/>
              </a:spcAft>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On aina parempi hallita pölyä sen lähteellä kuin luottaa suojavarusteisiin (kuten hengityssuojiin), </a:t>
            </a:r>
            <a:r>
              <a:rPr lang="fi" sz="1800" dirty="0">
                <a:solidFill>
                  <a:srgbClr val="000000"/>
                </a:solidFill>
                <a:latin typeface="Helvetica"/>
                <a:ea typeface="Helvetica"/>
                <a:cs typeface="Helvetica"/>
              </a:rPr>
              <a:t>jotka</a:t>
            </a:r>
            <a:r>
              <a:rPr lang="fi" sz="1800" b="0" i="0" strike="noStrike" cap="none" spc="0" baseline="0" dirty="0">
                <a:solidFill>
                  <a:srgbClr val="000000"/>
                </a:solidFill>
                <a:effectLst/>
                <a:latin typeface="Helvetica"/>
                <a:ea typeface="Helvetica"/>
                <a:cs typeface="Helvetica"/>
              </a:rPr>
              <a:t> </a:t>
            </a:r>
            <a:r>
              <a:rPr lang="fi" sz="1800" dirty="0">
                <a:solidFill>
                  <a:srgbClr val="000000"/>
                </a:solidFill>
                <a:latin typeface="Helvetica"/>
                <a:ea typeface="Helvetica"/>
                <a:cs typeface="Helvetica"/>
              </a:rPr>
              <a:t>suojaavat</a:t>
            </a:r>
            <a:r>
              <a:rPr lang="fi" sz="1800" b="0" i="0" strike="noStrike" cap="none" spc="0" baseline="0" dirty="0">
                <a:solidFill>
                  <a:srgbClr val="000000"/>
                </a:solidFill>
                <a:effectLst/>
                <a:latin typeface="Helvetica"/>
                <a:ea typeface="Helvetica"/>
                <a:cs typeface="Helvetica"/>
              </a:rPr>
              <a:t> ainoastaan </a:t>
            </a:r>
            <a:r>
              <a:rPr lang="fi" sz="1800" dirty="0">
                <a:solidFill>
                  <a:srgbClr val="000000"/>
                </a:solidFill>
                <a:latin typeface="Helvetica"/>
                <a:ea typeface="Helvetica"/>
                <a:cs typeface="Helvetica"/>
              </a:rPr>
              <a:t>niitä</a:t>
            </a:r>
            <a:r>
              <a:rPr lang="fi" sz="1800" b="0" i="0" strike="noStrike" cap="none" spc="0" baseline="0" dirty="0">
                <a:solidFill>
                  <a:srgbClr val="000000"/>
                </a:solidFill>
                <a:effectLst/>
                <a:latin typeface="Helvetica"/>
                <a:ea typeface="Helvetica"/>
                <a:cs typeface="Helvetica"/>
              </a:rPr>
              <a:t> </a:t>
            </a:r>
            <a:r>
              <a:rPr lang="fi" sz="1800" dirty="0">
                <a:solidFill>
                  <a:srgbClr val="000000"/>
                </a:solidFill>
                <a:latin typeface="Helvetica"/>
                <a:ea typeface="Helvetica"/>
                <a:cs typeface="Helvetica"/>
              </a:rPr>
              <a:t>käyttäviä</a:t>
            </a:r>
            <a:r>
              <a:rPr lang="fi" sz="1800" b="0" i="0" strike="noStrike" cap="none" spc="0" baseline="0" dirty="0">
                <a:solidFill>
                  <a:srgbClr val="000000"/>
                </a:solidFill>
                <a:effectLst/>
                <a:latin typeface="Helvetica"/>
                <a:ea typeface="Helvetica"/>
                <a:cs typeface="Helvetica"/>
              </a:rPr>
              <a:t> </a:t>
            </a:r>
            <a:r>
              <a:rPr lang="fi" sz="1800" dirty="0">
                <a:solidFill>
                  <a:srgbClr val="000000"/>
                </a:solidFill>
                <a:latin typeface="Helvetica"/>
                <a:ea typeface="Helvetica"/>
                <a:cs typeface="Helvetica"/>
              </a:rPr>
              <a:t>työntekijöitä</a:t>
            </a:r>
            <a:r>
              <a:rPr lang="fi" sz="1800" b="0" i="0" strike="noStrike" cap="none" spc="0" baseline="0" dirty="0">
                <a:solidFill>
                  <a:srgbClr val="000000"/>
                </a:solidFill>
                <a:effectLst/>
                <a:latin typeface="Helvetica"/>
                <a:ea typeface="Helvetica"/>
                <a:cs typeface="Helvetica"/>
              </a:rPr>
              <a:t>, </a:t>
            </a:r>
            <a:r>
              <a:rPr lang="fi" sz="1800" dirty="0">
                <a:solidFill>
                  <a:srgbClr val="000000"/>
                </a:solidFill>
                <a:latin typeface="Helvetica"/>
                <a:ea typeface="Helvetica"/>
                <a:cs typeface="Helvetica"/>
              </a:rPr>
              <a:t>eivätkä</a:t>
            </a:r>
            <a:r>
              <a:rPr lang="fi" sz="1800" b="0" i="0" strike="noStrike" cap="none" spc="0" baseline="0" dirty="0">
                <a:solidFill>
                  <a:srgbClr val="000000"/>
                </a:solidFill>
                <a:effectLst/>
                <a:latin typeface="Helvetica"/>
                <a:ea typeface="Helvetica"/>
                <a:cs typeface="Helvetica"/>
              </a:rPr>
              <a:t> välttämättä ole aina </a:t>
            </a:r>
            <a:r>
              <a:rPr lang="fi" sz="1800" dirty="0">
                <a:solidFill>
                  <a:srgbClr val="000000"/>
                </a:solidFill>
                <a:latin typeface="Helvetica"/>
                <a:ea typeface="Helvetica"/>
                <a:cs typeface="Helvetica"/>
              </a:rPr>
              <a:t>luotettavia</a:t>
            </a:r>
            <a:r>
              <a:rPr lang="fi" sz="1800" b="0" i="0" strike="noStrike" cap="none" spc="0" baseline="0" dirty="0">
                <a:solidFill>
                  <a:srgbClr val="000000"/>
                </a:solidFill>
                <a:effectLst/>
                <a:latin typeface="Helvetica"/>
                <a:ea typeface="Helvetica"/>
                <a:cs typeface="Helvetica"/>
              </a:rPr>
              <a:t>.</a:t>
            </a:r>
          </a:p>
          <a:p>
            <a:pPr marL="342900" indent="-342900">
              <a:lnSpc>
                <a:spcPts val="2400"/>
              </a:lnSpc>
              <a:spcAft>
                <a:spcPts val="1000"/>
              </a:spcAft>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Imutuuletuksen ja alipaineen käyttö voi tukea prosessien sulkemista. Hyvä ilmanvaihto työpaikalla takaa hyvän ilmanlaadun ja estää pölyä palaamasta.</a:t>
            </a:r>
          </a:p>
          <a:p>
            <a:pPr>
              <a:lnSpc>
                <a:spcPts val="2400"/>
              </a:lnSpc>
              <a:spcAft>
                <a:spcPts val="1000"/>
              </a:spcAft>
            </a:pPr>
            <a:endParaRPr lang="en-GB" sz="1800"/>
          </a:p>
        </p:txBody>
      </p:sp>
    </p:spTree>
    <p:extLst>
      <p:ext uri="{BB962C8B-B14F-4D97-AF65-F5344CB8AC3E}">
        <p14:creationId xmlns:p14="http://schemas.microsoft.com/office/powerpoint/2010/main" val="5609027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4" y="1640901"/>
            <a:ext cx="6780844" cy="850900"/>
          </a:xfrm>
        </p:spPr>
        <p:txBody>
          <a:bodyPr anchor="t"/>
          <a:lstStyle/>
          <a:p>
            <a:pPr>
              <a:lnSpc>
                <a:spcPct val="100000"/>
              </a:lnSpc>
            </a:pPr>
            <a:r>
              <a:rPr lang="fi" sz="2800" b="1" i="0" strike="noStrike" cap="none" spc="0" baseline="0">
                <a:solidFill>
                  <a:srgbClr val="F6A317"/>
                </a:solidFill>
                <a:effectLst/>
                <a:latin typeface="Helvetica"/>
                <a:ea typeface="Helvetica"/>
                <a:cs typeface="Helvetica"/>
              </a:rPr>
              <a:t>HUOMIOITAVAA SULJETUISSA PROSESSEISSA</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2" y="2613470"/>
            <a:ext cx="10995658" cy="3230407"/>
          </a:xfrm>
        </p:spPr>
        <p:txBody>
          <a:bodyPr/>
          <a:lstStyle/>
          <a:p>
            <a:pPr>
              <a:lnSpc>
                <a:spcPct val="100000"/>
              </a:lnSpc>
              <a:spcBef>
                <a:spcPts val="600"/>
              </a:spcBef>
            </a:pPr>
            <a:r>
              <a:rPr lang="fi" sz="1600" b="1" i="0" strike="noStrike" cap="none" spc="0" baseline="0">
                <a:solidFill>
                  <a:srgbClr val="000000"/>
                </a:solidFill>
                <a:effectLst/>
                <a:latin typeface="Helvetica"/>
                <a:ea typeface="Helvetica"/>
                <a:cs typeface="Helvetica"/>
              </a:rPr>
              <a:t>TEE SEURAAVAT</a:t>
            </a:r>
          </a:p>
          <a:p>
            <a:pPr marL="285750" indent="-285750">
              <a:lnSpc>
                <a:spcPct val="100000"/>
              </a:lnSpc>
              <a:spcBef>
                <a:spcPts val="600"/>
              </a:spcBef>
              <a:buSzPct val="85000"/>
              <a:buFont typeface=".Apple Color Emoji UI"/>
              <a:buChar char="✅"/>
            </a:pPr>
            <a:r>
              <a:rPr lang="fi" sz="1600" b="0" i="0" strike="noStrike" cap="none" spc="0" baseline="0">
                <a:solidFill>
                  <a:srgbClr val="000000"/>
                </a:solidFill>
                <a:effectLst/>
                <a:latin typeface="Helvetica"/>
                <a:ea typeface="Helvetica"/>
                <a:cs typeface="Helvetica"/>
              </a:rPr>
              <a:t>Suorita prosessit ainoastaan tilan ollessa suljettu ja ilmanvaihtojärjestelmän ollessa toiminnassa.</a:t>
            </a:r>
          </a:p>
          <a:p>
            <a:pPr marL="285750" indent="-285750">
              <a:lnSpc>
                <a:spcPct val="100000"/>
              </a:lnSpc>
              <a:spcBef>
                <a:spcPts val="600"/>
              </a:spcBef>
              <a:buSzPct val="85000"/>
              <a:buFont typeface=".Apple Color Emoji UI"/>
              <a:buChar char="✅"/>
            </a:pPr>
            <a:r>
              <a:rPr lang="fi" sz="1600" b="0" i="0" strike="noStrike" cap="none" spc="0" baseline="0">
                <a:solidFill>
                  <a:srgbClr val="000000"/>
                </a:solidFill>
                <a:effectLst/>
                <a:latin typeface="Helvetica"/>
                <a:ea typeface="Helvetica"/>
                <a:cs typeface="Helvetica"/>
              </a:rPr>
              <a:t>Tarkista suljettu tila säännöllisesti vaurioiden varalta ja ilmoita vioista</a:t>
            </a:r>
          </a:p>
          <a:p>
            <a:pPr marL="285750" indent="-285750">
              <a:lnSpc>
                <a:spcPct val="100000"/>
              </a:lnSpc>
              <a:spcBef>
                <a:spcPts val="600"/>
              </a:spcBef>
              <a:buSzPct val="85000"/>
              <a:buFont typeface=".Apple Color Emoji UI"/>
              <a:buChar char="✅"/>
            </a:pPr>
            <a:r>
              <a:rPr lang="fi" sz="1600" b="0" i="0" strike="noStrike" cap="none" spc="0" baseline="0">
                <a:solidFill>
                  <a:srgbClr val="000000"/>
                </a:solidFill>
                <a:effectLst/>
                <a:latin typeface="Helvetica"/>
                <a:ea typeface="Helvetica"/>
                <a:cs typeface="Helvetica"/>
              </a:rPr>
              <a:t>Suunnittele etukäteen koneiden vikatilanteiden ja suljetun tilan sisällä tapahtuvien pölyvuotojen turvallinen hoitaminen</a:t>
            </a:r>
          </a:p>
          <a:p>
            <a:pPr marL="285750" indent="-285750">
              <a:lnSpc>
                <a:spcPct val="100000"/>
              </a:lnSpc>
              <a:spcBef>
                <a:spcPts val="600"/>
              </a:spcBef>
              <a:buSzPct val="85000"/>
              <a:buFont typeface=".Apple Color Emoji UI"/>
              <a:buChar char="✅"/>
            </a:pPr>
            <a:r>
              <a:rPr lang="fi" sz="1600" b="0" i="0" strike="noStrike" cap="none" spc="0" baseline="0">
                <a:solidFill>
                  <a:srgbClr val="000000"/>
                </a:solidFill>
                <a:effectLst/>
                <a:latin typeface="Helvetica"/>
                <a:ea typeface="Helvetica"/>
                <a:cs typeface="Helvetica"/>
              </a:rPr>
              <a:t>Pysäytä prosessi ja odota ilman puhdistumista ennen kuin menet sisälle suljettuun tilaan.</a:t>
            </a:r>
          </a:p>
          <a:p>
            <a:pPr marL="285750" indent="-285750">
              <a:lnSpc>
                <a:spcPct val="100000"/>
              </a:lnSpc>
              <a:spcBef>
                <a:spcPts val="600"/>
              </a:spcBef>
              <a:spcAft>
                <a:spcPts val="1000"/>
              </a:spcAft>
              <a:buSzPct val="85000"/>
              <a:buFont typeface=".Apple Color Emoji UI"/>
              <a:buChar char="✅"/>
            </a:pPr>
            <a:r>
              <a:rPr lang="fi" sz="1600" b="0" i="0" strike="noStrike" cap="none" spc="0" baseline="0">
                <a:solidFill>
                  <a:srgbClr val="FF0000"/>
                </a:solidFill>
                <a:effectLst/>
                <a:latin typeface="Helvetica"/>
                <a:ea typeface="Helvetica"/>
                <a:cs typeface="Helvetica"/>
              </a:rPr>
              <a:t>Tilaa kouluttajan tekstille – lisää omaan työympäristöösi liittyvää materiaalia suljetuista tiloista</a:t>
            </a:r>
          </a:p>
          <a:p>
            <a:pPr>
              <a:lnSpc>
                <a:spcPct val="100000"/>
              </a:lnSpc>
              <a:spcBef>
                <a:spcPts val="600"/>
              </a:spcBef>
            </a:pPr>
            <a:r>
              <a:rPr lang="fi" sz="1600" b="1" i="0" strike="noStrike" cap="none" spc="0" baseline="0">
                <a:solidFill>
                  <a:srgbClr val="000000"/>
                </a:solidFill>
                <a:effectLst/>
                <a:latin typeface="Helvetica"/>
                <a:ea typeface="Helvetica"/>
                <a:cs typeface="Helvetica"/>
              </a:rPr>
              <a:t>ÄLÄ TEE SEURAAVIA</a:t>
            </a:r>
          </a:p>
          <a:p>
            <a:pPr marL="285750" indent="-285750">
              <a:lnSpc>
                <a:spcPct val="100000"/>
              </a:lnSpc>
              <a:spcBef>
                <a:spcPts val="600"/>
              </a:spcBef>
              <a:buSzPct val="85000"/>
              <a:buFont typeface=".Apple Color Emoji UI"/>
              <a:buChar char="❌"/>
            </a:pPr>
            <a:r>
              <a:rPr lang="fi" sz="1600" b="0" i="0" strike="noStrike" cap="none" spc="0" baseline="0">
                <a:solidFill>
                  <a:srgbClr val="000000"/>
                </a:solidFill>
                <a:effectLst/>
                <a:latin typeface="Helvetica"/>
                <a:ea typeface="Helvetica"/>
                <a:cs typeface="Helvetica"/>
              </a:rPr>
              <a:t>Älä mene sisään suljettuun tilaan huomioimatta varotoimia pölyaltistukselle (esim. suojavarusteet)</a:t>
            </a:r>
          </a:p>
          <a:p>
            <a:pPr marL="285750" indent="-285750">
              <a:lnSpc>
                <a:spcPct val="100000"/>
              </a:lnSpc>
              <a:spcBef>
                <a:spcPts val="600"/>
              </a:spcBef>
              <a:buSzPct val="85000"/>
              <a:buFont typeface=".Apple Color Emoji UI"/>
              <a:buChar char="❌"/>
            </a:pPr>
            <a:r>
              <a:rPr lang="fi" sz="1600" b="0" i="0" strike="noStrike" cap="none" spc="0" baseline="0">
                <a:solidFill>
                  <a:srgbClr val="000000"/>
                </a:solidFill>
                <a:effectLst/>
                <a:latin typeface="Helvetica"/>
                <a:ea typeface="Helvetica"/>
                <a:cs typeface="Helvetica"/>
              </a:rPr>
              <a:t>Älä käytä prosessia suljetun tilan ovet avoimena.</a:t>
            </a:r>
          </a:p>
          <a:p>
            <a:pPr marL="285750" indent="-285750">
              <a:lnSpc>
                <a:spcPct val="100000"/>
              </a:lnSpc>
              <a:spcBef>
                <a:spcPts val="600"/>
              </a:spcBef>
              <a:buSzPct val="85000"/>
              <a:buFont typeface=".Apple Color Emoji UI"/>
              <a:buChar char="❌"/>
            </a:pPr>
            <a:r>
              <a:rPr lang="fi" sz="1600" b="0" i="0" strike="noStrike" cap="none" spc="0" baseline="0">
                <a:solidFill>
                  <a:srgbClr val="FF0000"/>
                </a:solidFill>
                <a:effectLst/>
                <a:latin typeface="Helvetica"/>
                <a:ea typeface="Helvetica"/>
                <a:cs typeface="Helvetica"/>
              </a:rPr>
              <a:t>Tilaa kouluttajan tekstille – lisää omaan työympäristöösi liittyvää materiaalia suljetuista tiloista</a:t>
            </a:r>
          </a:p>
          <a:p>
            <a:pPr marL="285750" indent="-285750">
              <a:lnSpc>
                <a:spcPct val="100000"/>
              </a:lnSpc>
              <a:spcBef>
                <a:spcPts val="600"/>
              </a:spcBef>
              <a:buSzPct val="85000"/>
              <a:buFont typeface=".Apple Color Emoji UI"/>
              <a:buChar char="✅"/>
            </a:pPr>
            <a:endParaRPr lang="en-US">
              <a:solidFill>
                <a:srgbClr val="FF0000"/>
              </a:solidFill>
            </a:endParaRPr>
          </a:p>
        </p:txBody>
      </p:sp>
    </p:spTree>
    <p:extLst>
      <p:ext uri="{BB962C8B-B14F-4D97-AF65-F5344CB8AC3E}">
        <p14:creationId xmlns:p14="http://schemas.microsoft.com/office/powerpoint/2010/main" val="344713297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Props1.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2.xml><?xml version="1.0" encoding="utf-8"?>
<ds:datastoreItem xmlns:ds="http://schemas.openxmlformats.org/officeDocument/2006/customXml" ds:itemID="{84507872-FA60-49D7-8D35-B87A005EB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545FEE-AD81-4023-B6AC-5CAEA335ED97}">
  <ds:schemaRefs>
    <ds:schemaRef ds:uri="http://purl.org/dc/dcmitype/"/>
    <ds:schemaRef ds:uri="d8ecf516-e360-4672-81b9-68723bedb71f"/>
    <ds:schemaRef ds:uri="6d9d7403-2d8c-4818-ae25-2c5629bc7330"/>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71</TotalTime>
  <Words>704</Words>
  <Application>Microsoft Macintosh PowerPoint</Application>
  <PresentationFormat>Widescreen</PresentationFormat>
  <Paragraphs>74</Paragraphs>
  <Slides>12</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46</cp:revision>
  <dcterms:created xsi:type="dcterms:W3CDTF">2020-07-22T09:08:33Z</dcterms:created>
  <dcterms:modified xsi:type="dcterms:W3CDTF">2024-11-13T12:32:15Z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