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0" r:id="rId6"/>
    <p:sldId id="278" r:id="rId7"/>
    <p:sldId id="272" r:id="rId8"/>
    <p:sldId id="276" r:id="rId9"/>
    <p:sldId id="279" r:id="rId10"/>
    <p:sldId id="259" r:id="rId11"/>
    <p:sldId id="258" r:id="rId12"/>
    <p:sldId id="268" r:id="rId13"/>
    <p:sldId id="264" r:id="rId14"/>
    <p:sldId id="266" r:id="rId15"/>
    <p:sldId id="26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3B59A-9FDF-496B-89CA-135E46077840}" v="4" dt="2022-10-05T17:04:19.586"/>
    <p1510:client id="{C554B40F-5844-804B-87D5-03CCEE90A14E}" v="2" dt="2020-12-09T20:36:21.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497"/>
  </p:normalViewPr>
  <p:slideViewPr>
    <p:cSldViewPr snapToGrid="0" snapToObjects="1">
      <p:cViewPr varScale="1">
        <p:scale>
          <a:sx n="99" d="100"/>
          <a:sy n="99" d="100"/>
        </p:scale>
        <p:origin x="1504" y="168"/>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53F8B-5239-234F-9090-D5C5587CB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8A8CC3-448A-C444-81EF-1CDB7D3C85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5C30E7-F848-6E41-A6B8-226CB7FDFA57}" type="datetimeFigureOut">
              <a:rPr lang="en-US" smtClean="0"/>
              <a:t>11/13/24</a:t>
            </a:fld>
            <a:endParaRPr lang="en-US"/>
          </a:p>
        </p:txBody>
      </p:sp>
      <p:sp>
        <p:nvSpPr>
          <p:cNvPr id="4" name="Footer Placeholder 3">
            <a:extLst>
              <a:ext uri="{FF2B5EF4-FFF2-40B4-BE49-F238E27FC236}">
                <a16:creationId xmlns:a16="http://schemas.microsoft.com/office/drawing/2014/main" id="{27B225A3-E81F-5A41-A498-8D900E458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4D490D-EEC4-824B-BEE2-88F321E130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EC090-9609-0B43-B1E6-C27C9F8AE621}" type="slidenum">
              <a:rPr lang="en-US" smtClean="0"/>
              <a:t>‹#›</a:t>
            </a:fld>
            <a:endParaRPr lang="en-US"/>
          </a:p>
        </p:txBody>
      </p:sp>
    </p:spTree>
    <p:extLst>
      <p:ext uri="{BB962C8B-B14F-4D97-AF65-F5344CB8AC3E}">
        <p14:creationId xmlns:p14="http://schemas.microsoft.com/office/powerpoint/2010/main" val="29616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98625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Nadmierne narażenie na respirabilną krzemionkę krystaliczną (RKK) może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długiej perspektywie prowadzić do poważnych problemów zdrowotnych pracowników. Z tego powodu ważne jest, by wszyscy pracownicy znali dobre praktyki, które ograniczają lub eliminują narażenie na pył krzemionki.</a:t>
            </a:r>
          </a:p>
          <a:p>
            <a:endParaRPr lang="en-US" sz="1200" b="0" i="0" u="none" strike="noStrike" kern="1200" dirty="0">
              <a:solidFill>
                <a:schemeClr val="tx1"/>
              </a:solidFill>
              <a:effectLst/>
              <a:latin typeface="+mn-lt"/>
              <a:ea typeface="+mn-ea"/>
              <a:cs typeface="+mn-cs"/>
            </a:endParaRPr>
          </a:p>
          <a:p>
            <a:r>
              <a:rPr lang="pl" sz="1200" b="0" i="0" strike="noStrike" cap="none" spc="0" baseline="0" dirty="0">
                <a:solidFill>
                  <a:srgbClr val="000000"/>
                </a:solidFill>
                <a:effectLst/>
                <a:latin typeface="+mn-lt"/>
                <a:ea typeface="Calibri"/>
                <a:cs typeface="Calibri"/>
              </a:rPr>
              <a:t>Niniejsze szkolenie zawiera informacje dotyczące kontroli pyłu</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systemach pakowania. Należy pamiętać, że opracowanie systemu pakowania wymaga oceny ryzyka, choć stanowi to kwestię głównie dla zarządu.</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15730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78571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868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2902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4352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9929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965871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pl" sz="1000" b="0" i="0" strike="noStrike" cap="none" spc="0" baseline="0">
                <a:solidFill>
                  <a:srgbClr val="000000"/>
                </a:solidFill>
                <a:effectLst/>
                <a:latin typeface="Helvetica"/>
                <a:ea typeface="Helvetica"/>
                <a:cs typeface="Helvetica"/>
              </a:rPr>
              <a:t>Niniejszy pakiet szkoleniowy stanowi część Przewodnika dobrych praktyk NEPSI, który znaleźć można na stronie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E986A1-7033-134E-9D98-20614C351E07}"/>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40A8D2DD-CA00-0F4B-9F4E-4E2920A0EF83}"/>
              </a:ext>
            </a:extLst>
          </p:cNvPr>
          <p:cNvSpPr txBox="1"/>
          <p:nvPr userDrawn="1"/>
        </p:nvSpPr>
        <p:spPr>
          <a:xfrm>
            <a:off x="7889965" y="429114"/>
            <a:ext cx="3927385"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 sz="1400" b="1" i="0" strike="noStrike" cap="none" spc="0" baseline="0">
                <a:solidFill>
                  <a:srgbClr val="F6A317"/>
                </a:solidFill>
                <a:effectLst/>
                <a:latin typeface="Helvetica"/>
                <a:ea typeface="Helvetica"/>
                <a:cs typeface="Helvetica"/>
              </a:rPr>
              <a:t>DOBRE PRAKTYKI DOTYCZĄCE SYSTEMÓW PAKOWANIA – SZKOLENIE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r>
              <a:rPr lang="pl" sz="2800" b="1" i="0" strike="noStrike" cap="none" spc="0" baseline="0">
                <a:solidFill>
                  <a:srgbClr val="FFFFFF"/>
                </a:solidFill>
                <a:effectLst/>
                <a:latin typeface="Helvetica"/>
                <a:ea typeface="Helvetica"/>
                <a:cs typeface="Helvetica"/>
              </a:rPr>
              <a:t>DOBRE PRAKTYKI DOTYCZĄCE SYSTEMÓW PAKOWANIA – SZKOLENIE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CF063FC7-ED73-1242-BAEC-62A14628DD1C}"/>
              </a:ext>
            </a:extLst>
          </p:cNvPr>
          <p:cNvSpPr/>
          <p:nvPr/>
        </p:nvSpPr>
        <p:spPr>
          <a:xfrm>
            <a:off x="7828547" y="304800"/>
            <a:ext cx="400785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WNIOSKI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pPr>
            <a:r>
              <a:rPr lang="pl" sz="1800" b="0" i="0" strike="noStrike" cap="none" spc="0" baseline="0" dirty="0">
                <a:solidFill>
                  <a:srgbClr val="000000"/>
                </a:solidFill>
                <a:effectLst/>
                <a:latin typeface="Helvetica"/>
                <a:ea typeface="Helvetica"/>
                <a:cs typeface="Helvetica"/>
              </a:rPr>
              <a:t>Właściwe stosowanie systemów pakowania może pomagać</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utrzymaniu bezpiecznego</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wolnego od pyłu środowiska pracy. Pamiętaj:</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Zawsze stosuj zapewnione środki kontroli pyłu</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Jeśli podejrzewasz, że środki kontroli pyłu są uszkodzone, zgłoś to kierownikowi znajdującemu się na terenie zakładu</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Natychmiast usuwaj rozsypany materiał</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FF0000"/>
                </a:solidFill>
                <a:effectLst/>
                <a:latin typeface="Helvetica"/>
                <a:ea typeface="Helvetica"/>
                <a:cs typeface="Helvetica"/>
              </a:rPr>
              <a:t>Miejsce dla instruktora na wnioski dotyczącego konkretnego kontekstu</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891362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PUSTY SLAJD</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6"/>
            <a:ext cx="5270631"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Wykorzystaj ten slajd do utworzenia własnego materiału szkoleniowego, dotyczący konkretnego miejsca pracy lub kontekstu.</a:t>
            </a:r>
          </a:p>
          <a:p>
            <a:pPr>
              <a:lnSpc>
                <a:spcPts val="2400"/>
              </a:lnSpc>
            </a:pPr>
            <a:r>
              <a:rPr lang="pl" sz="1800" b="0" i="0" strike="noStrike" cap="none" spc="0" baseline="0" dirty="0">
                <a:solidFill>
                  <a:srgbClr val="000000"/>
                </a:solidFill>
                <a:effectLst/>
                <a:latin typeface="Helvetica"/>
                <a:ea typeface="Helvetica"/>
                <a:cs typeface="Helvetica"/>
              </a:rPr>
              <a:t>Aby zmienić obraz, kliknij prawym przyciskiem myszy &gt; zmień obraz &gt;</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pliku.</a:t>
            </a:r>
          </a:p>
          <a:p>
            <a:pPr>
              <a:lnSpc>
                <a:spcPts val="2400"/>
              </a:lnSpc>
            </a:pPr>
            <a:r>
              <a:rPr lang="pl" sz="1800" b="0" i="0" strike="noStrike" cap="none" spc="0" baseline="0" dirty="0">
                <a:solidFill>
                  <a:srgbClr val="000000"/>
                </a:solidFill>
                <a:effectLst/>
                <a:latin typeface="Helvetica"/>
                <a:ea typeface="Helvetica"/>
                <a:cs typeface="Helvetica"/>
              </a:rPr>
              <a:t>Aby utworzyć więcej slajdów, kliknij „Nowy slajd” na zakładce powyżej.</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34749383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pl" sz="2800" b="1" i="0" strike="noStrike" cap="none" spc="0" baseline="0">
                <a:solidFill>
                  <a:srgbClr val="F6A317"/>
                </a:solidFill>
                <a:effectLst/>
                <a:latin typeface="Helvetica"/>
                <a:ea typeface="Helvetica"/>
                <a:cs typeface="Helvetica"/>
              </a:rPr>
              <a:t>DODATKOWE MATERIAŁY SZKOLENIOWE</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Dobre praktyki dotyczące systemów pakowania </a:t>
            </a:r>
            <a:br>
              <a:rPr lang="en-IN" sz="1600" b="0" i="0" strike="noStrike" cap="none" spc="0" baseline="0" dirty="0">
                <a:solidFill>
                  <a:srgbClr val="000000"/>
                </a:solidFill>
                <a:effectLst/>
                <a:latin typeface="Helvetica"/>
                <a:ea typeface="Helvetica"/>
                <a:cs typeface="Helvetica"/>
                <a:hlinkClick r:id="rId3" history="0"/>
              </a:rPr>
            </a:br>
            <a:r>
              <a:rPr lang="pl" sz="1600" b="0" i="0" strike="noStrike" cap="none" spc="0" baseline="0" dirty="0">
                <a:solidFill>
                  <a:srgbClr val="000000"/>
                </a:solidFill>
                <a:effectLst/>
                <a:latin typeface="Helvetica"/>
                <a:ea typeface="Helvetica"/>
                <a:cs typeface="Helvetica"/>
                <a:hlinkClick r:id="rId3" history="0"/>
              </a:rPr>
              <a:t>(Karta zadań 2.1.18)</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4" history="0"/>
              </a:rPr>
              <a:t>Przewodnik dobrych praktyk NEPSI</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5" history="0"/>
              </a:rPr>
              <a:t>Przewodnik NEPSI dla małych</a:t>
            </a:r>
            <a:r>
              <a:rPr lang="en-IN" sz="1600" b="0" i="0" strike="noStrike" cap="none" spc="0" baseline="0" dirty="0">
                <a:solidFill>
                  <a:srgbClr val="000000"/>
                </a:solidFill>
                <a:effectLst/>
                <a:latin typeface="Helvetica"/>
                <a:ea typeface="Helvetica"/>
                <a:cs typeface="Helvetica"/>
                <a:hlinkClick r:id="rId5" history="0"/>
              </a:rPr>
              <a:t> </a:t>
            </a:r>
            <a:r>
              <a:rPr lang="en-IN" sz="1600" b="0" i="0" strike="noStrike" cap="none" spc="0" baseline="0" dirty="0" err="1">
                <a:solidFill>
                  <a:srgbClr val="000000"/>
                </a:solidFill>
                <a:effectLst/>
                <a:latin typeface="Helvetica"/>
                <a:ea typeface="Helvetica"/>
                <a:cs typeface="Helvetica"/>
                <a:hlinkClick r:id="rId5" history="0"/>
              </a:rPr>
              <a:t>i</a:t>
            </a:r>
            <a:r>
              <a:rPr lang="en-IN" sz="1600" b="0" i="0" strike="noStrike" cap="none" spc="0" baseline="0" dirty="0">
                <a:solidFill>
                  <a:srgbClr val="000000"/>
                </a:solidFill>
                <a:effectLst/>
                <a:latin typeface="Helvetica"/>
                <a:ea typeface="Helvetica"/>
                <a:cs typeface="Helvetica"/>
                <a:hlinkClick r:id="rId5" history="0"/>
              </a:rPr>
              <a:t> </a:t>
            </a:r>
            <a:r>
              <a:rPr lang="pl" sz="1600" b="0" i="0" strike="noStrike" cap="none" spc="0" baseline="0" dirty="0">
                <a:solidFill>
                  <a:srgbClr val="000000"/>
                </a:solidFill>
                <a:effectLst/>
                <a:latin typeface="Helvetica"/>
                <a:ea typeface="Helvetica"/>
                <a:cs typeface="Helvetica"/>
                <a:hlinkClick r:id="rId5" history="0"/>
              </a:rPr>
              <a:t>średnich przedsiębiorstw</a:t>
            </a:r>
          </a:p>
        </p:txBody>
      </p:sp>
      <p:sp>
        <p:nvSpPr>
          <p:cNvPr id="4" name="Rounded Rectangle 3">
            <a:extLst>
              <a:ext uri="{FF2B5EF4-FFF2-40B4-BE49-F238E27FC236}">
                <a16:creationId xmlns:a16="http://schemas.microsoft.com/office/drawing/2014/main" id="{B7D37025-CF26-3E41-B62B-FA7A5189F7BB}"/>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C5B5180F-48D4-B54F-A222-3F330B0A6C22}"/>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pl" b="0" i="0" strike="noStrike" cap="none" spc="0" baseline="0" dirty="0">
                <a:solidFill>
                  <a:srgbClr val="000000"/>
                </a:solidFill>
                <a:effectLst/>
                <a:latin typeface="Calibri"/>
                <a:ea typeface="Calibri"/>
                <a:cs typeface="Calibri"/>
              </a:rPr>
              <a:t>Więcej materiałów szkoleniowych na temat RKK znajdziesz na </a:t>
            </a:r>
            <a:r>
              <a:rPr lang="pl" b="1" i="0" strike="noStrike" cap="none" spc="0" baseline="0" dirty="0">
                <a:solidFill>
                  <a:srgbClr val="000000"/>
                </a:solidFill>
                <a:effectLst/>
                <a:latin typeface="Calibri"/>
                <a:ea typeface="Calibri"/>
                <a:cs typeface="Calibri"/>
              </a:rPr>
              <a:t>Platformie e-szkoleniowej NEPSI</a:t>
            </a:r>
            <a:r>
              <a:rPr lang="pl" b="0" i="0" strike="noStrike" cap="none" spc="0" baseline="0" dirty="0">
                <a:solidFill>
                  <a:srgbClr val="000000"/>
                </a:solidFill>
                <a:effectLst/>
                <a:latin typeface="Calibri"/>
                <a:ea typeface="Calibri"/>
                <a:cs typeface="Calibri"/>
              </a:rPr>
              <a:t> na stronie </a:t>
            </a:r>
            <a:r>
              <a:rPr lang="pl" b="0" i="0" strike="noStrike" cap="none" spc="0" baseline="0" dirty="0">
                <a:solidFill>
                  <a:srgbClr val="000000"/>
                </a:solidFill>
                <a:effectLst/>
                <a:latin typeface="Calibri"/>
                <a:ea typeface="Calibri"/>
                <a:cs typeface="Calibri"/>
                <a:hlinkClick r:id="rId6" history="0"/>
              </a:rPr>
              <a:t>training.nepsi.eu</a:t>
            </a:r>
          </a:p>
        </p:txBody>
      </p:sp>
    </p:spTree>
    <p:extLst>
      <p:ext uri="{BB962C8B-B14F-4D97-AF65-F5344CB8AC3E}">
        <p14:creationId xmlns:p14="http://schemas.microsoft.com/office/powerpoint/2010/main" val="545793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PL" sz="2800" dirty="0"/>
              <a:t>WSTĘP (DLA INSTRUKTORA)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pl-PL" sz="1800" dirty="0">
                <a:latin typeface="Helvetica"/>
                <a:cs typeface="Helvetica"/>
              </a:rPr>
              <a:t>NEPSI przygotował zestaw materiałów edukacyjnych do wykorzystania na etapie szkoleniowym procesu wdrażania Dobrych praktyk NEPSI.</a:t>
            </a:r>
          </a:p>
          <a:p>
            <a:pPr>
              <a:lnSpc>
                <a:spcPts val="2400"/>
              </a:lnSpc>
            </a:pPr>
            <a:r>
              <a:rPr lang="pl-PL" sz="1800" dirty="0">
                <a:latin typeface="Helvetica"/>
                <a:cs typeface="Helvetica"/>
              </a:rPr>
              <a:t>Każda z prezentacji szkoleniowych omawia temat istotny dla pracowników wszystkich branż stosujących materiały zawierające krzemionkę krystaliczną. Prezentacje zawierają informacje o związanych z danym tematem zagrożeniach wynikających z narażenia na pył, jak również dobre praktyki i dostępne środki umożliwiające ograniczanie tych zagrożeń. Szkolenie ma na celu zapewnienie informacji i wiedzy pracownikom, aby mogli skutecznie stosować środki kontroli i ograniczać narażenie na respirabilną krzemionkę krystaliczną (RKK) w miejscu pracy.</a:t>
            </a:r>
          </a:p>
          <a:p>
            <a:pPr>
              <a:lnSpc>
                <a:spcPts val="2400"/>
              </a:lnSpc>
            </a:pPr>
            <a:r>
              <a:rPr lang="pl-PL" sz="1800" dirty="0">
                <a:latin typeface="Helvetica"/>
                <a:cs typeface="Helvetica"/>
              </a:rPr>
              <a:t>Zgodnie z potrzebami prosimy uzupełnić tę prezentację o dodatkowe informacje na pustych slajdach i w polach tekstowych do tego przeznaczonych.</a:t>
            </a:r>
          </a:p>
        </p:txBody>
      </p:sp>
    </p:spTree>
    <p:extLst>
      <p:ext uri="{BB962C8B-B14F-4D97-AF65-F5344CB8AC3E}">
        <p14:creationId xmlns:p14="http://schemas.microsoft.com/office/powerpoint/2010/main" val="1441472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UWAGA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2" y="2362676"/>
            <a:ext cx="10869325"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pl" sz="1800" b="0" i="0" strike="noStrike" cap="none" spc="0" baseline="0" dirty="0">
                <a:solidFill>
                  <a:srgbClr val="000000"/>
                </a:solidFill>
                <a:effectLst/>
                <a:latin typeface="Helvetica"/>
                <a:ea typeface="Helvetica"/>
                <a:cs typeface="Helvetica"/>
              </a:rPr>
              <a:t>Niniejsza prezentacja szkoleniowa ma charakter doradczy</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zawiera treści informacyjne. Przedstawione</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niej informacje nie stanowią norm ani przepisów. Nie tworzą one także nowych zobowiązań ani nie zmieniają zobowiązań już istniejących,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przepisów</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polityki zdrowotnej.</a:t>
            </a:r>
          </a:p>
        </p:txBody>
      </p:sp>
    </p:spTree>
    <p:extLst>
      <p:ext uri="{BB962C8B-B14F-4D97-AF65-F5344CB8AC3E}">
        <p14:creationId xmlns:p14="http://schemas.microsoft.com/office/powerpoint/2010/main" val="42649918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WSTĘP</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208566"/>
            <a:ext cx="7211692" cy="3682369"/>
          </a:xfrm>
        </p:spPr>
        <p:txBody>
          <a:bodyPr/>
          <a:lstStyle/>
          <a:p>
            <a:pPr>
              <a:lnSpc>
                <a:spcPts val="2400"/>
              </a:lnSpc>
              <a:spcBef>
                <a:spcPts val="600"/>
              </a:spcBef>
            </a:pPr>
            <a:r>
              <a:rPr lang="pl" sz="1800" b="1" i="0" strike="noStrike" cap="none" spc="0" baseline="0" dirty="0">
                <a:solidFill>
                  <a:srgbClr val="000000"/>
                </a:solidFill>
                <a:effectLst/>
                <a:latin typeface="Helvetica"/>
                <a:ea typeface="Helvetica"/>
                <a:cs typeface="Helvetica"/>
              </a:rPr>
              <a:t>Zdobycie wiedzy na temat tego, jak się chronić przez zagrożeniami związanymi</a:t>
            </a:r>
            <a:r>
              <a:rPr lang="en-IN" sz="1800" b="1" i="0" strike="noStrike" cap="none" spc="0" baseline="0" dirty="0">
                <a:solidFill>
                  <a:srgbClr val="000000"/>
                </a:solidFill>
                <a:effectLst/>
                <a:latin typeface="Helvetica"/>
                <a:ea typeface="Helvetica"/>
                <a:cs typeface="Helvetica"/>
              </a:rPr>
              <a:t> z </a:t>
            </a:r>
            <a:r>
              <a:rPr lang="pl" sz="1800" b="1" i="0" strike="noStrike" cap="none" spc="0" baseline="0" dirty="0">
                <a:solidFill>
                  <a:srgbClr val="000000"/>
                </a:solidFill>
                <a:effectLst/>
                <a:latin typeface="Helvetica"/>
                <a:ea typeface="Helvetica"/>
                <a:cs typeface="Helvetica"/>
              </a:rPr>
              <a:t>pracą, to priorytet.</a:t>
            </a:r>
          </a:p>
          <a:p>
            <a:pPr>
              <a:lnSpc>
                <a:spcPts val="2400"/>
              </a:lnSpc>
              <a:spcBef>
                <a:spcPts val="600"/>
              </a:spcBef>
            </a:pPr>
            <a:r>
              <a:rPr lang="pl" sz="1800" b="0" i="0" strike="noStrike" cap="none" spc="0" baseline="0" dirty="0">
                <a:solidFill>
                  <a:srgbClr val="000000"/>
                </a:solidFill>
                <a:effectLst/>
                <a:latin typeface="Helvetica"/>
                <a:ea typeface="Helvetica"/>
                <a:cs typeface="Helvetica"/>
              </a:rPr>
              <a:t>Niniejsze szkolenie pozwala zdobyć wiedzę na temat:</a:t>
            </a:r>
          </a:p>
          <a:p>
            <a:pPr marL="285750" indent="-285750">
              <a:lnSpc>
                <a:spcPts val="2400"/>
              </a:lnSpc>
              <a:spcBef>
                <a:spcPts val="3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Sposobu,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jaki procesy pakowania mogą wytwarzać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a:t>
            </a:r>
          </a:p>
          <a:p>
            <a:pPr marL="285750" indent="-285750">
              <a:lnSpc>
                <a:spcPts val="2400"/>
              </a:lnSpc>
              <a:spcBef>
                <a:spcPts val="3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Sposobu,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jaki systemy pakowania mają ograniczać uwalnianie się pyłu zawieszonego</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włącznie</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respirabilną krzemionką krystaliczną (RKK)</a:t>
            </a:r>
          </a:p>
          <a:p>
            <a:pPr marL="285750" indent="-285750">
              <a:lnSpc>
                <a:spcPts val="2400"/>
              </a:lnSpc>
              <a:spcBef>
                <a:spcPts val="3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Dobrych praktyk, jakie należy stosować, aby chronić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a:t>
            </a:r>
          </a:p>
          <a:p>
            <a:pPr marL="285750" indent="-285750">
              <a:lnSpc>
                <a:spcPts val="2400"/>
              </a:lnSpc>
              <a:spcBef>
                <a:spcPts val="300"/>
              </a:spcBef>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Miejsce na tekst instruktora –</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przypadku dodania własnego slajdu należy podać krótki opis materiału</a:t>
            </a:r>
          </a:p>
          <a:p>
            <a:pPr marL="285750" indent="-285750">
              <a:lnSpc>
                <a:spcPts val="2400"/>
              </a:lnSpc>
              <a:spcBef>
                <a:spcPts val="600"/>
              </a:spcBef>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0CC3E6B2-EE12-4F15-A315-3A2E4677E5F5}"/>
              </a:ext>
            </a:extLst>
          </p:cNvPr>
          <p:cNvPicPr>
            <a:picLocks noChangeAspect="1"/>
          </p:cNvPicPr>
          <p:nvPr/>
        </p:nvPicPr>
        <p:blipFill>
          <a:blip r:embed="rId3"/>
          <a:stretch>
            <a:fillRect/>
          </a:stretch>
        </p:blipFill>
        <p:spPr>
          <a:xfrm flipH="1">
            <a:off x="8173869" y="1967104"/>
            <a:ext cx="3604674" cy="4318847"/>
          </a:xfrm>
          <a:prstGeom prst="rect">
            <a:avLst/>
          </a:prstGeom>
        </p:spPr>
      </p:pic>
    </p:spTree>
    <p:extLst>
      <p:ext uri="{BB962C8B-B14F-4D97-AF65-F5344CB8AC3E}">
        <p14:creationId xmlns:p14="http://schemas.microsoft.com/office/powerpoint/2010/main" val="4282139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163723"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METODY KONTROLI PYŁU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Pył wytwarzany poprzez systemy pakowania może być kontrolowany przy użyciu zamkniętej przestrzeni, odpylania/wentylacji, ŚOI oraz dobrej higieny/sprzątania, które stanowią cztery</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pięciu głównych metod kontroli pyłu. </a:t>
            </a:r>
          </a:p>
        </p:txBody>
      </p:sp>
      <p:pic>
        <p:nvPicPr>
          <p:cNvPr id="22" name="Picture 21" descr="A screenshot of a cell phone&#10;&#10;Description automatically generated">
            <a:extLst>
              <a:ext uri="{FF2B5EF4-FFF2-40B4-BE49-F238E27FC236}">
                <a16:creationId xmlns:a16="http://schemas.microsoft.com/office/drawing/2014/main" id="{2B0026DD-F1F1-FA49-8E79-D018334040D6}"/>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381534C1-77A2-CF4A-9361-EC3672247CD3}"/>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8BE07B0B-ED48-C643-ACA4-111B514A4733}"/>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FA9C561C-0EC1-624D-8CAB-A0D04D76EEF2}"/>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4FF097B-D0BF-414D-AF40-29BCC1DD133E}"/>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3CEC0409-8611-1643-A87A-AF88B0E67012}"/>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DOBRA HIGIENA / SPRZĄTANIE</a:t>
            </a:r>
          </a:p>
          <a:p>
            <a:r>
              <a:rPr lang="pl" sz="1200" b="0" i="0" strike="noStrike" cap="none" spc="0" baseline="0" dirty="0">
                <a:solidFill>
                  <a:srgbClr val="000000"/>
                </a:solidFill>
                <a:effectLst/>
                <a:latin typeface="Calibri"/>
                <a:ea typeface="Calibri"/>
                <a:cs typeface="Calibri"/>
              </a:rPr>
              <a:t>Pranie odzieży roboczej</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odkurzanie pyłu wytwarzanego</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procesach zapobiegają gromadzeniu się pyłu</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biegiem czasu – czyste miejsce pracy jest bezpieczne.</a:t>
            </a:r>
          </a:p>
          <a:p>
            <a:endParaRPr lang="en-US" dirty="0"/>
          </a:p>
        </p:txBody>
      </p:sp>
      <p:sp>
        <p:nvSpPr>
          <p:cNvPr id="28" name="TextBox 27">
            <a:extLst>
              <a:ext uri="{FF2B5EF4-FFF2-40B4-BE49-F238E27FC236}">
                <a16:creationId xmlns:a16="http://schemas.microsoft.com/office/drawing/2014/main" id="{D228286A-8CEA-F84E-9ABC-11862383BC30}"/>
              </a:ext>
            </a:extLst>
          </p:cNvPr>
          <p:cNvSpPr txBox="1"/>
          <p:nvPr/>
        </p:nvSpPr>
        <p:spPr>
          <a:xfrm>
            <a:off x="6579514" y="3394767"/>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ZAMKNIĘTA PRZESTRZEŃ</a:t>
            </a:r>
          </a:p>
          <a:p>
            <a:pPr>
              <a:spcAft>
                <a:spcPts val="300"/>
              </a:spcAft>
            </a:pPr>
            <a:r>
              <a:rPr lang="pl" sz="1200" b="0" i="0" strike="noStrike" cap="none" spc="0" baseline="0" dirty="0">
                <a:solidFill>
                  <a:srgbClr val="000000"/>
                </a:solidFill>
                <a:effectLst/>
                <a:latin typeface="Calibri"/>
                <a:ea typeface="Calibri"/>
                <a:cs typeface="Calibri"/>
              </a:rPr>
              <a:t>Prowadzenie procesów wytwarzających RKK</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szczelnym środowisku zapobiega narażeniu na pył</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a:t>
            </a:r>
          </a:p>
          <a:p>
            <a:pPr>
              <a:spcAft>
                <a:spcPts val="300"/>
              </a:spcAft>
            </a:pPr>
            <a:endParaRPr lang="en-US" dirty="0"/>
          </a:p>
        </p:txBody>
      </p:sp>
      <p:sp>
        <p:nvSpPr>
          <p:cNvPr id="29" name="TextBox 28">
            <a:extLst>
              <a:ext uri="{FF2B5EF4-FFF2-40B4-BE49-F238E27FC236}">
                <a16:creationId xmlns:a16="http://schemas.microsoft.com/office/drawing/2014/main" id="{87819C9B-BB41-FF46-B99B-11FB6A610ED7}"/>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ODPYLANIE/WENTYLACJA</a:t>
            </a:r>
          </a:p>
          <a:p>
            <a:pPr>
              <a:spcAft>
                <a:spcPts val="300"/>
              </a:spcAft>
            </a:pPr>
            <a:r>
              <a:rPr lang="pl" sz="1200" b="0" i="0" strike="noStrike" cap="none" spc="0" baseline="0" dirty="0">
                <a:solidFill>
                  <a:srgbClr val="000000"/>
                </a:solidFill>
                <a:effectLst/>
                <a:latin typeface="Calibri"/>
                <a:ea typeface="Calibri"/>
                <a:cs typeface="Calibri"/>
              </a:rPr>
              <a:t>Wychwytywanie RKK</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 zanim zostaniemy na nią narażeni,</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zastępowanie zanieczyszczonego powietrza czystym powietrzem.</a:t>
            </a:r>
          </a:p>
          <a:p>
            <a:endParaRPr lang="en-US" dirty="0"/>
          </a:p>
        </p:txBody>
      </p:sp>
      <p:sp>
        <p:nvSpPr>
          <p:cNvPr id="30" name="TextBox 29">
            <a:extLst>
              <a:ext uri="{FF2B5EF4-FFF2-40B4-BE49-F238E27FC236}">
                <a16:creationId xmlns:a16="http://schemas.microsoft.com/office/drawing/2014/main" id="{7C8B457A-3FBD-CB4E-9A73-46D2335E83A2}"/>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SPRZĘT OCHRONNY</a:t>
            </a:r>
          </a:p>
          <a:p>
            <a:r>
              <a:rPr lang="pl" sz="1200" b="0" i="0" strike="noStrike" cap="none" spc="0" baseline="0" dirty="0">
                <a:solidFill>
                  <a:srgbClr val="000000"/>
                </a:solidFill>
                <a:effectLst/>
                <a:latin typeface="Calibri"/>
                <a:ea typeface="Calibri"/>
                <a:cs typeface="Calibri"/>
              </a:rPr>
              <a:t>ŚOI (np. maski) chronią pracowników przed pyłem, gdy wszystkie inne środki kontroli nie zapewniają wystarczającej kontroli ryzyka związanego</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narażeniem.</a:t>
            </a:r>
          </a:p>
          <a:p>
            <a:endParaRPr lang="en-US" dirty="0"/>
          </a:p>
        </p:txBody>
      </p:sp>
      <p:sp>
        <p:nvSpPr>
          <p:cNvPr id="31" name="TextBox 30">
            <a:extLst>
              <a:ext uri="{FF2B5EF4-FFF2-40B4-BE49-F238E27FC236}">
                <a16:creationId xmlns:a16="http://schemas.microsoft.com/office/drawing/2014/main" id="{C754B37F-BB38-2843-9B03-B0065CE18A39}"/>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WODA</a:t>
            </a:r>
          </a:p>
          <a:p>
            <a:pPr>
              <a:spcAft>
                <a:spcPts val="300"/>
              </a:spcAft>
            </a:pPr>
            <a:r>
              <a:rPr lang="pl" sz="1200" b="0" i="0" strike="noStrike" cap="none" spc="0" baseline="0" dirty="0">
                <a:solidFill>
                  <a:srgbClr val="000000"/>
                </a:solidFill>
                <a:effectLst/>
                <a:latin typeface="Calibri"/>
                <a:ea typeface="Calibri"/>
                <a:cs typeface="Calibri"/>
              </a:rPr>
              <a:t>Mokre procesy zapobiegają unoszeniu się pyłu</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powietrze, gdyż woda wychwytuje jego cząsteczki.</a:t>
            </a:r>
          </a:p>
          <a:p>
            <a:pPr>
              <a:spcAft>
                <a:spcPts val="300"/>
              </a:spcAft>
            </a:pPr>
            <a:endParaRPr lang="en-US" dirty="0"/>
          </a:p>
        </p:txBody>
      </p:sp>
    </p:spTree>
    <p:extLst>
      <p:ext uri="{BB962C8B-B14F-4D97-AF65-F5344CB8AC3E}">
        <p14:creationId xmlns:p14="http://schemas.microsoft.com/office/powerpoint/2010/main" val="3104649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4773323"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ZAGROŻENIA ZWIĄZANE Z TYM DZIAŁANIEM</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Działanie to może wiązać się</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dużą ilością pyłu.</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Długoterminowe narażenie na wysoki poziom RKK może powodować ciężką chorobę płuc.</a:t>
            </a:r>
          </a:p>
          <a:p>
            <a:pPr>
              <a:lnSpc>
                <a:spcPts val="2400"/>
              </a:lnSpc>
            </a:pPr>
            <a:r>
              <a:rPr lang="pl" sz="1800" b="0" i="0" strike="noStrike" cap="none" spc="0" baseline="0" dirty="0">
                <a:solidFill>
                  <a:srgbClr val="000000"/>
                </a:solidFill>
                <a:effectLst/>
                <a:latin typeface="Helvetica"/>
                <a:ea typeface="Helvetica"/>
                <a:cs typeface="Helvetica"/>
              </a:rPr>
              <a:t>Ważne jest, byśmy każdego dnia chronili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a:t>
            </a:r>
          </a:p>
          <a:p>
            <a:pPr>
              <a:lnSpc>
                <a:spcPts val="2400"/>
              </a:lnSpc>
            </a:pPr>
            <a:r>
              <a:rPr lang="pl" sz="1800" b="0" i="0" strike="noStrike" cap="none" spc="0" baseline="0" dirty="0">
                <a:solidFill>
                  <a:srgbClr val="000000"/>
                </a:solidFill>
                <a:effectLst/>
                <a:latin typeface="Helvetica"/>
                <a:ea typeface="Helvetica"/>
                <a:cs typeface="Helvetica"/>
              </a:rPr>
              <a:t>Stosując dzisiaj dobre praktyki, chronimy swoje przyszłe zdrowie.</a:t>
            </a:r>
          </a:p>
          <a:p>
            <a:pPr>
              <a:lnSpc>
                <a:spcPts val="2400"/>
              </a:lnSpc>
            </a:pPr>
            <a:r>
              <a:rPr lang="pl" sz="1800" b="0" i="0" strike="noStrike" cap="none" spc="0" baseline="0" dirty="0">
                <a:solidFill>
                  <a:srgbClr val="000000"/>
                </a:solidFill>
                <a:effectLst/>
                <a:latin typeface="Helvetica"/>
                <a:ea typeface="Helvetica"/>
                <a:cs typeface="Helvetica"/>
              </a:rPr>
              <a:t>Jak spędzisz swoją emeryturę?</a:t>
            </a:r>
          </a:p>
        </p:txBody>
      </p:sp>
      <p:pic>
        <p:nvPicPr>
          <p:cNvPr id="7" name="Picture Placeholder 6" descr="A picture containing person, indoor, bed, room&#10;&#10;Description automatically generated">
            <a:extLst>
              <a:ext uri="{FF2B5EF4-FFF2-40B4-BE49-F238E27FC236}">
                <a16:creationId xmlns:a16="http://schemas.microsoft.com/office/drawing/2014/main" id="{D34E9FCA-DC38-C849-A46F-0E3EAC1FF5E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DBEE0B74-491E-364F-AD5D-E9531794F1B7}"/>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B09799-0A5F-7E4E-BA72-C61BBCD61EE7}"/>
              </a:ext>
            </a:extLst>
          </p:cNvPr>
          <p:cNvPicPr>
            <a:picLocks noGrp="1" noChangeAspect="1"/>
          </p:cNvPicPr>
          <p:nvPr>
            <p:ph type="pic" sz="quarter" idx="12"/>
          </p:nvPr>
        </p:nvPicPr>
        <p:blipFill>
          <a:blip r:embed="rId2"/>
          <a:srcRect l="5125" t="-744" r="9725" b="-4"/>
          <a:stretch>
            <a:fillRect/>
          </a:stretch>
        </p:blipFill>
        <p:spPr>
          <a:xfrm>
            <a:off x="8475902" y="2005263"/>
            <a:ext cx="3442120" cy="4072700"/>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6096167" cy="850900"/>
          </a:xfrm>
        </p:spPr>
        <p:txBody>
          <a:bodyPr/>
          <a:lstStyle/>
          <a:p>
            <a:pPr>
              <a:lnSpc>
                <a:spcPct val="100000"/>
              </a:lnSpc>
            </a:pPr>
            <a:r>
              <a:rPr lang="pl" sz="2800" b="1" i="0" strike="noStrike" cap="none" spc="0" baseline="0">
                <a:solidFill>
                  <a:srgbClr val="F6A317"/>
                </a:solidFill>
                <a:effectLst/>
                <a:latin typeface="Helvetica"/>
                <a:ea typeface="Helvetica"/>
                <a:cs typeface="Helvetica"/>
              </a:rPr>
              <a:t>JAK SYSTEMY PAKOWANIA MOGĄ WYTWARZAĆ PYŁ</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588144"/>
            <a:ext cx="7981747" cy="3786897"/>
          </a:xfrm>
        </p:spPr>
        <p:txBody>
          <a:bodyPr anchor="t"/>
          <a:lstStyle/>
          <a:p>
            <a:pPr>
              <a:lnSpc>
                <a:spcPts val="2250"/>
              </a:lnSpc>
              <a:spcBef>
                <a:spcPts val="600"/>
              </a:spcBef>
            </a:pPr>
            <a:r>
              <a:rPr lang="pl" sz="1800" b="0" i="0" strike="noStrike" cap="none" spc="0" baseline="0" dirty="0">
                <a:solidFill>
                  <a:srgbClr val="000000"/>
                </a:solidFill>
                <a:effectLst/>
                <a:latin typeface="Helvetica"/>
                <a:ea typeface="Helvetica"/>
                <a:cs typeface="Helvetica"/>
              </a:rPr>
              <a:t>Systemy pakowania obejmują przenoszenie dużych ilości materiału, </a:t>
            </a:r>
            <a:br>
              <a:rPr lang="en-IN" sz="1800" b="0" i="0" strike="noStrike" cap="none" spc="0" baseline="0" dirty="0">
                <a:solidFill>
                  <a:srgbClr val="000000"/>
                </a:solidFill>
                <a:effectLst/>
                <a:latin typeface="Helvetica"/>
                <a:ea typeface="Helvetica"/>
                <a:cs typeface="Helvetica"/>
              </a:rPr>
            </a:br>
            <a:r>
              <a:rPr lang="pl" sz="1800" b="0" i="0" strike="noStrike" cap="none" spc="0" baseline="0" dirty="0">
                <a:solidFill>
                  <a:srgbClr val="000000"/>
                </a:solidFill>
                <a:effectLst/>
                <a:latin typeface="Helvetica"/>
                <a:ea typeface="Helvetica"/>
                <a:cs typeface="Helvetica"/>
              </a:rPr>
              <a:t>który często zawiera krzemionkę krystaliczną. </a:t>
            </a:r>
          </a:p>
          <a:p>
            <a:pPr>
              <a:lnSpc>
                <a:spcPts val="2250"/>
              </a:lnSpc>
              <a:spcBef>
                <a:spcPts val="600"/>
              </a:spcBef>
            </a:pPr>
            <a:r>
              <a:rPr lang="pl" sz="1800" b="0" i="0" strike="noStrike" cap="none" spc="0" baseline="0" dirty="0">
                <a:solidFill>
                  <a:srgbClr val="000000"/>
                </a:solidFill>
                <a:effectLst/>
                <a:latin typeface="Helvetica"/>
                <a:ea typeface="Helvetica"/>
                <a:cs typeface="Helvetica"/>
              </a:rPr>
              <a:t>Metoda pakowania ma wpływ na ilość zawieszonego</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pyłu respirabilnego, jaki może zostać wytworzony. </a:t>
            </a:r>
          </a:p>
          <a:p>
            <a:pPr marL="342900" indent="-342900">
              <a:lnSpc>
                <a:spcPts val="225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Suche materiały wytwarzają zazwyczaj więcej pyłu niż materiały wilgotne.</a:t>
            </a:r>
          </a:p>
          <a:p>
            <a:pPr marL="342900" indent="-342900">
              <a:lnSpc>
                <a:spcPts val="225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Większa ilość pyłu wytwarzana jest też poprzez szybsze procesy pakowania</a:t>
            </a:r>
            <a:r>
              <a:rPr lang="en-IN" sz="1800" b="0" i="0" strike="noStrike" cap="none" spc="0" baseline="0" dirty="0">
                <a:solidFill>
                  <a:srgbClr val="000000"/>
                </a:solidFill>
                <a:effectLst/>
                <a:latin typeface="Helvetica"/>
                <a:ea typeface="Helvetica"/>
                <a:cs typeface="Helvetica"/>
              </a:rPr>
              <a:t> o </a:t>
            </a:r>
            <a:r>
              <a:rPr lang="pl" sz="1800" b="0" i="0" strike="noStrike" cap="none" spc="0" baseline="0" dirty="0">
                <a:solidFill>
                  <a:srgbClr val="000000"/>
                </a:solidFill>
                <a:effectLst/>
                <a:latin typeface="Helvetica"/>
                <a:ea typeface="Helvetica"/>
                <a:cs typeface="Helvetica"/>
              </a:rPr>
              <a:t>wyższym zużyciu energii.</a:t>
            </a:r>
          </a:p>
          <a:p>
            <a:pPr marL="342900" indent="-342900">
              <a:lnSpc>
                <a:spcPts val="225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Jeśli do upłynnienia sproszkowanego materiału stosowane jest sprężone powietrze, większa ilość pyłu może zostać uwolniona</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powietrze.</a:t>
            </a:r>
          </a:p>
          <a:p>
            <a:pPr marL="342900" indent="-342900">
              <a:lnSpc>
                <a:spcPts val="225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Większa ilość pyłu wytwarzana jest, gdy materiały spadają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większej wysokości.</a:t>
            </a:r>
          </a:p>
        </p:txBody>
      </p:sp>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F78AE9-31BF-0D41-A908-3D6C66E884F5}"/>
              </a:ext>
            </a:extLst>
          </p:cNvPr>
          <p:cNvSpPr>
            <a:spLocks noGrp="1"/>
          </p:cNvSpPr>
          <p:nvPr>
            <p:ph type="body" sz="quarter" idx="10"/>
          </p:nvPr>
        </p:nvSpPr>
        <p:spPr>
          <a:xfrm>
            <a:off x="767310" y="1627663"/>
            <a:ext cx="11136220"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OGRANICZANIE NARAŻENIA NA PYŁ W SYSTEMACH PAKOWANIA</a:t>
            </a:r>
          </a:p>
        </p:txBody>
      </p:sp>
      <p:sp>
        <p:nvSpPr>
          <p:cNvPr id="10" name="Text Placeholder 2">
            <a:extLst>
              <a:ext uri="{FF2B5EF4-FFF2-40B4-BE49-F238E27FC236}">
                <a16:creationId xmlns:a16="http://schemas.microsoft.com/office/drawing/2014/main" id="{9C1EF9F7-2221-1543-A2F5-B76D3B0073D4}"/>
              </a:ext>
            </a:extLst>
          </p:cNvPr>
          <p:cNvSpPr>
            <a:spLocks noGrp="1"/>
          </p:cNvSpPr>
          <p:nvPr>
            <p:ph type="body" sz="quarter" idx="11"/>
          </p:nvPr>
        </p:nvSpPr>
        <p:spPr>
          <a:xfrm>
            <a:off x="787857" y="2698794"/>
            <a:ext cx="11115673" cy="3220629"/>
          </a:xfrm>
        </p:spPr>
        <p:txBody>
          <a:bodyPr lIns="91440" tIns="45720" rIns="91440" bIns="45720" anchor="t"/>
          <a:lstStyle/>
          <a:p>
            <a:pPr>
              <a:lnSpc>
                <a:spcPts val="2100"/>
              </a:lnSpc>
              <a:spcBef>
                <a:spcPts val="600"/>
              </a:spcBef>
            </a:pPr>
            <a:r>
              <a:rPr lang="pl" sz="1600" b="0" i="0" strike="noStrike" cap="none" spc="0" baseline="0" dirty="0">
                <a:solidFill>
                  <a:srgbClr val="000000"/>
                </a:solidFill>
                <a:effectLst/>
                <a:latin typeface="Helvetica"/>
                <a:ea typeface="Helvetica"/>
                <a:cs typeface="Helvetica"/>
              </a:rPr>
              <a:t>Główne środki kontroli pyłu obejmują automatyzację, zamkniętą przestrzeń</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wentylację.</a:t>
            </a:r>
          </a:p>
          <a:p>
            <a:pPr marL="342900" indent="-342900">
              <a:lnSpc>
                <a:spcPts val="2100"/>
              </a:lnSpc>
              <a:spcBef>
                <a:spcPts val="600"/>
              </a:spcBef>
              <a:buFont typeface="Arial" panose="020B0604020202020204" pitchFamily="34" charset="0"/>
              <a:buChar char="•"/>
            </a:pPr>
            <a:r>
              <a:rPr lang="pl" sz="1600" b="1" i="0" strike="noStrike" cap="none" spc="0" baseline="0" dirty="0">
                <a:solidFill>
                  <a:srgbClr val="000000"/>
                </a:solidFill>
                <a:effectLst/>
                <a:latin typeface="Helvetica"/>
                <a:ea typeface="Helvetica"/>
                <a:cs typeface="Helvetica"/>
              </a:rPr>
              <a:t>Automatyzacja</a:t>
            </a:r>
            <a:r>
              <a:rPr lang="pl" sz="1600" b="0" i="0" strike="noStrike" cap="none" spc="0" baseline="0" dirty="0">
                <a:solidFill>
                  <a:srgbClr val="000000"/>
                </a:solidFill>
                <a:effectLst/>
                <a:latin typeface="Helvetica"/>
                <a:ea typeface="Helvetica"/>
                <a:cs typeface="Helvetica"/>
              </a:rPr>
              <a:t> pomaga ograniczyć kontakt pracowników</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procesami wytwarzającymi pył. Pracownicy często mogą zdalnie monitorować procesy robocze</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czystego pomieszczenia kontrolnego.</a:t>
            </a:r>
          </a:p>
          <a:p>
            <a:pPr marL="342900" indent="-342900">
              <a:lnSpc>
                <a:spcPts val="2100"/>
              </a:lnSpc>
              <a:spcBef>
                <a:spcPts val="600"/>
              </a:spcBef>
              <a:buFont typeface="Arial" panose="020B0604020202020204" pitchFamily="34" charset="0"/>
              <a:buChar char="•"/>
            </a:pPr>
            <a:r>
              <a:rPr lang="pl" sz="1600" b="1" i="0" strike="noStrike" cap="none" spc="0" baseline="0" dirty="0">
                <a:solidFill>
                  <a:srgbClr val="000000"/>
                </a:solidFill>
                <a:effectLst/>
                <a:latin typeface="Helvetica"/>
                <a:ea typeface="Helvetica"/>
                <a:cs typeface="Helvetica"/>
              </a:rPr>
              <a:t>Zamknięta przestrzeń</a:t>
            </a:r>
            <a:r>
              <a:rPr lang="pl" sz="1600" b="0" i="0" strike="noStrike" cap="none" spc="0" baseline="0" dirty="0">
                <a:solidFill>
                  <a:srgbClr val="000000"/>
                </a:solidFill>
                <a:effectLst/>
                <a:latin typeface="Helvetica"/>
                <a:ea typeface="Helvetica"/>
                <a:cs typeface="Helvetica"/>
              </a:rPr>
              <a:t> pomaga ograniczać przemieszczanie się pyłu</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miejsca oddalone od jego źródła. </a:t>
            </a:r>
          </a:p>
          <a:p>
            <a:pPr marL="1028700" lvl="1" indent="-342900">
              <a:lnSpc>
                <a:spcPts val="2100"/>
              </a:lnSpc>
              <a:spcBef>
                <a:spcPts val="600"/>
              </a:spcBef>
            </a:pPr>
            <a:r>
              <a:rPr lang="pl" sz="1600" b="0" i="0" strike="noStrike" cap="none" spc="0" baseline="0" dirty="0">
                <a:solidFill>
                  <a:srgbClr val="000000"/>
                </a:solidFill>
                <a:effectLst/>
                <a:latin typeface="Helvetica"/>
                <a:ea typeface="Helvetica"/>
                <a:cs typeface="Helvetica"/>
              </a:rPr>
              <a:t>Fizyczna bariera umieszczona pomiędzy procesem a pracownikiem może zapewnić wysoki poziom ochrony. W przypadku konieczności wejścia do zamkniętej </a:t>
            </a:r>
            <a:r>
              <a:rPr lang="pl" sz="1600" dirty="0">
                <a:solidFill>
                  <a:srgbClr val="000000"/>
                </a:solidFill>
                <a:latin typeface="Helvetica"/>
                <a:ea typeface="Helvetica"/>
                <a:cs typeface="Helvetica"/>
              </a:rPr>
              <a:t>przestrzeni należy</a:t>
            </a:r>
            <a:r>
              <a:rPr lang="pl" sz="1600" b="0" i="0" strike="noStrike" cap="none" spc="0" baseline="0" dirty="0">
                <a:solidFill>
                  <a:srgbClr val="000000"/>
                </a:solidFill>
                <a:effectLst/>
                <a:latin typeface="Helvetica"/>
                <a:ea typeface="Helvetica"/>
                <a:cs typeface="Helvetica"/>
              </a:rPr>
              <a:t> jednak podjąć odpowiednie środki ostrożności, zapobiegające narażeniu na pył!</a:t>
            </a:r>
          </a:p>
          <a:p>
            <a:pPr marL="1028700" lvl="1" indent="-342900">
              <a:lnSpc>
                <a:spcPts val="2100"/>
              </a:lnSpc>
              <a:spcBef>
                <a:spcPts val="600"/>
              </a:spcBef>
            </a:pPr>
            <a:r>
              <a:rPr lang="pl" sz="1600" b="0" i="0" strike="noStrike" cap="none" spc="0" baseline="0" dirty="0">
                <a:solidFill>
                  <a:srgbClr val="000000"/>
                </a:solidFill>
                <a:effectLst/>
                <a:latin typeface="Helvetica"/>
                <a:ea typeface="Helvetica"/>
                <a:cs typeface="Helvetica"/>
              </a:rPr>
              <a:t>Szczelne połączenie dyszy</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worka pomaga zapobiec wydostawaniu się pyłu.</a:t>
            </a:r>
          </a:p>
          <a:p>
            <a:pPr marL="342900" indent="-342900">
              <a:lnSpc>
                <a:spcPts val="2100"/>
              </a:lnSpc>
              <a:spcBef>
                <a:spcPts val="600"/>
              </a:spcBef>
              <a:buFont typeface="Arial" panose="020B0604020202020204" pitchFamily="34" charset="0"/>
              <a:buChar char="•"/>
            </a:pPr>
            <a:r>
              <a:rPr lang="pl" sz="1600" b="1" i="0" strike="noStrike" cap="none" spc="0" baseline="0" dirty="0">
                <a:solidFill>
                  <a:srgbClr val="000000"/>
                </a:solidFill>
                <a:effectLst/>
                <a:latin typeface="Helvetica"/>
                <a:ea typeface="Helvetica"/>
                <a:cs typeface="Helvetica"/>
              </a:rPr>
              <a:t>Wentylacja wyciągowa</a:t>
            </a:r>
            <a:r>
              <a:rPr lang="pl" sz="1600" b="0" i="0" strike="noStrike" cap="none" spc="0" baseline="0" dirty="0">
                <a:solidFill>
                  <a:srgbClr val="000000"/>
                </a:solidFill>
                <a:effectLst/>
                <a:latin typeface="Helvetica"/>
                <a:ea typeface="Helvetica"/>
                <a:cs typeface="Helvetica"/>
              </a:rPr>
              <a:t> wychwytuje pył</a:t>
            </a:r>
            <a:r>
              <a:rPr lang="en-IN" sz="1600" b="0" i="0" strike="noStrike" cap="none" spc="0" baseline="0" dirty="0">
                <a:solidFill>
                  <a:srgbClr val="000000"/>
                </a:solidFill>
                <a:effectLst/>
                <a:latin typeface="Helvetica"/>
                <a:ea typeface="Helvetica"/>
                <a:cs typeface="Helvetica"/>
              </a:rPr>
              <a:t> u </a:t>
            </a:r>
            <a:r>
              <a:rPr lang="pl" sz="1600" b="0" i="0" strike="noStrike" cap="none" spc="0" baseline="0" dirty="0">
                <a:solidFill>
                  <a:srgbClr val="000000"/>
                </a:solidFill>
                <a:effectLst/>
                <a:latin typeface="Helvetica"/>
                <a:ea typeface="Helvetica"/>
                <a:cs typeface="Helvetica"/>
              </a:rPr>
              <a:t>źródła, zanim zostaniemy na niego narażeni</a:t>
            </a:r>
          </a:p>
          <a:p>
            <a:pPr marL="342900" indent="-342900">
              <a:lnSpc>
                <a:spcPts val="2100"/>
              </a:lnSpc>
              <a:spcBef>
                <a:spcPts val="600"/>
              </a:spcBef>
              <a:buFont typeface="Arial" panose="020B0604020202020204" pitchFamily="34" charset="0"/>
              <a:buChar char="•"/>
            </a:pPr>
            <a:r>
              <a:rPr lang="pl" sz="1600" b="1" i="0" strike="noStrike" cap="none" spc="0" baseline="0" dirty="0">
                <a:solidFill>
                  <a:srgbClr val="000000"/>
                </a:solidFill>
                <a:effectLst/>
                <a:latin typeface="Helvetica"/>
                <a:ea typeface="Helvetica"/>
                <a:cs typeface="Helvetica"/>
              </a:rPr>
              <a:t>Sprzęt ochrony dróg oddechowych</a:t>
            </a:r>
            <a:r>
              <a:rPr lang="pl" sz="1600" b="0" i="0" strike="noStrike" cap="none" spc="0" baseline="0" dirty="0">
                <a:solidFill>
                  <a:srgbClr val="000000"/>
                </a:solidFill>
                <a:effectLst/>
                <a:latin typeface="Helvetica"/>
                <a:ea typeface="Helvetica"/>
                <a:cs typeface="Helvetica"/>
              </a:rPr>
              <a:t> może również być niezbędny, jeśli powyższe środki kontrolne nie są wystarczające.</a:t>
            </a:r>
          </a:p>
        </p:txBody>
      </p:sp>
    </p:spTree>
    <p:extLst>
      <p:ext uri="{BB962C8B-B14F-4D97-AF65-F5344CB8AC3E}">
        <p14:creationId xmlns:p14="http://schemas.microsoft.com/office/powerpoint/2010/main" val="3922160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9553872"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CO NALEŻY, A CZEGO NIE NALEŻY ROBIĆ, KORZYSTAJĄC Z SYSTEMÓW PAKOWANIA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70259"/>
            <a:ext cx="10995657" cy="3230407"/>
          </a:xfrm>
        </p:spPr>
        <p:txBody>
          <a:bodyPr/>
          <a:lstStyle/>
          <a:p>
            <a:pPr>
              <a:lnSpc>
                <a:spcPct val="100000"/>
              </a:lnSpc>
              <a:spcBef>
                <a:spcPts val="600"/>
              </a:spcBef>
            </a:pPr>
            <a:r>
              <a:rPr lang="pl" sz="1400" b="1" i="0" strike="noStrike" cap="none" spc="0" baseline="0" dirty="0">
                <a:solidFill>
                  <a:srgbClr val="000000"/>
                </a:solidFill>
                <a:effectLst/>
                <a:latin typeface="Helvetica"/>
                <a:ea typeface="Helvetica"/>
                <a:cs typeface="Helvetica"/>
              </a:rPr>
              <a:t>NALEŻY</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Zawsze stosować zapewnione środki kontroli pyłu. Konieczny może także być sprzęt ochrony dróg oddechowych.</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Posiadać plan bezpiecznego usuwania rozsypanego materiału</a:t>
            </a:r>
            <a:r>
              <a:rPr lang="en-IN" sz="1400" b="0" i="0" strike="noStrike" cap="none" spc="0" baseline="0" dirty="0">
                <a:solidFill>
                  <a:srgbClr val="000000"/>
                </a:solidFill>
                <a:effectLst/>
                <a:latin typeface="Helvetica"/>
                <a:ea typeface="Helvetica"/>
                <a:cs typeface="Helvetica"/>
              </a:rPr>
              <a:t> </a:t>
            </a:r>
            <a:r>
              <a:rPr lang="en-IN" sz="1400" b="0" i="0" strike="noStrike" cap="none" spc="0" baseline="0" dirty="0" err="1">
                <a:solidFill>
                  <a:srgbClr val="000000"/>
                </a:solidFill>
                <a:effectLst/>
                <a:latin typeface="Helvetica"/>
                <a:ea typeface="Helvetica"/>
                <a:cs typeface="Helvetica"/>
              </a:rPr>
              <a:t>i</a:t>
            </a:r>
            <a:r>
              <a:rPr lang="en-IN" sz="1400" b="0" i="0" strike="noStrike" cap="none" spc="0" baseline="0" dirty="0">
                <a:solidFill>
                  <a:srgbClr val="000000"/>
                </a:solidFill>
                <a:effectLst/>
                <a:latin typeface="Helvetica"/>
                <a:ea typeface="Helvetica"/>
                <a:cs typeface="Helvetica"/>
              </a:rPr>
              <a:t> </a:t>
            </a:r>
            <a:r>
              <a:rPr lang="pl" sz="1400" b="0" i="0" strike="noStrike" cap="none" spc="0" baseline="0" dirty="0">
                <a:solidFill>
                  <a:srgbClr val="000000"/>
                </a:solidFill>
                <a:effectLst/>
                <a:latin typeface="Helvetica"/>
                <a:ea typeface="Helvetica"/>
                <a:cs typeface="Helvetica"/>
              </a:rPr>
              <a:t>natychmiast usuwać go przy użyciu odkurzacza lub mokrych metod czyszczenia</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Upewniać się, że systemy wentylacyjne są sprawne</a:t>
            </a:r>
            <a:r>
              <a:rPr lang="en-IN" sz="1400" b="0" i="0" strike="noStrike" cap="none" spc="0" baseline="0" dirty="0">
                <a:solidFill>
                  <a:srgbClr val="000000"/>
                </a:solidFill>
                <a:effectLst/>
                <a:latin typeface="Helvetica"/>
                <a:ea typeface="Helvetica"/>
                <a:cs typeface="Helvetica"/>
              </a:rPr>
              <a:t> </a:t>
            </a:r>
            <a:r>
              <a:rPr lang="en-IN" sz="1400" b="0" i="0" strike="noStrike" cap="none" spc="0" baseline="0" dirty="0" err="1">
                <a:solidFill>
                  <a:srgbClr val="000000"/>
                </a:solidFill>
                <a:effectLst/>
                <a:latin typeface="Helvetica"/>
                <a:ea typeface="Helvetica"/>
                <a:cs typeface="Helvetica"/>
              </a:rPr>
              <a:t>i</a:t>
            </a:r>
            <a:r>
              <a:rPr lang="en-IN" sz="1400" b="0" i="0" strike="noStrike" cap="none" spc="0" baseline="0" dirty="0">
                <a:solidFill>
                  <a:srgbClr val="000000"/>
                </a:solidFill>
                <a:effectLst/>
                <a:latin typeface="Helvetica"/>
                <a:ea typeface="Helvetica"/>
                <a:cs typeface="Helvetica"/>
              </a:rPr>
              <a:t> </a:t>
            </a:r>
            <a:r>
              <a:rPr lang="pl" sz="1400" b="0" i="0" strike="noStrike" cap="none" spc="0" baseline="0" dirty="0">
                <a:solidFill>
                  <a:srgbClr val="000000"/>
                </a:solidFill>
                <a:effectLst/>
                <a:latin typeface="Helvetica"/>
                <a:ea typeface="Helvetica"/>
                <a:cs typeface="Helvetica"/>
              </a:rPr>
              <a:t>skuteczne</a:t>
            </a:r>
          </a:p>
          <a:p>
            <a:pPr marL="285750" indent="-285750">
              <a:lnSpc>
                <a:spcPct val="100000"/>
              </a:lnSpc>
              <a:spcBef>
                <a:spcPts val="600"/>
              </a:spcBef>
              <a:spcAft>
                <a:spcPts val="600"/>
              </a:spcAft>
              <a:buSzPct val="85000"/>
              <a:buFont typeface=".Apple Color Emoji UI"/>
              <a:buChar char="✅"/>
            </a:pPr>
            <a:r>
              <a:rPr lang="pl" sz="1400" b="0" i="0" strike="noStrike" cap="none" spc="0" baseline="0" dirty="0">
                <a:solidFill>
                  <a:srgbClr val="000000"/>
                </a:solidFill>
                <a:effectLst/>
                <a:latin typeface="Helvetica"/>
                <a:ea typeface="Helvetica"/>
                <a:cs typeface="Helvetica"/>
              </a:rPr>
              <a:t>Zgłaszać usterki swojemu przełożonemu</a:t>
            </a:r>
          </a:p>
          <a:p>
            <a:pPr>
              <a:lnSpc>
                <a:spcPct val="100000"/>
              </a:lnSpc>
              <a:spcBef>
                <a:spcPts val="600"/>
              </a:spcBef>
            </a:pPr>
            <a:r>
              <a:rPr lang="pl" sz="1400" b="1" i="0" strike="noStrike" cap="none" spc="0" baseline="0" dirty="0">
                <a:solidFill>
                  <a:srgbClr val="000000"/>
                </a:solidFill>
                <a:effectLst/>
                <a:latin typeface="Helvetica"/>
                <a:ea typeface="Helvetica"/>
                <a:cs typeface="Helvetica"/>
              </a:rPr>
              <a:t>NIE NALEŻY</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Wchodzić do zamkniętej przestrzeni bez podejmowania środków ostrożności przeciwko narażeniu na pył, jak np. sprzętu ochrony dróg oddechowych</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Zakłócać działania środków kontrolnych. Mają one na celu ochronę Twojego zdrowia</a:t>
            </a:r>
            <a:r>
              <a:rPr lang="en-IN" sz="1400" b="0" i="0" strike="noStrike" cap="none" spc="0" baseline="0" dirty="0">
                <a:solidFill>
                  <a:srgbClr val="000000"/>
                </a:solidFill>
                <a:effectLst/>
                <a:latin typeface="Helvetica"/>
                <a:ea typeface="Helvetica"/>
                <a:cs typeface="Helvetica"/>
              </a:rPr>
              <a:t> </a:t>
            </a:r>
            <a:r>
              <a:rPr lang="en-IN" sz="1400" b="0" i="0" strike="noStrike" cap="none" spc="0" baseline="0" dirty="0" err="1">
                <a:solidFill>
                  <a:srgbClr val="000000"/>
                </a:solidFill>
                <a:effectLst/>
                <a:latin typeface="Helvetica"/>
                <a:ea typeface="Helvetica"/>
                <a:cs typeface="Helvetica"/>
              </a:rPr>
              <a:t>i</a:t>
            </a:r>
            <a:r>
              <a:rPr lang="en-IN" sz="1400" b="0" i="0" strike="noStrike" cap="none" spc="0" baseline="0" dirty="0">
                <a:solidFill>
                  <a:srgbClr val="000000"/>
                </a:solidFill>
                <a:effectLst/>
                <a:latin typeface="Helvetica"/>
                <a:ea typeface="Helvetica"/>
                <a:cs typeface="Helvetica"/>
              </a:rPr>
              <a:t> </a:t>
            </a:r>
            <a:r>
              <a:rPr lang="pl" sz="1400" b="0" i="0" strike="noStrike" cap="none" spc="0" baseline="0" dirty="0">
                <a:solidFill>
                  <a:srgbClr val="000000"/>
                </a:solidFill>
                <a:effectLst/>
                <a:latin typeface="Helvetica"/>
                <a:ea typeface="Helvetica"/>
                <a:cs typeface="Helvetica"/>
              </a:rPr>
              <a:t>bezpieczeństwa.</a:t>
            </a:r>
          </a:p>
          <a:p>
            <a:pPr marL="285750" indent="-285750">
              <a:lnSpc>
                <a:spcPct val="100000"/>
              </a:lnSpc>
              <a:spcBef>
                <a:spcPts val="600"/>
              </a:spcBef>
              <a:buSzPct val="85000"/>
              <a:buFont typeface=".Apple Color Emoji UI"/>
              <a:buChar char="❌"/>
            </a:pPr>
            <a:r>
              <a:rPr lang="pl" sz="1400" b="0" i="0" strike="noStrike" cap="none" spc="0" baseline="0" dirty="0">
                <a:solidFill>
                  <a:srgbClr val="000000"/>
                </a:solidFill>
                <a:effectLst/>
                <a:latin typeface="Helvetica"/>
                <a:ea typeface="Helvetica"/>
                <a:cs typeface="Helvetica"/>
              </a:rPr>
              <a:t>Sprzątać przy użyciu suchej szczotki. Zamiast niej należy korzystać</a:t>
            </a:r>
            <a:r>
              <a:rPr lang="en-IN" sz="1400" b="0" i="0" strike="noStrike" cap="none" spc="0" baseline="0" dirty="0">
                <a:solidFill>
                  <a:srgbClr val="000000"/>
                </a:solidFill>
                <a:effectLst/>
                <a:latin typeface="Helvetica"/>
                <a:ea typeface="Helvetica"/>
                <a:cs typeface="Helvetica"/>
              </a:rPr>
              <a:t> z </a:t>
            </a:r>
            <a:r>
              <a:rPr lang="pl" sz="1400" b="0" i="0" strike="noStrike" cap="none" spc="0" baseline="0" dirty="0">
                <a:solidFill>
                  <a:srgbClr val="000000"/>
                </a:solidFill>
                <a:effectLst/>
                <a:latin typeface="Helvetica"/>
                <a:ea typeface="Helvetica"/>
                <a:cs typeface="Helvetica"/>
              </a:rPr>
              <a:t>odkurzacza lub stosować czyszczenie na mokro.</a:t>
            </a:r>
          </a:p>
          <a:p>
            <a:pPr marL="285750" indent="-285750">
              <a:lnSpc>
                <a:spcPct val="100000"/>
              </a:lnSpc>
              <a:spcBef>
                <a:spcPts val="600"/>
              </a:spcBef>
              <a:buSzPct val="85000"/>
              <a:buFont typeface=".Apple Color Emoji UI"/>
              <a:buChar char="❌"/>
            </a:pPr>
            <a:r>
              <a:rPr lang="pl" sz="1400" b="0" i="0" strike="noStrike" cap="none" spc="0" baseline="0" dirty="0">
                <a:solidFill>
                  <a:srgbClr val="FF0000"/>
                </a:solidFill>
                <a:effectLst/>
                <a:latin typeface="Helvetica"/>
                <a:ea typeface="Helvetica"/>
                <a:cs typeface="Helvetica"/>
              </a:rPr>
              <a:t>Miejsce na tekst instruktora – Dodaj dodatkowy tekst, dotyczący własnego kontekstu</a:t>
            </a:r>
          </a:p>
          <a:p>
            <a:pPr marL="285750" indent="-285750">
              <a:lnSpc>
                <a:spcPct val="100000"/>
              </a:lnSpc>
              <a:spcBef>
                <a:spcPts val="600"/>
              </a:spcBef>
              <a:buSzPct val="85000"/>
              <a:buFont typeface=".Apple Color Emoji UI"/>
              <a:buChar char="✅"/>
            </a:pPr>
            <a:endParaRPr lang="en-US" sz="1400" dirty="0"/>
          </a:p>
        </p:txBody>
      </p:sp>
    </p:spTree>
    <p:extLst>
      <p:ext uri="{BB962C8B-B14F-4D97-AF65-F5344CB8AC3E}">
        <p14:creationId xmlns:p14="http://schemas.microsoft.com/office/powerpoint/2010/main" val="42305559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6A402-74EC-4A6E-B7EA-CBE8FD01A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d8ecf516-e360-4672-81b9-68723bedb71f"/>
    <ds:schemaRef ds:uri="http://schemas.microsoft.com/office/2006/documentManagement/types"/>
    <ds:schemaRef ds:uri="http://schemas.microsoft.com/office/infopath/2007/PartnerControls"/>
    <ds:schemaRef ds:uri="http://purl.org/dc/elements/1.1/"/>
    <ds:schemaRef ds:uri="http://schemas.microsoft.com/office/2006/metadata/properties"/>
    <ds:schemaRef ds:uri="6d9d7403-2d8c-4818-ae25-2c5629bc7330"/>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1037</Words>
  <Application>Microsoft Macintosh PowerPoint</Application>
  <PresentationFormat>Widescreen</PresentationFormat>
  <Paragraphs>85</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46</cp:revision>
  <dcterms:created xsi:type="dcterms:W3CDTF">2020-07-22T07:31:06Z</dcterms:created>
  <dcterms:modified xsi:type="dcterms:W3CDTF">2024-11-13T10:51:03Z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