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73" r:id="rId6"/>
    <p:sldId id="278" r:id="rId7"/>
    <p:sldId id="272" r:id="rId8"/>
    <p:sldId id="276" r:id="rId9"/>
    <p:sldId id="261" r:id="rId10"/>
    <p:sldId id="275" r:id="rId11"/>
    <p:sldId id="260" r:id="rId12"/>
    <p:sldId id="263" r:id="rId13"/>
    <p:sldId id="274" r:id="rId14"/>
    <p:sldId id="268" r:id="rId15"/>
    <p:sldId id="264" r:id="rId16"/>
    <p:sldId id="266"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317"/>
    <a:srgbClr val="A57F51"/>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36F4CC-78B4-4A3A-BEDE-C7C776A414DE}" v="2" dt="2022-09-22T14:53:55.665"/>
    <p1510:client id="{DDBC7F61-1F42-1144-8C86-A6CA9BE0A7F2}" v="2" dt="2020-12-09T20:09:22.7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4354" autoAdjust="0"/>
  </p:normalViewPr>
  <p:slideViewPr>
    <p:cSldViewPr snapToGrid="0" snapToObjects="1">
      <p:cViewPr varScale="1">
        <p:scale>
          <a:sx n="116" d="100"/>
          <a:sy n="116" d="100"/>
        </p:scale>
        <p:origin x="1024" y="184"/>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16472896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429363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73019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17478750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443237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3259060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i" sz="1800" b="0" i="0" strike="noStrike" cap="none" spc="0" baseline="0">
                <a:solidFill>
                  <a:srgbClr val="000000"/>
                </a:solidFill>
                <a:effectLst/>
                <a:latin typeface="Calibri"/>
                <a:ea typeface="Calibri"/>
                <a:cs typeface="Calibri"/>
              </a:rPr>
              <a:t>Liiallinen altistus hengitettävälle kiteiselle piidioksidille (RSC) voi johtaa vakaviin terveysongelmiin pitkällä aikavälillä. Siitä syystä on tärkeää, että kaikki työntekijät tuntevat hyvät käytännöt, jotka rajoittavat altistusta piidioksidipölylle tai poistavat altistuksen kokonaan.</a:t>
            </a:r>
          </a:p>
          <a:p>
            <a:endParaRPr lang="en-US" sz="1200" b="0" i="0" u="none" strike="noStrike" kern="1200">
              <a:solidFill>
                <a:schemeClr val="tx1"/>
              </a:solidFill>
              <a:effectLst/>
              <a:latin typeface="+mn-lt"/>
              <a:ea typeface="+mn-ea"/>
              <a:cs typeface="+mn-cs"/>
            </a:endParaRPr>
          </a:p>
          <a:p>
            <a:r>
              <a:rPr lang="fi" sz="1200" b="0" i="0" strike="noStrike" cap="none" spc="0" baseline="0">
                <a:solidFill>
                  <a:srgbClr val="000000"/>
                </a:solidFill>
                <a:effectLst/>
                <a:latin typeface="Calibri"/>
                <a:ea typeface="Calibri"/>
                <a:cs typeface="Calibri"/>
              </a:rPr>
              <a:t>Tämä koulutus sisältää tietoa pölynseurannasta</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1354598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1263212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489739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394086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200" b="0" i="0" strike="noStrike" cap="none" spc="0" baseline="0">
                <a:solidFill>
                  <a:srgbClr val="000000"/>
                </a:solidFill>
                <a:effectLst/>
                <a:latin typeface="Calibri"/>
                <a:ea typeface="Calibri"/>
                <a:cs typeface="Calibri"/>
              </a:rPr>
              <a:t>Staattista seurantaa voidaan käyttää myös tutkimustarkoituksissa tunnistamaan leijuvan pölyn ja RCS:n lähteet.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96502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223981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12205571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fi" sz="1000" b="0" i="0" strike="noStrike" cap="none" spc="0" baseline="0">
                <a:solidFill>
                  <a:srgbClr val="000000"/>
                </a:solidFill>
                <a:effectLst/>
                <a:latin typeface="Helvetica"/>
                <a:ea typeface="Helvetica"/>
                <a:cs typeface="Helvetica"/>
              </a:rPr>
              <a:t>Tämä koulutuspaketti on kehitetty osana NEPSI:n Hyvä käytäntö -opasta – vieraile osoitteessa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59062415-84AB-E14B-9757-4F4426CFB088}"/>
              </a:ext>
            </a:extLst>
          </p:cNvPr>
          <p:cNvPicPr>
            <a:picLocks noChangeAspect="1"/>
          </p:cNvPicPr>
          <p:nvPr userDrawn="1"/>
        </p:nvPicPr>
        <p:blipFill>
          <a:blip r:embed="rId10"/>
          <a:stretch>
            <a:fillRect/>
          </a:stretch>
        </p:blipFill>
        <p:spPr>
          <a:xfrm>
            <a:off x="395111" y="286802"/>
            <a:ext cx="1000588" cy="630000"/>
          </a:xfrm>
          <a:prstGeom prst="rect">
            <a:avLst/>
          </a:prstGeom>
        </p:spPr>
      </p:pic>
      <p:sp>
        <p:nvSpPr>
          <p:cNvPr id="7" name="Text Placeholder 4">
            <a:extLst>
              <a:ext uri="{FF2B5EF4-FFF2-40B4-BE49-F238E27FC236}">
                <a16:creationId xmlns:a16="http://schemas.microsoft.com/office/drawing/2014/main" id="{E5DB3628-D6C7-BB40-A3D5-44E7A56B062F}"/>
              </a:ext>
            </a:extLst>
          </p:cNvPr>
          <p:cNvSpPr txBox="1"/>
          <p:nvPr userDrawn="1"/>
        </p:nvSpPr>
        <p:spPr>
          <a:xfrm>
            <a:off x="7843235" y="429114"/>
            <a:ext cx="3974116"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 sz="1400" b="1" i="0" strike="noStrike" cap="none" spc="0" baseline="0" dirty="0">
                <a:solidFill>
                  <a:srgbClr val="F6A317"/>
                </a:solidFill>
                <a:effectLst/>
                <a:latin typeface="Helvetica"/>
                <a:ea typeface="Helvetica"/>
                <a:cs typeface="Helvetica"/>
              </a:rPr>
              <a:t>HYVÄ KÄYTÄNTÖ PÖLYNSEURANTAAN (TYÖNTEKIJÖILLE)</a:t>
            </a:r>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7"/>
            <a:ext cx="7341385" cy="850900"/>
          </a:xfrm>
        </p:spPr>
        <p:txBody>
          <a:bodyPr anchor="t"/>
          <a:lstStyle/>
          <a:p>
            <a:pPr>
              <a:lnSpc>
                <a:spcPct val="100000"/>
              </a:lnSpc>
            </a:pPr>
            <a:r>
              <a:rPr lang="fi" sz="2800" b="1" i="0" strike="noStrike" cap="none" spc="0" baseline="0" dirty="0">
                <a:solidFill>
                  <a:srgbClr val="FFFFFF"/>
                </a:solidFill>
                <a:effectLst/>
                <a:latin typeface="Helvetica"/>
                <a:ea typeface="Helvetica"/>
                <a:cs typeface="Helvetica"/>
              </a:rPr>
              <a:t>HYVÄ KÄYTÄNTÖ PÖLYNSEURANTAAN (TYÖNTEKIJÖILLE)</a:t>
            </a:r>
          </a:p>
          <a:p>
            <a:pPr>
              <a:lnSpc>
                <a:spcPct val="100000"/>
              </a:lnSpc>
            </a:pPr>
            <a:endParaRPr lang="en-US" sz="2800" dirty="0">
              <a:cs typeface="Helvetica"/>
            </a:endParaRP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5" name="Rectangle 4">
            <a:extLst>
              <a:ext uri="{FF2B5EF4-FFF2-40B4-BE49-F238E27FC236}">
                <a16:creationId xmlns:a16="http://schemas.microsoft.com/office/drawing/2014/main" id="{4F0B7549-1A6F-4540-9C49-4BC822ADA478}"/>
              </a:ext>
            </a:extLst>
          </p:cNvPr>
          <p:cNvSpPr/>
          <p:nvPr/>
        </p:nvSpPr>
        <p:spPr>
          <a:xfrm>
            <a:off x="8126360" y="228600"/>
            <a:ext cx="3669399" cy="853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522446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PÖLYNSEURANNAN TULOKSET</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3" y="2843213"/>
            <a:ext cx="5453624" cy="3201832"/>
          </a:xfrm>
        </p:spPr>
        <p:txBody>
          <a:bodyPr anchor="t"/>
          <a:lstStyle/>
          <a:p>
            <a:pPr marL="342900" indent="-342900">
              <a:lnSpc>
                <a:spcPts val="2400"/>
              </a:lnSpc>
              <a:buFont typeface="Arial"/>
              <a:buChar char="•"/>
            </a:pPr>
            <a:r>
              <a:rPr lang="fi" sz="1800" b="0" i="0" strike="noStrike" cap="none" spc="0" baseline="0">
                <a:solidFill>
                  <a:srgbClr val="000000"/>
                </a:solidFill>
                <a:effectLst/>
                <a:latin typeface="Helvetica"/>
                <a:ea typeface="Helvetica"/>
                <a:cs typeface="Helvetica"/>
              </a:rPr>
              <a:t>Työntekijöillä on oikeus pyytää suorittamansa pölynseurannan tuloksia.</a:t>
            </a:r>
          </a:p>
          <a:p>
            <a:pPr marL="342900" indent="-342900">
              <a:lnSpc>
                <a:spcPts val="2400"/>
              </a:lnSpc>
              <a:buFont typeface="Arial"/>
              <a:buChar char="•"/>
            </a:pPr>
            <a:r>
              <a:rPr lang="fi" sz="1800" b="0" i="0" strike="noStrike" cap="none" spc="0" baseline="0">
                <a:solidFill>
                  <a:srgbClr val="000000"/>
                </a:solidFill>
                <a:effectLst/>
                <a:latin typeface="Helvetica"/>
                <a:ea typeface="Helvetica"/>
                <a:cs typeface="Helvetica"/>
              </a:rPr>
              <a:t>Työnantajan tulisi antaa tietoa pölynseurannasta koulutuksissa.</a:t>
            </a:r>
          </a:p>
          <a:p>
            <a:pPr marL="342900" indent="-342900">
              <a:lnSpc>
                <a:spcPts val="2400"/>
              </a:lnSpc>
              <a:buFont typeface="Arial"/>
              <a:buChar char="•"/>
            </a:pPr>
            <a:r>
              <a:rPr lang="fi" sz="1800" b="0" i="0" strike="noStrike" cap="none" spc="0" baseline="0">
                <a:solidFill>
                  <a:srgbClr val="000000"/>
                </a:solidFill>
                <a:effectLst/>
                <a:latin typeface="Helvetica"/>
                <a:ea typeface="Helvetica"/>
                <a:cs typeface="Helvetica"/>
              </a:rPr>
              <a:t>Tietoisuus pölylle altistumisen riskeistä antaa työntekijöille mahdollisuuden ottaa käyttöön toimia, joilla niitä voi hallita.</a:t>
            </a:r>
          </a:p>
        </p:txBody>
      </p:sp>
      <p:pic>
        <p:nvPicPr>
          <p:cNvPr id="6" name="Picture Placeholder 5">
            <a:extLst>
              <a:ext uri="{FF2B5EF4-FFF2-40B4-BE49-F238E27FC236}">
                <a16:creationId xmlns:a16="http://schemas.microsoft.com/office/drawing/2014/main" id="{4341B3C4-2AA8-9942-826B-2DBADEBECB70}"/>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259282823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5" y="1640901"/>
            <a:ext cx="4724146"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 PÖLYNSEURANNASSA</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814638"/>
            <a:ext cx="7880982" cy="3230407"/>
          </a:xfrm>
        </p:spPr>
        <p:txBody>
          <a:bodyPr/>
          <a:lstStyle/>
          <a:p>
            <a:pPr>
              <a:lnSpc>
                <a:spcPct val="100000"/>
              </a:lnSpc>
            </a:pPr>
            <a:r>
              <a:rPr lang="fi" sz="1600" b="1" i="0" strike="noStrike" cap="none" spc="0" baseline="0">
                <a:solidFill>
                  <a:srgbClr val="000000"/>
                </a:solidFill>
                <a:effectLst/>
                <a:latin typeface="Helvetica"/>
                <a:ea typeface="Helvetica"/>
                <a:cs typeface="Helvetica"/>
              </a:rPr>
              <a:t>TEE SEURAAVAT</a:t>
            </a:r>
          </a:p>
          <a:p>
            <a:pPr marL="285750" indent="-285750">
              <a:lnSpc>
                <a:spcPct val="100000"/>
              </a:lnSpc>
              <a:buSzPct val="85000"/>
              <a:buFont typeface=".Apple Color Emoji UI"/>
              <a:buChar char="✅"/>
            </a:pPr>
            <a:r>
              <a:rPr lang="fi" sz="1600" b="0" i="0" strike="noStrike" cap="none" spc="0" baseline="0">
                <a:solidFill>
                  <a:srgbClr val="000000"/>
                </a:solidFill>
                <a:effectLst/>
                <a:latin typeface="Helvetica"/>
                <a:ea typeface="Helvetica"/>
                <a:cs typeface="Helvetica"/>
              </a:rPr>
              <a:t>Pidä mittauslaitteita ylläsi (mieluiten) koko vuorosi ajan.</a:t>
            </a:r>
          </a:p>
          <a:p>
            <a:pPr marL="285750" indent="-285750">
              <a:lnSpc>
                <a:spcPct val="100000"/>
              </a:lnSpc>
              <a:buSzPct val="85000"/>
              <a:buFont typeface=".Apple Color Emoji UI"/>
              <a:buChar char="✅"/>
            </a:pPr>
            <a:r>
              <a:rPr lang="fi" sz="1600" b="0" i="0" strike="noStrike" cap="none" spc="0" baseline="0">
                <a:solidFill>
                  <a:srgbClr val="000000"/>
                </a:solidFill>
                <a:effectLst/>
                <a:latin typeface="Helvetica"/>
                <a:ea typeface="Helvetica"/>
                <a:cs typeface="Helvetica"/>
              </a:rPr>
              <a:t>Huomioi työtehtävät ja tapahtumat vuorosi aikana (esim. viat, vuodot) </a:t>
            </a:r>
          </a:p>
          <a:p>
            <a:pPr marL="285750" indent="-285750">
              <a:lnSpc>
                <a:spcPct val="100000"/>
              </a:lnSpc>
              <a:spcAft>
                <a:spcPts val="1000"/>
              </a:spcAft>
              <a:buSzPct val="85000"/>
              <a:buFont typeface=".Apple Color Emoji UI"/>
              <a:buChar char="✅"/>
            </a:pPr>
            <a:r>
              <a:rPr lang="fi" sz="1600" b="0" i="0" strike="noStrike" cap="none" spc="0" baseline="0">
                <a:solidFill>
                  <a:srgbClr val="000000"/>
                </a:solidFill>
                <a:effectLst/>
                <a:latin typeface="Helvetica"/>
                <a:ea typeface="Helvetica"/>
                <a:cs typeface="Helvetica"/>
              </a:rPr>
              <a:t>Pyydä seurannan tuloksia</a:t>
            </a:r>
          </a:p>
          <a:p>
            <a:pPr>
              <a:lnSpc>
                <a:spcPct val="100000"/>
              </a:lnSpc>
            </a:pPr>
            <a:r>
              <a:rPr lang="fi" sz="1600" b="1" i="0" strike="noStrike" cap="none" spc="0" baseline="0">
                <a:solidFill>
                  <a:srgbClr val="000000"/>
                </a:solidFill>
                <a:effectLst/>
                <a:latin typeface="Helvetica"/>
                <a:ea typeface="Helvetica"/>
                <a:cs typeface="Helvetica"/>
              </a:rPr>
              <a:t>ÄLÄ TEE SEURAAVIA</a:t>
            </a:r>
          </a:p>
          <a:p>
            <a:pPr marL="285750" indent="-285750">
              <a:lnSpc>
                <a:spcPct val="100000"/>
              </a:lnSpc>
              <a:buSzPct val="85000"/>
              <a:buFont typeface=".Apple Color Emoji UI"/>
              <a:buChar char="❌"/>
            </a:pPr>
            <a:r>
              <a:rPr lang="fi" sz="1600" b="0" i="0" strike="noStrike" cap="none" spc="0" baseline="0">
                <a:solidFill>
                  <a:srgbClr val="000000"/>
                </a:solidFill>
                <a:effectLst/>
                <a:latin typeface="Helvetica"/>
                <a:ea typeface="Helvetica"/>
                <a:cs typeface="Helvetica"/>
              </a:rPr>
              <a:t>Älä häiritse mittauslaitteiden toimintaa</a:t>
            </a:r>
          </a:p>
          <a:p>
            <a:pPr marL="285750" indent="-285750">
              <a:lnSpc>
                <a:spcPct val="100000"/>
              </a:lnSpc>
              <a:buSzPct val="85000"/>
              <a:buFont typeface=".Apple Color Emoji UI"/>
              <a:buChar char="❌"/>
            </a:pPr>
            <a:r>
              <a:rPr lang="fi" sz="1600" b="0" i="0" strike="noStrike" cap="none" spc="0" baseline="0">
                <a:solidFill>
                  <a:srgbClr val="FF0000"/>
                </a:solidFill>
                <a:effectLst/>
                <a:latin typeface="Helvetica"/>
                <a:ea typeface="Helvetica"/>
                <a:cs typeface="Helvetica"/>
              </a:rPr>
              <a:t>Tilaa kouluttajan tekstille – lisää omaan kontekstiisi liittyvää tietoa</a:t>
            </a:r>
          </a:p>
          <a:p>
            <a:pPr marL="285750" indent="-285750">
              <a:lnSpc>
                <a:spcPct val="100000"/>
              </a:lnSpc>
              <a:buSzPct val="85000"/>
              <a:buFont typeface=".Apple Color Emoji UI"/>
              <a:buChar char="✅"/>
            </a:pPr>
            <a:endParaRPr lang="en-US"/>
          </a:p>
        </p:txBody>
      </p:sp>
    </p:spTree>
    <p:extLst>
      <p:ext uri="{BB962C8B-B14F-4D97-AF65-F5344CB8AC3E}">
        <p14:creationId xmlns:p14="http://schemas.microsoft.com/office/powerpoint/2010/main" val="14365794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LOPUKSI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2" y="2362676"/>
            <a:ext cx="6346229" cy="3682369"/>
          </a:xfrm>
        </p:spPr>
        <p:txBody>
          <a:bodyPr anchor="t"/>
          <a:lstStyle/>
          <a:p>
            <a:pPr>
              <a:lnSpc>
                <a:spcPts val="2400"/>
              </a:lnSpc>
              <a:spcBef>
                <a:spcPts val="600"/>
              </a:spcBef>
              <a:spcAft>
                <a:spcPts val="1000"/>
              </a:spcAft>
            </a:pPr>
            <a:r>
              <a:rPr lang="fi" sz="1800" b="0" i="0" strike="noStrike" cap="none" spc="0" baseline="0" dirty="0">
                <a:solidFill>
                  <a:srgbClr val="000000"/>
                </a:solidFill>
                <a:effectLst/>
                <a:latin typeface="Helvetica"/>
                <a:ea typeface="Helvetica"/>
                <a:cs typeface="Helvetica"/>
              </a:rPr>
              <a:t>Pölynseuranta ei ole työntekijän vastuulla, mutta tieto seurantaprosessista on tärkeää kaikille, jotka työskentelevät kiteistä piidioksidia sisältävien materiaalien kanssa.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Pölynseuranta on tärkeä osa työntekijöiden terveyden suojelua.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Työntekijöitä voidaan edellyttää osallistumaan pölynseurantaprosessiin</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Työntekijöillä on oikeus pyytää pölynseurannan tuloksia, jotka tulisi selittää seuraavassa koulutuksessa</a:t>
            </a:r>
          </a:p>
          <a:p>
            <a:pPr marL="285750" indent="-285750">
              <a:lnSpc>
                <a:spcPts val="2400"/>
              </a:lnSpc>
              <a:spcBef>
                <a:spcPts val="600"/>
              </a:spcBef>
              <a:spcAft>
                <a:spcPts val="600"/>
              </a:spcAft>
              <a:buClr>
                <a:srgbClr val="F1B600"/>
              </a:buClr>
              <a:buSzPct val="120000"/>
              <a:buFont typeface="Wingdings" pitchFamily="2" charset="2"/>
              <a:buChar char="q"/>
            </a:pPr>
            <a:endParaRPr lang="en-GB" sz="1800" dirty="0"/>
          </a:p>
          <a:p>
            <a:pPr>
              <a:lnSpc>
                <a:spcPts val="2400"/>
              </a:lnSpc>
            </a:pPr>
            <a:endParaRPr lang="en-US" sz="1800" dirty="0"/>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365250"/>
            <a:ext cx="4127500" cy="4127500"/>
          </a:xfrm>
          <a:prstGeom prst="rect">
            <a:avLst/>
          </a:prstGeom>
        </p:spPr>
      </p:pic>
    </p:spTree>
    <p:extLst>
      <p:ext uri="{BB962C8B-B14F-4D97-AF65-F5344CB8AC3E}">
        <p14:creationId xmlns:p14="http://schemas.microsoft.com/office/powerpoint/2010/main" val="79639710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TYHJÄ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400"/>
              </a:lnSpc>
            </a:pPr>
            <a:r>
              <a:rPr lang="fi" sz="1800" b="0" i="0" strike="noStrike" cap="none" spc="0" baseline="0">
                <a:solidFill>
                  <a:srgbClr val="000000"/>
                </a:solidFill>
                <a:effectLst/>
                <a:latin typeface="Helvetica"/>
                <a:ea typeface="Helvetica"/>
                <a:cs typeface="Helvetica"/>
              </a:rPr>
              <a:t>Käytä tätä diaa lisätäksesi työympäristöön ja kontekstiin räätälöityä materiaalia.</a:t>
            </a:r>
          </a:p>
          <a:p>
            <a:pPr>
              <a:lnSpc>
                <a:spcPts val="2400"/>
              </a:lnSpc>
            </a:pPr>
            <a:r>
              <a:rPr lang="fi" sz="1800" b="0" i="0" strike="noStrike" cap="none" spc="0" baseline="0">
                <a:solidFill>
                  <a:srgbClr val="000000"/>
                </a:solidFill>
                <a:effectLst/>
                <a:latin typeface="Helvetica"/>
                <a:ea typeface="Helvetica"/>
                <a:cs typeface="Helvetica"/>
              </a:rPr>
              <a:t>Vaihda kuva napsauttamalla hiiren oikeaa painiketta &gt; vaihda kuva &gt; tiedostosta</a:t>
            </a:r>
          </a:p>
          <a:p>
            <a:pPr>
              <a:lnSpc>
                <a:spcPts val="2400"/>
              </a:lnSpc>
            </a:pPr>
            <a:r>
              <a:rPr lang="fi" sz="1800" b="0" i="0" strike="noStrike" cap="none" spc="0" baseline="0">
                <a:solidFill>
                  <a:srgbClr val="000000"/>
                </a:solidFill>
                <a:effectLst/>
                <a:latin typeface="Helvetica"/>
                <a:ea typeface="Helvetica"/>
                <a:cs typeface="Helvetica"/>
              </a:rPr>
              <a:t>Lisää uusia dioja napsauttamalla ”Uusi dia” yllä olevassa valintanauhassa.</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19122030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753885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LISÄÄ OPPIMATERIAALEJA</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6"/>
            <a:ext cx="5933274" cy="3682369"/>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3" history="0"/>
              </a:rPr>
              <a:t>Hyvä käytäntö pölynseurantaan (Työohje 2.3.1)</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3" history="0"/>
              </a:rPr>
              <a:t>Hyvä käytäntö reaaliajassa tapahtuvaan pölynseurantaan (Työohje 2.3.2)</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4" history="0"/>
              </a:rPr>
              <a:t>NEPSI Hyvä käytäntö -opas</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dirty="0">
                <a:solidFill>
                  <a:srgbClr val="000000"/>
                </a:solidFill>
                <a:effectLst/>
                <a:latin typeface="Helvetica"/>
                <a:ea typeface="Helvetica"/>
                <a:cs typeface="Helvetica"/>
                <a:hlinkClick r:id="rId5" history="0"/>
              </a:rPr>
              <a:t>NEPSI Opas PK-yrityksille</a:t>
            </a:r>
          </a:p>
        </p:txBody>
      </p:sp>
      <p:sp>
        <p:nvSpPr>
          <p:cNvPr id="4" name="Rounded Rectangle 3">
            <a:extLst>
              <a:ext uri="{FF2B5EF4-FFF2-40B4-BE49-F238E27FC236}">
                <a16:creationId xmlns:a16="http://schemas.microsoft.com/office/drawing/2014/main" id="{9DB32B47-907A-DE40-88CF-7F45BCA8078B}"/>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0D3767E2-9E23-8F49-85FC-D00E4E13D868}"/>
              </a:ext>
            </a:extLst>
          </p:cNvPr>
          <p:cNvSpPr/>
          <p:nvPr/>
        </p:nvSpPr>
        <p:spPr>
          <a:xfrm>
            <a:off x="1088454" y="5260551"/>
            <a:ext cx="10022946" cy="441788"/>
          </a:xfrm>
          <a:prstGeom prst="rect">
            <a:avLst/>
          </a:prstGeom>
          <a:noFill/>
          <a:ln>
            <a:noFill/>
          </a:ln>
        </p:spPr>
        <p:txBody>
          <a:bodyPr wrap="square" anchor="ctr">
            <a:spAutoFit/>
          </a:bodyPr>
          <a:lstStyle/>
          <a:p>
            <a:pPr>
              <a:lnSpc>
                <a:spcPts val="3000"/>
              </a:lnSpc>
              <a:spcBef>
                <a:spcPts val="1200"/>
              </a:spcBef>
              <a:spcAft>
                <a:spcPts val="1200"/>
              </a:spcAft>
              <a:buSzPct val="130000"/>
            </a:pPr>
            <a:r>
              <a:rPr lang="fi" b="0" i="0" strike="noStrike" cap="none" spc="0" baseline="0" dirty="0">
                <a:solidFill>
                  <a:srgbClr val="000000"/>
                </a:solidFill>
                <a:effectLst/>
                <a:latin typeface="Calibri"/>
                <a:ea typeface="Calibri"/>
                <a:cs typeface="Calibri"/>
              </a:rPr>
              <a:t>Vieraile </a:t>
            </a:r>
            <a:r>
              <a:rPr lang="fi" b="1" i="0" strike="noStrike" cap="none" spc="0" baseline="0" dirty="0">
                <a:solidFill>
                  <a:srgbClr val="000000"/>
                </a:solidFill>
                <a:effectLst/>
                <a:latin typeface="Calibri"/>
                <a:ea typeface="Calibri"/>
                <a:cs typeface="Calibri"/>
              </a:rPr>
              <a:t>NEPSI:n e-oppimisalustalla</a:t>
            </a:r>
            <a:r>
              <a:rPr lang="fi" b="0" i="0" strike="noStrike" cap="none" spc="0" baseline="0" dirty="0">
                <a:solidFill>
                  <a:srgbClr val="000000"/>
                </a:solidFill>
                <a:effectLst/>
                <a:latin typeface="Calibri"/>
                <a:ea typeface="Calibri"/>
                <a:cs typeface="Calibri"/>
              </a:rPr>
              <a:t> osoitteessa </a:t>
            </a:r>
            <a:r>
              <a:rPr lang="fi" b="0" i="0" strike="noStrike" cap="none" spc="0" baseline="0" dirty="0">
                <a:solidFill>
                  <a:srgbClr val="000000"/>
                </a:solidFill>
                <a:effectLst/>
                <a:latin typeface="Calibri"/>
                <a:ea typeface="Calibri"/>
                <a:cs typeface="Calibri"/>
                <a:hlinkClick r:id="rId6" history="0"/>
              </a:rPr>
              <a:t>training.nepsi.eu</a:t>
            </a:r>
            <a:r>
              <a:rPr lang="fi" b="0" i="0" strike="noStrike" cap="none" spc="0" baseline="0" dirty="0">
                <a:solidFill>
                  <a:srgbClr val="000000"/>
                </a:solidFill>
                <a:effectLst/>
                <a:latin typeface="Calibri"/>
                <a:ea typeface="Calibri"/>
                <a:cs typeface="Calibri"/>
              </a:rPr>
              <a:t> ja löydä lisää oppimateriaalia RCS:stä</a:t>
            </a:r>
          </a:p>
        </p:txBody>
      </p:sp>
    </p:spTree>
    <p:extLst>
      <p:ext uri="{BB962C8B-B14F-4D97-AF65-F5344CB8AC3E}">
        <p14:creationId xmlns:p14="http://schemas.microsoft.com/office/powerpoint/2010/main" val="179448017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FI" sz="2800" dirty="0"/>
              <a:t>JOHDANTO (KOULUTTAJALLE)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fi-FI" sz="1800" dirty="0">
                <a:latin typeface="Helvetica"/>
                <a:cs typeface="Helvetica"/>
              </a:rPr>
              <a:t>NEPSI on kehittänyt koulutusmateriaaleja osaksi NEPSI:n Hyvän käytännön toteuttamisen koulutusvaihetta.</a:t>
            </a:r>
          </a:p>
          <a:p>
            <a:pPr>
              <a:lnSpc>
                <a:spcPts val="2400"/>
              </a:lnSpc>
            </a:pPr>
            <a:r>
              <a:rPr lang="fi-FI" sz="1800" dirty="0">
                <a:latin typeface="Helvetica"/>
                <a:cs typeface="Helvetica"/>
              </a:rPr>
              <a:t>Kukin PowerPoint-koulutuspaketti kattaa aiheen, joka on hyödyllinen kaikilta sellaisilta aloilta tuleville työntekilöille, joilla käsitellään kiteistä piidioksidia sisältäviä materiaaleja. Koulutuspaketeissa on tietoa kuhunkin aiheeseen liittyvistä pölylle altistumisen aiheuttamista riskeistä sekä hyvistä käytännöistä ja toimista, joilla riskejä voidaan vähentää. Koulutuksen tarkoituksena on antaa työntekijöille tietoa siitä, miten he voivat toteuttaa varotoimia tehokkaasti ja vähentää siten altistumistaan hengitettävälle piidioksidille (RCS) työpaikalla.</a:t>
            </a:r>
          </a:p>
          <a:p>
            <a:pPr>
              <a:lnSpc>
                <a:spcPts val="2400"/>
              </a:lnSpc>
            </a:pPr>
            <a:r>
              <a:rPr lang="fi-FI" sz="1800" dirty="0">
                <a:latin typeface="Helvetica"/>
                <a:cs typeface="Helvetica"/>
              </a:rPr>
              <a:t>Käytä tyhjää templaattia ja korvaa väliaikaiset tekstit omillasi lisätäksesi tietoa tähän koulutuspakettiin tarvittaessa.</a:t>
            </a:r>
          </a:p>
        </p:txBody>
      </p:sp>
    </p:spTree>
    <p:extLst>
      <p:ext uri="{BB962C8B-B14F-4D97-AF65-F5344CB8AC3E}">
        <p14:creationId xmlns:p14="http://schemas.microsoft.com/office/powerpoint/2010/main" val="359098523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fi" sz="1800" b="0" i="0" strike="noStrike" cap="none" spc="0" baseline="0">
                <a:solidFill>
                  <a:srgbClr val="000000"/>
                </a:solidFill>
                <a:effectLst/>
                <a:latin typeface="Helvetica"/>
                <a:ea typeface="Helvetica"/>
                <a:cs typeface="Helvetica"/>
              </a:rPr>
              <a:t>Tässä PowerPoint-koulutuksessa esitetty tieto on luonteeltaan neuvoa-antavaa ja sisällöltään informatiivista. Tässä esitetty tieto ei ole standardi eikä asetus, eikä se aseta mitään uusia laillisia velvoitteita tai muuta voimassa olevia terveydenhuoltoon liittyvien lakien tai käytänteiden määrittämiä velvoitteita.</a:t>
            </a:r>
          </a:p>
        </p:txBody>
      </p:sp>
    </p:spTree>
    <p:extLst>
      <p:ext uri="{BB962C8B-B14F-4D97-AF65-F5344CB8AC3E}">
        <p14:creationId xmlns:p14="http://schemas.microsoft.com/office/powerpoint/2010/main" val="257868136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JOHDANTO</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p:txBody>
          <a:bodyPr/>
          <a:lstStyle/>
          <a:p>
            <a:pPr>
              <a:lnSpc>
                <a:spcPts val="2400"/>
              </a:lnSpc>
            </a:pPr>
            <a:r>
              <a:rPr lang="fi" sz="1800" b="1" i="0" strike="noStrike" cap="none" spc="0" baseline="0">
                <a:solidFill>
                  <a:srgbClr val="000000"/>
                </a:solidFill>
                <a:effectLst/>
                <a:latin typeface="Helvetica"/>
                <a:ea typeface="Helvetica"/>
                <a:cs typeface="Helvetica"/>
              </a:rPr>
              <a:t>Etusijalla on oppia suojautumaan työperäisiltä vaaroilta terveydelle.</a:t>
            </a:r>
          </a:p>
          <a:p>
            <a:pPr>
              <a:lnSpc>
                <a:spcPts val="2400"/>
              </a:lnSpc>
            </a:pPr>
            <a:r>
              <a:rPr lang="fi" sz="1800" b="0" i="0" strike="noStrike" cap="none" spc="0" baseline="0">
                <a:solidFill>
                  <a:srgbClr val="000000"/>
                </a:solidFill>
                <a:effectLst/>
                <a:latin typeface="Helvetica"/>
                <a:ea typeface="Helvetica"/>
                <a:cs typeface="Helvetica"/>
              </a:rPr>
              <a:t>Tässä PowerPoint-koulutuksessa opit seuraavista asioista:</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Miten pölynseurantaa käytetään RCS:n torjunnassa ja hallinnassa</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Seurantatyypit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Seurannan edut </a:t>
            </a:r>
          </a:p>
          <a:p>
            <a:pPr marL="285750" indent="-285750">
              <a:lnSpc>
                <a:spcPts val="2400"/>
              </a:lnSpc>
              <a:buFont typeface="Arial" panose="020B0604020202020204" pitchFamily="34" charset="0"/>
              <a:buChar char="•"/>
            </a:pPr>
            <a:endParaRPr lang="en-US" sz="1800"/>
          </a:p>
        </p:txBody>
      </p:sp>
      <p:grpSp>
        <p:nvGrpSpPr>
          <p:cNvPr id="7" name="Group 6">
            <a:extLst>
              <a:ext uri="{FF2B5EF4-FFF2-40B4-BE49-F238E27FC236}">
                <a16:creationId xmlns:a16="http://schemas.microsoft.com/office/drawing/2014/main" id="{DEE8877B-37EB-46A1-AC95-5335EC349856}"/>
              </a:ext>
            </a:extLst>
          </p:cNvPr>
          <p:cNvGrpSpPr/>
          <p:nvPr/>
        </p:nvGrpSpPr>
        <p:grpSpPr>
          <a:xfrm>
            <a:off x="6880857" y="1745676"/>
            <a:ext cx="4533899" cy="4404143"/>
            <a:chOff x="539750" y="1341438"/>
            <a:chExt cx="2728574" cy="2735634"/>
          </a:xfrm>
        </p:grpSpPr>
        <p:pic>
          <p:nvPicPr>
            <p:cNvPr id="8" name="Picture 1">
              <a:extLst>
                <a:ext uri="{FF2B5EF4-FFF2-40B4-BE49-F238E27FC236}">
                  <a16:creationId xmlns:a16="http://schemas.microsoft.com/office/drawing/2014/main" id="{1F61B543-A004-41E3-A1C6-0366F15AB7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539750" y="1341438"/>
              <a:ext cx="2728574" cy="2735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val 9">
              <a:extLst>
                <a:ext uri="{FF2B5EF4-FFF2-40B4-BE49-F238E27FC236}">
                  <a16:creationId xmlns:a16="http://schemas.microsoft.com/office/drawing/2014/main" id="{D86AECDD-6D84-449A-9DD0-F7C5F20F1AF5}"/>
                </a:ext>
              </a:extLst>
            </p:cNvPr>
            <p:cNvSpPr/>
            <p:nvPr/>
          </p:nvSpPr>
          <p:spPr>
            <a:xfrm>
              <a:off x="1043608" y="1700808"/>
              <a:ext cx="648072" cy="648072"/>
            </a:xfrm>
            <a:prstGeom prst="ellipse">
              <a:avLst/>
            </a:pr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890094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5" y="1640901"/>
            <a:ext cx="4540103" cy="850900"/>
          </a:xfrm>
        </p:spPr>
        <p:txBody>
          <a:bodyPr lIns="91440" tIns="45720" rIns="91440" bIns="45720" anchor="t"/>
          <a:lstStyle/>
          <a:p>
            <a:pPr>
              <a:lnSpc>
                <a:spcPct val="100000"/>
              </a:lnSpc>
            </a:pPr>
            <a:r>
              <a:rPr lang="fi" sz="2800" dirty="0">
                <a:latin typeface="Helvetica"/>
                <a:ea typeface="Helvetica"/>
                <a:cs typeface="Helvetica"/>
              </a:rPr>
              <a:t>PÖLYNHALLINTA-MENETELMÄT</a:t>
            </a:r>
            <a:endParaRPr lang="fi" sz="2800" b="1" i="0" strike="noStrike" cap="none" spc="0" baseline="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4" y="2719864"/>
            <a:ext cx="4416078" cy="3682369"/>
          </a:xfrm>
        </p:spPr>
        <p:txBody>
          <a:bodyPr/>
          <a:lstStyle/>
          <a:p>
            <a:pPr>
              <a:lnSpc>
                <a:spcPts val="2400"/>
              </a:lnSpc>
            </a:pPr>
            <a:r>
              <a:rPr lang="fi" sz="1800" b="0" i="0" strike="noStrike" cap="none" spc="0" baseline="0">
                <a:solidFill>
                  <a:srgbClr val="000000"/>
                </a:solidFill>
                <a:effectLst/>
                <a:latin typeface="Helvetica"/>
                <a:ea typeface="Helvetica"/>
                <a:cs typeface="Helvetica"/>
              </a:rPr>
              <a:t>Tässä ovat muistutuksena viisi tärkeinä pölynhallintamenetelmää Vaikka ne eivät suoraan liitykään pölynseurantaan, on tärkeää pitää ne mielessä! </a:t>
            </a:r>
          </a:p>
          <a:p>
            <a:pPr>
              <a:lnSpc>
                <a:spcPts val="2400"/>
              </a:lnSpc>
            </a:pPr>
            <a:r>
              <a:rPr lang="fi" sz="1800" b="0" i="0" strike="noStrike" cap="none" spc="0" baseline="0">
                <a:solidFill>
                  <a:srgbClr val="000000"/>
                </a:solidFill>
                <a:effectLst/>
                <a:latin typeface="Helvetica"/>
                <a:ea typeface="Helvetica"/>
                <a:cs typeface="Helvetica"/>
              </a:rPr>
              <a:t>Pölylle altistumisen seuranta auttaa arvioimaan olemassa olevien pölynhallintamenetelmien tehokkuutta ja tunnistamaan tilanteita, joissa saatetaan tarvita lisätoimia.</a:t>
            </a:r>
          </a:p>
          <a:p>
            <a:pPr>
              <a:lnSpc>
                <a:spcPts val="2400"/>
              </a:lnSpc>
            </a:pPr>
            <a:endParaRPr lang="en-US" sz="2000"/>
          </a:p>
        </p:txBody>
      </p:sp>
      <p:pic>
        <p:nvPicPr>
          <p:cNvPr id="22" name="Picture 21" descr="A screenshot of a cell phone&#10;&#10;Description automatically generated">
            <a:extLst>
              <a:ext uri="{FF2B5EF4-FFF2-40B4-BE49-F238E27FC236}">
                <a16:creationId xmlns:a16="http://schemas.microsoft.com/office/drawing/2014/main" id="{E3950802-B7B2-2B40-B033-C39F41B72FD3}"/>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B897E846-3852-C846-8EA8-DEEBD8A755FD}"/>
              </a:ext>
            </a:extLst>
          </p:cNvPr>
          <p:cNvPicPr>
            <a:picLocks noChangeAspect="1"/>
          </p:cNvPicPr>
          <p:nvPr/>
        </p:nvPicPr>
        <p:blipFill>
          <a:blip r:embed="rId3"/>
          <a:srcRect l="32512" t="34616" r="51513" b="40760"/>
          <a:stretch>
            <a:fillRect/>
          </a:stretch>
        </p:blipFill>
        <p:spPr>
          <a:xfrm>
            <a:off x="8583429"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DC2BBABC-9C06-724C-AD18-BCDC95872DEE}"/>
              </a:ext>
            </a:extLst>
          </p:cNvPr>
          <p:cNvPicPr>
            <a:picLocks noChangeAspect="1"/>
          </p:cNvPicPr>
          <p:nvPr/>
        </p:nvPicPr>
        <p:blipFill>
          <a:blip r:embed="rId3"/>
          <a:srcRect l="7057" t="9146" r="76967" b="66230"/>
          <a:stretch>
            <a:fillRect/>
          </a:stretch>
        </p:blipFill>
        <p:spPr>
          <a:xfrm>
            <a:off x="5365058" y="339476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B9BF5276-96EE-D74B-9601-1C5A3EE53979}"/>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BFF709CC-28AB-DF4E-AEAF-203F4E519D22}"/>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758F8DC0-C324-4449-9EDA-C7EDCC3381BD}"/>
              </a:ext>
            </a:extLst>
          </p:cNvPr>
          <p:cNvSpPr txBox="1"/>
          <p:nvPr/>
        </p:nvSpPr>
        <p:spPr>
          <a:xfrm>
            <a:off x="6579514" y="1702138"/>
            <a:ext cx="2134063" cy="1639939"/>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HYVÄ HYGIENIA / TALOUDENHOITO</a:t>
            </a:r>
          </a:p>
          <a:p>
            <a:r>
              <a:rPr lang="fi" sz="1200" b="0" i="0" strike="noStrike" cap="none" spc="0" baseline="0">
                <a:solidFill>
                  <a:srgbClr val="000000"/>
                </a:solidFill>
                <a:effectLst/>
                <a:latin typeface="Calibri"/>
                <a:ea typeface="Calibri"/>
                <a:cs typeface="Calibri"/>
              </a:rPr>
              <a:t>Työvaatteiden pesu ja prosessien tuottaman pölyn imurointi estää pölyn kertymisen ajan myötä – puhdas työtila on turvallinen</a:t>
            </a:r>
          </a:p>
          <a:p>
            <a:endParaRPr lang="en-US"/>
          </a:p>
        </p:txBody>
      </p:sp>
      <p:sp>
        <p:nvSpPr>
          <p:cNvPr id="28" name="TextBox 27">
            <a:extLst>
              <a:ext uri="{FF2B5EF4-FFF2-40B4-BE49-F238E27FC236}">
                <a16:creationId xmlns:a16="http://schemas.microsoft.com/office/drawing/2014/main" id="{51A9431F-849F-F742-976B-7364CCC58A46}"/>
              </a:ext>
            </a:extLst>
          </p:cNvPr>
          <p:cNvSpPr txBox="1"/>
          <p:nvPr/>
        </p:nvSpPr>
        <p:spPr>
          <a:xfrm>
            <a:off x="6579514" y="3394767"/>
            <a:ext cx="2134063" cy="1334834"/>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SULJETUT ALUEET</a:t>
            </a:r>
          </a:p>
          <a:p>
            <a:pPr>
              <a:spcAft>
                <a:spcPts val="300"/>
              </a:spcAft>
            </a:pPr>
            <a:r>
              <a:rPr lang="fi" sz="1200" b="0" i="0" strike="noStrike" cap="none" spc="0" baseline="0">
                <a:solidFill>
                  <a:srgbClr val="000000"/>
                </a:solidFill>
                <a:effectLst/>
                <a:latin typeface="Calibri"/>
                <a:ea typeface="Calibri"/>
                <a:cs typeface="Calibri"/>
              </a:rPr>
              <a:t>RCS-tuotantoprosessien suorittaminen suljetussa ympäristössä estää pölyn altistumisen sen syntypaikalla</a:t>
            </a:r>
          </a:p>
          <a:p>
            <a:pPr>
              <a:spcAft>
                <a:spcPts val="300"/>
              </a:spcAft>
            </a:pPr>
            <a:endParaRPr lang="en-US"/>
          </a:p>
        </p:txBody>
      </p:sp>
      <p:sp>
        <p:nvSpPr>
          <p:cNvPr id="29" name="TextBox 28">
            <a:extLst>
              <a:ext uri="{FF2B5EF4-FFF2-40B4-BE49-F238E27FC236}">
                <a16:creationId xmlns:a16="http://schemas.microsoft.com/office/drawing/2014/main" id="{E081676B-5423-D548-A5C2-2F5B2064A0C3}"/>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POISTO/ILMANVAIHTO</a:t>
            </a:r>
          </a:p>
          <a:p>
            <a:pPr>
              <a:spcAft>
                <a:spcPts val="300"/>
              </a:spcAft>
            </a:pPr>
            <a:r>
              <a:rPr lang="fi" sz="1200" b="0" i="0" strike="noStrike" cap="none" spc="0" baseline="0">
                <a:solidFill>
                  <a:srgbClr val="000000"/>
                </a:solidFill>
                <a:effectLst/>
                <a:latin typeface="Calibri"/>
                <a:ea typeface="Calibri"/>
                <a:cs typeface="Calibri"/>
              </a:rPr>
              <a:t>Piidioksidipöly poistetaan sen syntypaikalla ennen kuin altistumme sille ja saastunut ilma korvataan puhtaalla ilmalla</a:t>
            </a:r>
          </a:p>
          <a:p>
            <a:endParaRPr lang="en-US"/>
          </a:p>
        </p:txBody>
      </p:sp>
      <p:sp>
        <p:nvSpPr>
          <p:cNvPr id="30" name="TextBox 29">
            <a:extLst>
              <a:ext uri="{FF2B5EF4-FFF2-40B4-BE49-F238E27FC236}">
                <a16:creationId xmlns:a16="http://schemas.microsoft.com/office/drawing/2014/main" id="{46D0EAA5-7D92-9F4D-9880-9EBE491AC8B0}"/>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SUOJAVARUSTEET</a:t>
            </a:r>
          </a:p>
          <a:p>
            <a:r>
              <a:rPr lang="fi" sz="1200" b="0" i="0" strike="noStrike" cap="none" spc="0" baseline="0">
                <a:solidFill>
                  <a:srgbClr val="000000"/>
                </a:solidFill>
                <a:effectLst/>
                <a:latin typeface="Calibri"/>
                <a:ea typeface="Calibri"/>
                <a:cs typeface="Calibri"/>
              </a:rPr>
              <a:t>Henkilönsuojaimet (esim. hengityssuojaimet) suojaavat työntekijöitä pölyltä, kun kaikki muut torjuntatoimenpiteet eivät ole riittäviä altistumisriskien hallitsemiseksi</a:t>
            </a:r>
          </a:p>
          <a:p>
            <a:endParaRPr lang="en-US"/>
          </a:p>
        </p:txBody>
      </p:sp>
      <p:sp>
        <p:nvSpPr>
          <p:cNvPr id="31" name="TextBox 30">
            <a:extLst>
              <a:ext uri="{FF2B5EF4-FFF2-40B4-BE49-F238E27FC236}">
                <a16:creationId xmlns:a16="http://schemas.microsoft.com/office/drawing/2014/main" id="{883CFF62-07DE-6645-87FC-2CCE75FB13DB}"/>
              </a:ext>
            </a:extLst>
          </p:cNvPr>
          <p:cNvSpPr txBox="1"/>
          <p:nvPr/>
        </p:nvSpPr>
        <p:spPr>
          <a:xfrm>
            <a:off x="9787266" y="1679231"/>
            <a:ext cx="2134062" cy="115177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VESI</a:t>
            </a:r>
          </a:p>
          <a:p>
            <a:pPr>
              <a:spcAft>
                <a:spcPts val="300"/>
              </a:spcAft>
            </a:pPr>
            <a:r>
              <a:rPr lang="fi" sz="1200" b="0" i="0" strike="noStrike" cap="none" spc="0" baseline="0">
                <a:solidFill>
                  <a:srgbClr val="000000"/>
                </a:solidFill>
                <a:effectLst/>
                <a:latin typeface="Calibri"/>
                <a:ea typeface="Calibri"/>
                <a:cs typeface="Calibri"/>
              </a:rPr>
              <a:t>Kun työprosessit pidetään märkinä, pöly ei pääse ilmaan vaan vesi sitoo hiukkaset</a:t>
            </a:r>
          </a:p>
          <a:p>
            <a:pPr>
              <a:spcAft>
                <a:spcPts val="300"/>
              </a:spcAft>
            </a:pPr>
            <a:endParaRPr lang="en-US"/>
          </a:p>
        </p:txBody>
      </p:sp>
    </p:spTree>
    <p:extLst>
      <p:ext uri="{BB962C8B-B14F-4D97-AF65-F5344CB8AC3E}">
        <p14:creationId xmlns:p14="http://schemas.microsoft.com/office/powerpoint/2010/main" val="1962525510"/>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35895-4567-0C4E-826D-3CDE9A1AE9DC}"/>
              </a:ext>
            </a:extLst>
          </p:cNvPr>
          <p:cNvSpPr>
            <a:spLocks noGrp="1"/>
          </p:cNvSpPr>
          <p:nvPr>
            <p:ph type="body" sz="quarter" idx="10"/>
          </p:nvPr>
        </p:nvSpPr>
        <p:spPr>
          <a:xfrm>
            <a:off x="777244" y="1640901"/>
            <a:ext cx="5122111" cy="850900"/>
          </a:xfrm>
        </p:spPr>
        <p:txBody>
          <a:bodyPr anchor="t"/>
          <a:lstStyle/>
          <a:p>
            <a:pPr>
              <a:lnSpc>
                <a:spcPct val="100000"/>
              </a:lnSpc>
            </a:pPr>
            <a:r>
              <a:rPr lang="fi" sz="2800" b="1" i="0" strike="noStrike" cap="none" spc="0" baseline="0" dirty="0">
                <a:solidFill>
                  <a:srgbClr val="F6A317"/>
                </a:solidFill>
                <a:effectLst/>
                <a:latin typeface="Helvetica"/>
                <a:ea typeface="Helvetica"/>
                <a:cs typeface="Helvetica"/>
              </a:rPr>
              <a:t>MITEN PÖLYNTORJUNTA VÄHENTÄÄ ALTISTUSTA RCS-PÖLYLLE</a:t>
            </a:r>
          </a:p>
        </p:txBody>
      </p:sp>
      <p:sp>
        <p:nvSpPr>
          <p:cNvPr id="3" name="Text Placeholder 2">
            <a:extLst>
              <a:ext uri="{FF2B5EF4-FFF2-40B4-BE49-F238E27FC236}">
                <a16:creationId xmlns:a16="http://schemas.microsoft.com/office/drawing/2014/main" id="{A2A116B4-2106-0947-A6DF-7DD749E593A5}"/>
              </a:ext>
            </a:extLst>
          </p:cNvPr>
          <p:cNvSpPr>
            <a:spLocks noGrp="1"/>
          </p:cNvSpPr>
          <p:nvPr>
            <p:ph type="body" sz="quarter" idx="11"/>
          </p:nvPr>
        </p:nvSpPr>
        <p:spPr>
          <a:xfrm>
            <a:off x="777243" y="3031537"/>
            <a:ext cx="5453624" cy="3236531"/>
          </a:xfrm>
        </p:spPr>
        <p:txBody>
          <a:bodyPr/>
          <a:lstStyle/>
          <a:p>
            <a:pPr>
              <a:lnSpc>
                <a:spcPts val="2400"/>
              </a:lnSpc>
            </a:pPr>
            <a:r>
              <a:rPr lang="fi" sz="1800" b="0" i="0" strike="noStrike" cap="none" spc="0" baseline="0">
                <a:solidFill>
                  <a:srgbClr val="000000"/>
                </a:solidFill>
                <a:effectLst/>
                <a:latin typeface="Helvetica"/>
                <a:ea typeface="Helvetica"/>
                <a:cs typeface="Helvetica"/>
              </a:rPr>
              <a:t>Teollisuudenalat ja yritykset, jotka työskentelevät kiteistä piidioksidia sisältävien materiaalien kanssa tarkkailevat säännöllisesti pölylle altistumisen tasoja työpaikalla. </a:t>
            </a:r>
          </a:p>
          <a:p>
            <a:pPr>
              <a:lnSpc>
                <a:spcPts val="2400"/>
              </a:lnSpc>
            </a:pPr>
            <a:r>
              <a:rPr lang="fi" sz="1800" b="0" i="0" strike="noStrike" cap="none" spc="0" baseline="0">
                <a:solidFill>
                  <a:srgbClr val="000000"/>
                </a:solidFill>
                <a:effectLst/>
                <a:latin typeface="Helvetica"/>
                <a:ea typeface="Helvetica"/>
                <a:cs typeface="Helvetica"/>
              </a:rPr>
              <a:t>Pölynseuranta on prosessi, jossa kerätään dataa ilmanlaadusta ja määritetään ilmassa olevien pölyhiukkasten määrä työpaikalla.</a:t>
            </a:r>
          </a:p>
        </p:txBody>
      </p:sp>
      <p:pic>
        <p:nvPicPr>
          <p:cNvPr id="7" name="Picture 6">
            <a:extLst>
              <a:ext uri="{FF2B5EF4-FFF2-40B4-BE49-F238E27FC236}">
                <a16:creationId xmlns:a16="http://schemas.microsoft.com/office/drawing/2014/main" id="{3219D6CF-8905-4622-841F-418D40A6F09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41611" y="1564895"/>
            <a:ext cx="4094333" cy="4970414"/>
          </a:xfrm>
          <a:prstGeom prst="rect">
            <a:avLst/>
          </a:prstGeom>
        </p:spPr>
      </p:pic>
    </p:spTree>
    <p:extLst>
      <p:ext uri="{BB962C8B-B14F-4D97-AF65-F5344CB8AC3E}">
        <p14:creationId xmlns:p14="http://schemas.microsoft.com/office/powerpoint/2010/main" val="455197316"/>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a:xfrm>
            <a:off x="777244" y="1640901"/>
            <a:ext cx="6857996"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SEURANNAN EDUT</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2" y="2362676"/>
            <a:ext cx="11018517" cy="3682369"/>
          </a:xfrm>
        </p:spPr>
        <p:txBody>
          <a:bodyPr/>
          <a:lstStyle/>
          <a:p>
            <a:pPr>
              <a:lnSpc>
                <a:spcPts val="2400"/>
              </a:lnSpc>
              <a:spcAft>
                <a:spcPts val="1000"/>
              </a:spcAft>
            </a:pPr>
            <a:r>
              <a:rPr lang="fi" sz="1800" b="0" i="0" strike="noStrike" cap="none" spc="0" baseline="0">
                <a:solidFill>
                  <a:srgbClr val="000000"/>
                </a:solidFill>
                <a:effectLst/>
                <a:latin typeface="Helvetica"/>
                <a:ea typeface="Helvetica"/>
                <a:cs typeface="Helvetica"/>
              </a:rPr>
              <a:t>Pölynseurannan ansiosta yritykset voivat:</a:t>
            </a:r>
          </a:p>
          <a:p>
            <a:pPr marL="342900" indent="-342900">
              <a:lnSpc>
                <a:spcPts val="2400"/>
              </a:lnSpc>
              <a:spcBef>
                <a:spcPct val="0"/>
              </a:spcBef>
              <a:spcAft>
                <a:spcPts val="6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Arvioida työntekijöille työstä aiheutuvaa riskiä ja antaa heille siitä tietoa. </a:t>
            </a:r>
          </a:p>
          <a:p>
            <a:pPr marL="342900" indent="-342900">
              <a:lnSpc>
                <a:spcPts val="2400"/>
              </a:lnSpc>
              <a:spcBef>
                <a:spcPct val="0"/>
              </a:spcBef>
              <a:spcAft>
                <a:spcPts val="6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Varmistaa, ettei altistustasot ylitä kansallisesti määritettyjä raja-arvoja.</a:t>
            </a:r>
          </a:p>
          <a:p>
            <a:pPr marL="342900" indent="-342900">
              <a:lnSpc>
                <a:spcPts val="2400"/>
              </a:lnSpc>
              <a:spcBef>
                <a:spcPct val="0"/>
              </a:spcBef>
              <a:spcAft>
                <a:spcPts val="6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Saada kokonaiskuvan altistustasoista työmaalla (suuren ja pienen altistuksen työntekijät)</a:t>
            </a:r>
          </a:p>
          <a:p>
            <a:pPr marL="342900" indent="-342900">
              <a:lnSpc>
                <a:spcPts val="2400"/>
              </a:lnSpc>
              <a:spcBef>
                <a:spcPct val="0"/>
              </a:spcBef>
              <a:spcAft>
                <a:spcPts val="6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Tunnistaa tilanteita, joissa vaaditaan tarkempaa tutkimusta ja lisätoimien ottamista käyttöön altistuksen vähentämiseksi.</a:t>
            </a:r>
          </a:p>
          <a:p>
            <a:pPr marL="342900" indent="-342900">
              <a:lnSpc>
                <a:spcPts val="2400"/>
              </a:lnSpc>
              <a:spcBef>
                <a:spcPct val="0"/>
              </a:spcBef>
              <a:spcAft>
                <a:spcPts val="6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Seurata käyttöön otettujen pölynhallintamenetelmien tehokkuutta/tuloksia</a:t>
            </a:r>
          </a:p>
          <a:p>
            <a:pPr marL="342900" indent="-342900">
              <a:lnSpc>
                <a:spcPts val="2400"/>
              </a:lnSpc>
              <a:spcBef>
                <a:spcPct val="0"/>
              </a:spcBef>
              <a:spcAft>
                <a:spcPts val="600"/>
              </a:spcAft>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Dokumentoida se, että yrityksessä noudatetaan lakia (DEL).</a:t>
            </a:r>
          </a:p>
        </p:txBody>
      </p:sp>
    </p:spTree>
    <p:extLst>
      <p:ext uri="{BB962C8B-B14F-4D97-AF65-F5344CB8AC3E}">
        <p14:creationId xmlns:p14="http://schemas.microsoft.com/office/powerpoint/2010/main" val="4130474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SEURANTATAVAT</a:t>
            </a:r>
          </a:p>
        </p:txBody>
      </p:sp>
      <p:sp>
        <p:nvSpPr>
          <p:cNvPr id="3" name="Text Placeholder 2">
            <a:extLst>
              <a:ext uri="{FF2B5EF4-FFF2-40B4-BE49-F238E27FC236}">
                <a16:creationId xmlns:a16="http://schemas.microsoft.com/office/drawing/2014/main" id="{C91D7B63-B11D-0749-BF2A-A9891251A1CB}"/>
              </a:ext>
            </a:extLst>
          </p:cNvPr>
          <p:cNvSpPr>
            <a:spLocks noGrp="1"/>
          </p:cNvSpPr>
          <p:nvPr>
            <p:ph type="body" sz="quarter" idx="11"/>
          </p:nvPr>
        </p:nvSpPr>
        <p:spPr>
          <a:xfrm>
            <a:off x="777243" y="2219801"/>
            <a:ext cx="11214731" cy="3682369"/>
          </a:xfrm>
        </p:spPr>
        <p:txBody>
          <a:bodyPr anchor="t"/>
          <a:lstStyle/>
          <a:p>
            <a:pPr>
              <a:lnSpc>
                <a:spcPts val="2400"/>
              </a:lnSpc>
              <a:spcAft>
                <a:spcPts val="1000"/>
              </a:spcAft>
            </a:pPr>
            <a:r>
              <a:rPr lang="fi" sz="1800" b="0" i="0" strike="noStrike" cap="none" spc="0" baseline="0">
                <a:solidFill>
                  <a:srgbClr val="000000"/>
                </a:solidFill>
                <a:effectLst/>
                <a:latin typeface="Helvetica"/>
                <a:ea typeface="Helvetica"/>
                <a:cs typeface="Helvetica"/>
              </a:rPr>
              <a:t>Seuraavaa kahta pölynseurannan tapaa voidaan käyttää yhdessä tai erikseen:</a:t>
            </a:r>
          </a:p>
          <a:p>
            <a:pPr>
              <a:lnSpc>
                <a:spcPts val="2400"/>
              </a:lnSpc>
            </a:pPr>
            <a:r>
              <a:rPr lang="fi" sz="1800" b="1" i="0" strike="noStrike" cap="none" spc="0" baseline="0">
                <a:solidFill>
                  <a:srgbClr val="000000"/>
                </a:solidFill>
                <a:effectLst/>
                <a:latin typeface="Helvetica"/>
                <a:ea typeface="Helvetica"/>
                <a:cs typeface="Helvetica"/>
              </a:rPr>
              <a:t>Henkilökohtainen seuranta</a:t>
            </a:r>
          </a:p>
          <a:p>
            <a:pPr marL="342900" indent="-342900">
              <a:lnSpc>
                <a:spcPts val="2400"/>
              </a:lnSpc>
              <a:spcAft>
                <a:spcPts val="1000"/>
              </a:spcAft>
              <a:buFont typeface="Arial"/>
              <a:buChar char="•"/>
            </a:pPr>
            <a:r>
              <a:rPr lang="fi" sz="1800" b="0" i="0" strike="noStrike" cap="none" spc="0" baseline="0">
                <a:solidFill>
                  <a:srgbClr val="000000"/>
                </a:solidFill>
                <a:effectLst/>
                <a:latin typeface="Helvetica"/>
                <a:ea typeface="Helvetica"/>
                <a:cs typeface="Helvetica"/>
              </a:rPr>
              <a:t>Tämän tavan käyttö edellyttää, että työntekijöillä on mukanaan seurantalaitteita (jotka ottavat näytteitä ilmasta työntekijöiden hengitysalueella) yleensä normaalin työvuoron ajan</a:t>
            </a:r>
          </a:p>
          <a:p>
            <a:pPr>
              <a:lnSpc>
                <a:spcPts val="2400"/>
              </a:lnSpc>
            </a:pPr>
            <a:r>
              <a:rPr lang="fi" sz="1800" b="1" i="0" strike="noStrike" cap="none" spc="0" baseline="0">
                <a:solidFill>
                  <a:srgbClr val="000000"/>
                </a:solidFill>
                <a:effectLst/>
                <a:latin typeface="Helvetica"/>
                <a:ea typeface="Helvetica"/>
                <a:cs typeface="Helvetica"/>
              </a:rPr>
              <a:t>Staattinen seuranta</a:t>
            </a:r>
          </a:p>
          <a:p>
            <a:pPr marL="342900" indent="-342900">
              <a:lnSpc>
                <a:spcPts val="2400"/>
              </a:lnSpc>
              <a:buFont typeface="Arial"/>
              <a:buChar char="•"/>
            </a:pPr>
            <a:r>
              <a:rPr lang="fi" sz="1800" b="0" i="0" strike="noStrike" cap="none" spc="0" baseline="0">
                <a:solidFill>
                  <a:srgbClr val="000000"/>
                </a:solidFill>
                <a:effectLst/>
                <a:latin typeface="Helvetica"/>
                <a:ea typeface="Helvetica"/>
                <a:cs typeface="Helvetica"/>
              </a:rPr>
              <a:t>Tätä tapaa käytetään määrittämään ilmanlaatu pölyn lähteen ympäristössä tiloissa, joissa leijuva pöly on huolenaihe. Näytteenottoprosessin tulisi kestää työntekijöiden normaalin työpäivän ajan. </a:t>
            </a:r>
          </a:p>
          <a:p>
            <a:pPr>
              <a:lnSpc>
                <a:spcPts val="2400"/>
              </a:lnSpc>
            </a:pPr>
            <a:endParaRPr lang="en-US" sz="1800"/>
          </a:p>
        </p:txBody>
      </p:sp>
    </p:spTree>
    <p:extLst>
      <p:ext uri="{BB962C8B-B14F-4D97-AF65-F5344CB8AC3E}">
        <p14:creationId xmlns:p14="http://schemas.microsoft.com/office/powerpoint/2010/main" val="338227011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CEE1A1-E49A-5E48-8D36-E31FA2B8A92E}"/>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MITEN HENKILÖKOHTAINEN SEURANTA VOI VAIKUTTAA SINUUN</a:t>
            </a:r>
          </a:p>
        </p:txBody>
      </p:sp>
      <p:sp>
        <p:nvSpPr>
          <p:cNvPr id="9" name="Text Placeholder 2">
            <a:extLst>
              <a:ext uri="{FF2B5EF4-FFF2-40B4-BE49-F238E27FC236}">
                <a16:creationId xmlns:a16="http://schemas.microsoft.com/office/drawing/2014/main" id="{3C2F9A51-4E29-3E4E-A94D-71691535ACA4}"/>
              </a:ext>
            </a:extLst>
          </p:cNvPr>
          <p:cNvSpPr>
            <a:spLocks noGrp="1"/>
          </p:cNvSpPr>
          <p:nvPr>
            <p:ph type="body" sz="quarter" idx="11"/>
          </p:nvPr>
        </p:nvSpPr>
        <p:spPr>
          <a:xfrm>
            <a:off x="777244" y="3040441"/>
            <a:ext cx="5453624" cy="3201832"/>
          </a:xfrm>
        </p:spPr>
        <p:txBody>
          <a:bodyPr/>
          <a:lstStyle/>
          <a:p>
            <a:pPr>
              <a:lnSpc>
                <a:spcPts val="2400"/>
              </a:lnSpc>
            </a:pPr>
            <a:r>
              <a:rPr lang="fi" sz="1800" b="0" i="0" strike="noStrike" cap="none" spc="0" baseline="0">
                <a:solidFill>
                  <a:srgbClr val="000000"/>
                </a:solidFill>
                <a:effectLst/>
                <a:latin typeface="Helvetica"/>
                <a:ea typeface="Helvetica"/>
                <a:cs typeface="Helvetica"/>
              </a:rPr>
              <a:t>Pölynseuranta on työnantajan vastuulla, mutta työntekijöitä voidaan edellyttää osallistumaan prosessiin. Sellaisissa tapauksissa:</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Pidä mittauslaitteita ylläsi niin paljon kuin mahdollista vuorosi aikana.</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Älä häiritse seurantalaitteiden toimintaa.</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Huomioi työtehtävät ja pölyä aiheuttavat tapahtumat vuorosi aikana (esim. viat, vuodot)</a:t>
            </a:r>
          </a:p>
          <a:p>
            <a:pPr marL="342900" indent="-342900">
              <a:lnSpc>
                <a:spcPts val="2400"/>
              </a:lnSpc>
              <a:buFont typeface="Arial" panose="020B0604020202020204" pitchFamily="34" charset="0"/>
              <a:buChar char="•"/>
            </a:pPr>
            <a:endParaRPr lang="en-US" sz="1800"/>
          </a:p>
        </p:txBody>
      </p:sp>
      <p:pic>
        <p:nvPicPr>
          <p:cNvPr id="5" name="Picture Placeholder 4">
            <a:extLst>
              <a:ext uri="{FF2B5EF4-FFF2-40B4-BE49-F238E27FC236}">
                <a16:creationId xmlns:a16="http://schemas.microsoft.com/office/drawing/2014/main" id="{75F2CAAB-660C-F54E-A028-5F4756A779B4}"/>
              </a:ext>
            </a:extLst>
          </p:cNvPr>
          <p:cNvPicPr>
            <a:picLocks noGrp="1" noChangeAspect="1"/>
          </p:cNvPicPr>
          <p:nvPr>
            <p:ph type="pic" sz="quarter" idx="12"/>
          </p:nvPr>
        </p:nvPicPr>
        <p:blipFill>
          <a:blip r:embed="rId3"/>
          <a:srcRect l="10814" r="10814"/>
          <a:stretch>
            <a:fillRect/>
          </a:stretch>
        </p:blipFill>
        <p:spPr>
          <a:prstGeom prst="rect">
            <a:avLst/>
          </a:prstGeom>
        </p:spPr>
      </p:pic>
    </p:spTree>
    <p:extLst>
      <p:ext uri="{BB962C8B-B14F-4D97-AF65-F5344CB8AC3E}">
        <p14:creationId xmlns:p14="http://schemas.microsoft.com/office/powerpoint/2010/main" val="1714167384"/>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_PPTTraining_Cleaning_Hygiene" id="{39BFAD84-DCD9-3346-BC3F-2E78ED66515C}" vid="{FAC23321-1EAD-BA4F-A31B-84139DFB50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6d9d7403-2d8c-4818-ae25-2c5629bc7330"/>
    <ds:schemaRef ds:uri="http://schemas.microsoft.com/office/2006/metadata/properties"/>
    <ds:schemaRef ds:uri="http://purl.org/dc/elements/1.1/"/>
    <ds:schemaRef ds:uri="d8ecf516-e360-4672-81b9-68723bedb71f"/>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E6850D7-5E76-4004-8F5C-C1EEB9AA95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30</TotalTime>
  <Words>786</Words>
  <Application>Microsoft Macintosh PowerPoint</Application>
  <PresentationFormat>Widescreen</PresentationFormat>
  <Paragraphs>92</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41</cp:revision>
  <dcterms:created xsi:type="dcterms:W3CDTF">2020-06-24T14:35:04Z</dcterms:created>
  <dcterms:modified xsi:type="dcterms:W3CDTF">2024-11-13T12:33:07Z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